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56" d="100"/>
          <a:sy n="56" d="100"/>
        </p:scale>
        <p:origin x="3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ownloads\INFORME%20JUN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ownloads\INFORME%20JUNIO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ownloads\INFORME%20JUNI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ownloads\INFORME%20JUNI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ownloads\INFORME%20JUNIO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'!$C$8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'!$B$9:$B$38</c:f>
              <c:strCache>
                <c:ptCount val="30"/>
                <c:pt idx="0">
                  <c:v>CANAL 10</c:v>
                </c:pt>
                <c:pt idx="1">
                  <c:v>TELEVISA</c:v>
                </c:pt>
                <c:pt idx="2">
                  <c:v>TV AZTECA </c:v>
                </c:pt>
                <c:pt idx="3">
                  <c:v>TWITTER</c:v>
                </c:pt>
                <c:pt idx="4">
                  <c:v>RADIO DK</c:v>
                </c:pt>
                <c:pt idx="5">
                  <c:v>ANTENA NOTICIAS </c:v>
                </c:pt>
                <c:pt idx="6">
                  <c:v>CANAL 6</c:v>
                </c:pt>
                <c:pt idx="7">
                  <c:v>1150 NOTISISTEMA</c:v>
                </c:pt>
                <c:pt idx="8">
                  <c:v>MILENIO</c:v>
                </c:pt>
                <c:pt idx="9">
                  <c:v>91.5 FM </c:v>
                </c:pt>
                <c:pt idx="10">
                  <c:v>QUADRATIN </c:v>
                </c:pt>
                <c:pt idx="11">
                  <c:v>DIARIO </c:v>
                </c:pt>
                <c:pt idx="12">
                  <c:v>MURAL</c:v>
                </c:pt>
                <c:pt idx="13">
                  <c:v>1010 AM </c:v>
                </c:pt>
                <c:pt idx="14">
                  <c:v>91.9 FM </c:v>
                </c:pt>
                <c:pt idx="15">
                  <c:v>JALISCO TV </c:v>
                </c:pt>
                <c:pt idx="16">
                  <c:v>MEGANOTICIAS </c:v>
                </c:pt>
                <c:pt idx="17">
                  <c:v>EL INFORMADOR</c:v>
                </c:pt>
                <c:pt idx="18">
                  <c:v>EL OCCIDENTAL</c:v>
                </c:pt>
                <c:pt idx="19">
                  <c:v>DEBATE</c:v>
                </c:pt>
                <c:pt idx="20">
                  <c:v>TELEDIARIO </c:v>
                </c:pt>
                <c:pt idx="21">
                  <c:v>PUBLIMETRO</c:v>
                </c:pt>
                <c:pt idx="22">
                  <c:v>LA CRONICA </c:v>
                </c:pt>
                <c:pt idx="23">
                  <c:v>104.3 FM </c:v>
                </c:pt>
                <c:pt idx="24">
                  <c:v>92.3 FM </c:v>
                </c:pt>
                <c:pt idx="25">
                  <c:v>CONCIENCIA PUBLICA</c:v>
                </c:pt>
                <c:pt idx="26">
                  <c:v>100.3 FM </c:v>
                </c:pt>
                <c:pt idx="27">
                  <c:v>89.5 FM </c:v>
                </c:pt>
                <c:pt idx="28">
                  <c:v>CANAL 44</c:v>
                </c:pt>
                <c:pt idx="29">
                  <c:v>ADN 40</c:v>
                </c:pt>
              </c:strCache>
            </c:strRef>
          </c:cat>
          <c:val>
            <c:numRef>
              <c:f>'plantilla '!$C$9:$C$38</c:f>
              <c:numCache>
                <c:formatCode>General</c:formatCode>
                <c:ptCount val="30"/>
                <c:pt idx="0">
                  <c:v>77</c:v>
                </c:pt>
                <c:pt idx="1">
                  <c:v>55</c:v>
                </c:pt>
                <c:pt idx="2">
                  <c:v>49</c:v>
                </c:pt>
                <c:pt idx="3">
                  <c:v>31</c:v>
                </c:pt>
                <c:pt idx="4">
                  <c:v>17</c:v>
                </c:pt>
                <c:pt idx="5">
                  <c:v>17</c:v>
                </c:pt>
                <c:pt idx="6">
                  <c:v>16</c:v>
                </c:pt>
                <c:pt idx="7">
                  <c:v>14</c:v>
                </c:pt>
                <c:pt idx="8">
                  <c:v>13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3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C-4277-BA7B-FB95680252FE}"/>
            </c:ext>
          </c:extLst>
        </c:ser>
        <c:ser>
          <c:idx val="1"/>
          <c:order val="1"/>
          <c:tx>
            <c:strRef>
              <c:f>'plantilla '!$D$8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'!$B$9:$B$38</c:f>
              <c:strCache>
                <c:ptCount val="30"/>
                <c:pt idx="0">
                  <c:v>CANAL 10</c:v>
                </c:pt>
                <c:pt idx="1">
                  <c:v>TELEVISA</c:v>
                </c:pt>
                <c:pt idx="2">
                  <c:v>TV AZTECA </c:v>
                </c:pt>
                <c:pt idx="3">
                  <c:v>TWITTER</c:v>
                </c:pt>
                <c:pt idx="4">
                  <c:v>RADIO DK</c:v>
                </c:pt>
                <c:pt idx="5">
                  <c:v>ANTENA NOTICIAS </c:v>
                </c:pt>
                <c:pt idx="6">
                  <c:v>CANAL 6</c:v>
                </c:pt>
                <c:pt idx="7">
                  <c:v>1150 NOTISISTEMA</c:v>
                </c:pt>
                <c:pt idx="8">
                  <c:v>MILENIO</c:v>
                </c:pt>
                <c:pt idx="9">
                  <c:v>91.5 FM </c:v>
                </c:pt>
                <c:pt idx="10">
                  <c:v>QUADRATIN </c:v>
                </c:pt>
                <c:pt idx="11">
                  <c:v>DIARIO </c:v>
                </c:pt>
                <c:pt idx="12">
                  <c:v>MURAL</c:v>
                </c:pt>
                <c:pt idx="13">
                  <c:v>1010 AM </c:v>
                </c:pt>
                <c:pt idx="14">
                  <c:v>91.9 FM </c:v>
                </c:pt>
                <c:pt idx="15">
                  <c:v>JALISCO TV </c:v>
                </c:pt>
                <c:pt idx="16">
                  <c:v>MEGANOTICIAS </c:v>
                </c:pt>
                <c:pt idx="17">
                  <c:v>EL INFORMADOR</c:v>
                </c:pt>
                <c:pt idx="18">
                  <c:v>EL OCCIDENTAL</c:v>
                </c:pt>
                <c:pt idx="19">
                  <c:v>DEBATE</c:v>
                </c:pt>
                <c:pt idx="20">
                  <c:v>TELEDIARIO </c:v>
                </c:pt>
                <c:pt idx="21">
                  <c:v>PUBLIMETRO</c:v>
                </c:pt>
                <c:pt idx="22">
                  <c:v>LA CRONICA </c:v>
                </c:pt>
                <c:pt idx="23">
                  <c:v>104.3 FM </c:v>
                </c:pt>
                <c:pt idx="24">
                  <c:v>92.3 FM </c:v>
                </c:pt>
                <c:pt idx="25">
                  <c:v>CONCIENCIA PUBLICA</c:v>
                </c:pt>
                <c:pt idx="26">
                  <c:v>100.3 FM </c:v>
                </c:pt>
                <c:pt idx="27">
                  <c:v>89.5 FM </c:v>
                </c:pt>
                <c:pt idx="28">
                  <c:v>CANAL 44</c:v>
                </c:pt>
                <c:pt idx="29">
                  <c:v>ADN 40</c:v>
                </c:pt>
              </c:strCache>
            </c:strRef>
          </c:cat>
          <c:val>
            <c:numRef>
              <c:f>'plantilla '!$D$9:$D$38</c:f>
              <c:numCache>
                <c:formatCode>General</c:formatCode>
                <c:ptCount val="30"/>
                <c:pt idx="0">
                  <c:v>12</c:v>
                </c:pt>
                <c:pt idx="1">
                  <c:v>23</c:v>
                </c:pt>
                <c:pt idx="2">
                  <c:v>22</c:v>
                </c:pt>
                <c:pt idx="3">
                  <c:v>10</c:v>
                </c:pt>
                <c:pt idx="4">
                  <c:v>1</c:v>
                </c:pt>
                <c:pt idx="6">
                  <c:v>9</c:v>
                </c:pt>
                <c:pt idx="8">
                  <c:v>4</c:v>
                </c:pt>
                <c:pt idx="11">
                  <c:v>8</c:v>
                </c:pt>
                <c:pt idx="12">
                  <c:v>4</c:v>
                </c:pt>
                <c:pt idx="13">
                  <c:v>3</c:v>
                </c:pt>
                <c:pt idx="14">
                  <c:v>5</c:v>
                </c:pt>
                <c:pt idx="18">
                  <c:v>4</c:v>
                </c:pt>
                <c:pt idx="20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8C-4277-BA7B-FB95680252FE}"/>
            </c:ext>
          </c:extLst>
        </c:ser>
        <c:ser>
          <c:idx val="2"/>
          <c:order val="2"/>
          <c:tx>
            <c:strRef>
              <c:f>'plantilla '!$E$8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'!$B$9:$B$38</c:f>
              <c:strCache>
                <c:ptCount val="30"/>
                <c:pt idx="0">
                  <c:v>CANAL 10</c:v>
                </c:pt>
                <c:pt idx="1">
                  <c:v>TELEVISA</c:v>
                </c:pt>
                <c:pt idx="2">
                  <c:v>TV AZTECA </c:v>
                </c:pt>
                <c:pt idx="3">
                  <c:v>TWITTER</c:v>
                </c:pt>
                <c:pt idx="4">
                  <c:v>RADIO DK</c:v>
                </c:pt>
                <c:pt idx="5">
                  <c:v>ANTENA NOTICIAS </c:v>
                </c:pt>
                <c:pt idx="6">
                  <c:v>CANAL 6</c:v>
                </c:pt>
                <c:pt idx="7">
                  <c:v>1150 NOTISISTEMA</c:v>
                </c:pt>
                <c:pt idx="8">
                  <c:v>MILENIO</c:v>
                </c:pt>
                <c:pt idx="9">
                  <c:v>91.5 FM </c:v>
                </c:pt>
                <c:pt idx="10">
                  <c:v>QUADRATIN </c:v>
                </c:pt>
                <c:pt idx="11">
                  <c:v>DIARIO </c:v>
                </c:pt>
                <c:pt idx="12">
                  <c:v>MURAL</c:v>
                </c:pt>
                <c:pt idx="13">
                  <c:v>1010 AM </c:v>
                </c:pt>
                <c:pt idx="14">
                  <c:v>91.9 FM </c:v>
                </c:pt>
                <c:pt idx="15">
                  <c:v>JALISCO TV </c:v>
                </c:pt>
                <c:pt idx="16">
                  <c:v>MEGANOTICIAS </c:v>
                </c:pt>
                <c:pt idx="17">
                  <c:v>EL INFORMADOR</c:v>
                </c:pt>
                <c:pt idx="18">
                  <c:v>EL OCCIDENTAL</c:v>
                </c:pt>
                <c:pt idx="19">
                  <c:v>DEBATE</c:v>
                </c:pt>
                <c:pt idx="20">
                  <c:v>TELEDIARIO </c:v>
                </c:pt>
                <c:pt idx="21">
                  <c:v>PUBLIMETRO</c:v>
                </c:pt>
                <c:pt idx="22">
                  <c:v>LA CRONICA </c:v>
                </c:pt>
                <c:pt idx="23">
                  <c:v>104.3 FM </c:v>
                </c:pt>
                <c:pt idx="24">
                  <c:v>92.3 FM </c:v>
                </c:pt>
                <c:pt idx="25">
                  <c:v>CONCIENCIA PUBLICA</c:v>
                </c:pt>
                <c:pt idx="26">
                  <c:v>100.3 FM </c:v>
                </c:pt>
                <c:pt idx="27">
                  <c:v>89.5 FM </c:v>
                </c:pt>
                <c:pt idx="28">
                  <c:v>CANAL 44</c:v>
                </c:pt>
                <c:pt idx="29">
                  <c:v>ADN 40</c:v>
                </c:pt>
              </c:strCache>
            </c:strRef>
          </c:cat>
          <c:val>
            <c:numRef>
              <c:f>'plantilla '!$E$9:$E$38</c:f>
              <c:numCache>
                <c:formatCode>General</c:formatCode>
                <c:ptCount val="30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3</c:v>
                </c:pt>
                <c:pt idx="6">
                  <c:v>2</c:v>
                </c:pt>
                <c:pt idx="7">
                  <c:v>9</c:v>
                </c:pt>
                <c:pt idx="8">
                  <c:v>1</c:v>
                </c:pt>
                <c:pt idx="9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4</c:v>
                </c:pt>
                <c:pt idx="16">
                  <c:v>1</c:v>
                </c:pt>
                <c:pt idx="17">
                  <c:v>4</c:v>
                </c:pt>
                <c:pt idx="18">
                  <c:v>3</c:v>
                </c:pt>
                <c:pt idx="23">
                  <c:v>1</c:v>
                </c:pt>
                <c:pt idx="28">
                  <c:v>2</c:v>
                </c:pt>
                <c:pt idx="2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8C-4277-BA7B-FB9568025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7713600"/>
        <c:axId val="1067715040"/>
      </c:barChart>
      <c:catAx>
        <c:axId val="106771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67715040"/>
        <c:crosses val="autoZero"/>
        <c:auto val="1"/>
        <c:lblAlgn val="ctr"/>
        <c:lblOffset val="100"/>
        <c:noMultiLvlLbl val="0"/>
      </c:catAx>
      <c:valAx>
        <c:axId val="106771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6771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6B-4BC1-A3FC-C91512BCCF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6B-4BC1-A3FC-C91512BCCF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6B-4BC1-A3FC-C91512BCCF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'!$C$124:$C$126</c:f>
              <c:strCache>
                <c:ptCount val="3"/>
                <c:pt idx="0">
                  <c:v>CATENDIDOS</c:v>
                </c:pt>
                <c:pt idx="1">
                  <c:v>CANALIZADOS</c:v>
                </c:pt>
                <c:pt idx="2">
                  <c:v>EN PROCESO </c:v>
                </c:pt>
              </c:strCache>
            </c:strRef>
          </c:cat>
          <c:val>
            <c:numRef>
              <c:f>'plantilla '!$D$124:$D$126</c:f>
              <c:numCache>
                <c:formatCode>General</c:formatCode>
                <c:ptCount val="3"/>
                <c:pt idx="0">
                  <c:v>19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6B-4BC1-A3FC-C91512BCC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'!$F$46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'!$B$47:$B$60</c:f>
              <c:strCache>
                <c:ptCount val="14"/>
                <c:pt idx="0">
                  <c:v>PROTECCION CIVIL</c:v>
                </c:pt>
                <c:pt idx="1">
                  <c:v>SERVICIOS MEDICOS</c:v>
                </c:pt>
                <c:pt idx="2">
                  <c:v>SEGURIDAD PÚBLICA</c:v>
                </c:pt>
                <c:pt idx="3">
                  <c:v>H. AYUNTAMIENTO DE TLQ.</c:v>
                </c:pt>
                <c:pt idx="4">
                  <c:v>SERVICIOS PUBLICOS </c:v>
                </c:pt>
                <c:pt idx="5">
                  <c:v>ALCALDESA</c:v>
                </c:pt>
                <c:pt idx="6">
                  <c:v>INSTITUTO DE LA JUVENTUD </c:v>
                </c:pt>
                <c:pt idx="7">
                  <c:v>CULTURA</c:v>
                </c:pt>
                <c:pt idx="8">
                  <c:v>OBRAS </c:v>
                </c:pt>
                <c:pt idx="9">
                  <c:v>PADRON Y LICENCIAS </c:v>
                </c:pt>
                <c:pt idx="10">
                  <c:v>PAVIMENTOS </c:v>
                </c:pt>
                <c:pt idx="11">
                  <c:v>DIF MUNICIPAL</c:v>
                </c:pt>
                <c:pt idx="12">
                  <c:v>COMUDE</c:v>
                </c:pt>
                <c:pt idx="13">
                  <c:v>CEMENTERIOS </c:v>
                </c:pt>
              </c:strCache>
            </c:strRef>
          </c:cat>
          <c:val>
            <c:numRef>
              <c:f>'plantilla '!$F$47:$F$60</c:f>
              <c:numCache>
                <c:formatCode>General</c:formatCode>
                <c:ptCount val="14"/>
                <c:pt idx="0">
                  <c:v>130</c:v>
                </c:pt>
                <c:pt idx="1">
                  <c:v>75</c:v>
                </c:pt>
                <c:pt idx="2">
                  <c:v>165</c:v>
                </c:pt>
                <c:pt idx="3">
                  <c:v>61</c:v>
                </c:pt>
                <c:pt idx="4">
                  <c:v>48</c:v>
                </c:pt>
                <c:pt idx="5">
                  <c:v>14</c:v>
                </c:pt>
                <c:pt idx="6">
                  <c:v>8</c:v>
                </c:pt>
                <c:pt idx="7">
                  <c:v>6</c:v>
                </c:pt>
                <c:pt idx="8">
                  <c:v>10</c:v>
                </c:pt>
                <c:pt idx="9">
                  <c:v>4</c:v>
                </c:pt>
                <c:pt idx="10">
                  <c:v>9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6-4816-BE69-13F12F11B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8522352"/>
        <c:axId val="1208522832"/>
      </c:barChart>
      <c:catAx>
        <c:axId val="120852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08522832"/>
        <c:crosses val="autoZero"/>
        <c:auto val="1"/>
        <c:lblAlgn val="ctr"/>
        <c:lblOffset val="100"/>
        <c:noMultiLvlLbl val="0"/>
      </c:catAx>
      <c:valAx>
        <c:axId val="120852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0852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8F-4A54-BC37-657300EB9C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8F-4A54-BC37-657300EB9C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F8F-4A54-BC37-657300EB9C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'!$C$85:$E$85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'!$C$86:$E$86</c:f>
              <c:numCache>
                <c:formatCode>General</c:formatCode>
                <c:ptCount val="3"/>
                <c:pt idx="0">
                  <c:v>357</c:v>
                </c:pt>
                <c:pt idx="1">
                  <c:v>114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8F-4A54-BC37-657300EB9C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94-4F56-8503-318460EFF2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94-4F56-8503-318460EFF2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94-4F56-8503-318460EFF2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94-4F56-8503-318460EFF2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94-4F56-8503-318460EFF2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'!$C$97:$C$101</c:f>
              <c:strCache>
                <c:ptCount val="5"/>
                <c:pt idx="0">
                  <c:v>92.3 FM </c:v>
                </c:pt>
                <c:pt idx="1">
                  <c:v>TELEVISA</c:v>
                </c:pt>
                <c:pt idx="2">
                  <c:v>91.5 FM </c:v>
                </c:pt>
                <c:pt idx="3">
                  <c:v>RADIO DK </c:v>
                </c:pt>
                <c:pt idx="4">
                  <c:v>T.V. AZTECA</c:v>
                </c:pt>
              </c:strCache>
            </c:strRef>
          </c:cat>
          <c:val>
            <c:numRef>
              <c:f>'plantilla '!$D$97:$D$101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94-4F56-8503-318460EFF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533"/>
            <a:ext cx="24384000" cy="135635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INFORME JUNIO 2023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1" y="420914"/>
            <a:ext cx="2439904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Total de notas por tema</a:t>
            </a:r>
            <a:endParaRPr sz="88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4FA60C0-4173-B28A-B80B-EA1066F15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907493"/>
              </p:ext>
            </p:extLst>
          </p:nvPr>
        </p:nvGraphicFramePr>
        <p:xfrm>
          <a:off x="7004649" y="3795623"/>
          <a:ext cx="12473795" cy="662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71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de notas por cada tema</a:t>
            </a:r>
            <a:endParaRPr sz="88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69D44CC-FEBF-B487-08B5-A06CAB85C5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909985"/>
              </p:ext>
            </p:extLst>
          </p:nvPr>
        </p:nvGraphicFramePr>
        <p:xfrm>
          <a:off x="5520906" y="3657600"/>
          <a:ext cx="13232920" cy="726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1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total de notas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297731"/>
              </p:ext>
            </p:extLst>
          </p:nvPr>
        </p:nvGraphicFramePr>
        <p:xfrm>
          <a:off x="4865297" y="3433313"/>
          <a:ext cx="15467403" cy="796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24295"/>
              </p:ext>
            </p:extLst>
          </p:nvPr>
        </p:nvGraphicFramePr>
        <p:xfrm>
          <a:off x="4865297" y="2706915"/>
          <a:ext cx="13871277" cy="796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06164"/>
              </p:ext>
            </p:extLst>
          </p:nvPr>
        </p:nvGraphicFramePr>
        <p:xfrm>
          <a:off x="1689100" y="3149600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/>
                        <a:t>534</a:t>
                      </a:r>
                      <a:endParaRPr lang="es-MX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AED695F-5F5B-AE12-7087-CA0D7F2FFB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157183"/>
              </p:ext>
            </p:extLst>
          </p:nvPr>
        </p:nvGraphicFramePr>
        <p:xfrm>
          <a:off x="6142008" y="3623094"/>
          <a:ext cx="12594566" cy="667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02063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" y="65387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entrevistas por medio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68902"/>
              </p:ext>
            </p:extLst>
          </p:nvPr>
        </p:nvGraphicFramePr>
        <p:xfrm>
          <a:off x="2714171" y="5329646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16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978136"/>
              </p:ext>
            </p:extLst>
          </p:nvPr>
        </p:nvGraphicFramePr>
        <p:xfrm>
          <a:off x="623116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0D83960-EAA0-8A41-BA5F-A7EEDCB8D5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461721"/>
              </p:ext>
            </p:extLst>
          </p:nvPr>
        </p:nvGraphicFramePr>
        <p:xfrm>
          <a:off x="7746521" y="4209692"/>
          <a:ext cx="11473131" cy="596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26" y="-23067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7416800" y="420914"/>
            <a:ext cx="15887699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reporte en medios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75926747"/>
              </p:ext>
            </p:extLst>
          </p:nvPr>
        </p:nvGraphicFramePr>
        <p:xfrm>
          <a:off x="7416800" y="3062441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78509"/>
              </p:ext>
            </p:extLst>
          </p:nvPr>
        </p:nvGraphicFramePr>
        <p:xfrm>
          <a:off x="2967487" y="5329646"/>
          <a:ext cx="1974627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7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25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0A0AEBB-206F-71FE-7A1E-9620AEF1A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531028"/>
              </p:ext>
            </p:extLst>
          </p:nvPr>
        </p:nvGraphicFramePr>
        <p:xfrm>
          <a:off x="7569200" y="3214841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AB7EE26-436D-C308-FC90-A98415D2E4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461025"/>
              </p:ext>
            </p:extLst>
          </p:nvPr>
        </p:nvGraphicFramePr>
        <p:xfrm>
          <a:off x="7090913" y="3467819"/>
          <a:ext cx="10593238" cy="6504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377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8766</TotalTime>
  <Words>41</Words>
  <Application>Microsoft Office PowerPoint</Application>
  <PresentationFormat>Personalizado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total de notas</vt:lpstr>
      <vt:lpstr>Valoración  de entrevistas por medio de comunicación  </vt:lpstr>
      <vt:lpstr>Valoración  de reporte en medios de comunicación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Griselda Medrano Cruz</cp:lastModifiedBy>
  <cp:revision>97</cp:revision>
  <dcterms:modified xsi:type="dcterms:W3CDTF">2023-07-03T19:13:36Z</dcterms:modified>
</cp:coreProperties>
</file>