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MAY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MAYO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MAY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MAY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MAYO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'!$C$8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'!$B$9:$B$35</c:f>
              <c:strCache>
                <c:ptCount val="27"/>
                <c:pt idx="0">
                  <c:v>CANAL 10</c:v>
                </c:pt>
                <c:pt idx="1">
                  <c:v>TELEVISA</c:v>
                </c:pt>
                <c:pt idx="2">
                  <c:v>TV AZTECA </c:v>
                </c:pt>
                <c:pt idx="3">
                  <c:v>CANAL 6</c:v>
                </c:pt>
                <c:pt idx="4">
                  <c:v>TWITTER</c:v>
                </c:pt>
                <c:pt idx="5">
                  <c:v>DIARIO </c:v>
                </c:pt>
                <c:pt idx="6">
                  <c:v>ANTENA NOTICIAS </c:v>
                </c:pt>
                <c:pt idx="7">
                  <c:v>MILENIO</c:v>
                </c:pt>
                <c:pt idx="8">
                  <c:v>91.9 FM </c:v>
                </c:pt>
                <c:pt idx="9">
                  <c:v>EL INFORMADOR</c:v>
                </c:pt>
                <c:pt idx="10">
                  <c:v>JALISCO TV </c:v>
                </c:pt>
                <c:pt idx="11">
                  <c:v>1150 NOTISISTEMA</c:v>
                </c:pt>
                <c:pt idx="12">
                  <c:v>EL OCCIDENTAL</c:v>
                </c:pt>
                <c:pt idx="13">
                  <c:v>91.5 FM </c:v>
                </c:pt>
                <c:pt idx="14">
                  <c:v>RADIO DK</c:v>
                </c:pt>
                <c:pt idx="15">
                  <c:v>ADN 40</c:v>
                </c:pt>
                <c:pt idx="16">
                  <c:v>1010 AM </c:v>
                </c:pt>
                <c:pt idx="17">
                  <c:v>MEGANOTICIAS </c:v>
                </c:pt>
                <c:pt idx="18">
                  <c:v>LA CRONICA </c:v>
                </c:pt>
                <c:pt idx="19">
                  <c:v>104.3 FM </c:v>
                </c:pt>
                <c:pt idx="20">
                  <c:v>QUADRATIN </c:v>
                </c:pt>
                <c:pt idx="21">
                  <c:v>MURAL</c:v>
                </c:pt>
                <c:pt idx="22">
                  <c:v>W RADIO </c:v>
                </c:pt>
                <c:pt idx="23">
                  <c:v>TELEDIARIO </c:v>
                </c:pt>
                <c:pt idx="24">
                  <c:v>89.5 FM </c:v>
                </c:pt>
                <c:pt idx="25">
                  <c:v>CANAL 44</c:v>
                </c:pt>
                <c:pt idx="26">
                  <c:v>DEBATE</c:v>
                </c:pt>
              </c:strCache>
            </c:strRef>
          </c:cat>
          <c:val>
            <c:numRef>
              <c:f>'plantilla '!$C$9:$C$35</c:f>
              <c:numCache>
                <c:formatCode>General</c:formatCode>
                <c:ptCount val="27"/>
                <c:pt idx="0">
                  <c:v>77</c:v>
                </c:pt>
                <c:pt idx="1">
                  <c:v>61</c:v>
                </c:pt>
                <c:pt idx="2">
                  <c:v>33</c:v>
                </c:pt>
                <c:pt idx="3">
                  <c:v>23</c:v>
                </c:pt>
                <c:pt idx="4">
                  <c:v>22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CE-412C-BDEF-8ECA2FC5C7EB}"/>
            </c:ext>
          </c:extLst>
        </c:ser>
        <c:ser>
          <c:idx val="1"/>
          <c:order val="1"/>
          <c:tx>
            <c:strRef>
              <c:f>'plantilla '!$D$8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'!$B$9:$B$35</c:f>
              <c:strCache>
                <c:ptCount val="27"/>
                <c:pt idx="0">
                  <c:v>CANAL 10</c:v>
                </c:pt>
                <c:pt idx="1">
                  <c:v>TELEVISA</c:v>
                </c:pt>
                <c:pt idx="2">
                  <c:v>TV AZTECA </c:v>
                </c:pt>
                <c:pt idx="3">
                  <c:v>CANAL 6</c:v>
                </c:pt>
                <c:pt idx="4">
                  <c:v>TWITTER</c:v>
                </c:pt>
                <c:pt idx="5">
                  <c:v>DIARIO </c:v>
                </c:pt>
                <c:pt idx="6">
                  <c:v>ANTENA NOTICIAS </c:v>
                </c:pt>
                <c:pt idx="7">
                  <c:v>MILENIO</c:v>
                </c:pt>
                <c:pt idx="8">
                  <c:v>91.9 FM </c:v>
                </c:pt>
                <c:pt idx="9">
                  <c:v>EL INFORMADOR</c:v>
                </c:pt>
                <c:pt idx="10">
                  <c:v>JALISCO TV </c:v>
                </c:pt>
                <c:pt idx="11">
                  <c:v>1150 NOTISISTEMA</c:v>
                </c:pt>
                <c:pt idx="12">
                  <c:v>EL OCCIDENTAL</c:v>
                </c:pt>
                <c:pt idx="13">
                  <c:v>91.5 FM </c:v>
                </c:pt>
                <c:pt idx="14">
                  <c:v>RADIO DK</c:v>
                </c:pt>
                <c:pt idx="15">
                  <c:v>ADN 40</c:v>
                </c:pt>
                <c:pt idx="16">
                  <c:v>1010 AM </c:v>
                </c:pt>
                <c:pt idx="17">
                  <c:v>MEGANOTICIAS </c:v>
                </c:pt>
                <c:pt idx="18">
                  <c:v>LA CRONICA </c:v>
                </c:pt>
                <c:pt idx="19">
                  <c:v>104.3 FM </c:v>
                </c:pt>
                <c:pt idx="20">
                  <c:v>QUADRATIN </c:v>
                </c:pt>
                <c:pt idx="21">
                  <c:v>MURAL</c:v>
                </c:pt>
                <c:pt idx="22">
                  <c:v>W RADIO </c:v>
                </c:pt>
                <c:pt idx="23">
                  <c:v>TELEDIARIO </c:v>
                </c:pt>
                <c:pt idx="24">
                  <c:v>89.5 FM </c:v>
                </c:pt>
                <c:pt idx="25">
                  <c:v>CANAL 44</c:v>
                </c:pt>
                <c:pt idx="26">
                  <c:v>DEBATE</c:v>
                </c:pt>
              </c:strCache>
            </c:strRef>
          </c:cat>
          <c:val>
            <c:numRef>
              <c:f>'plantilla '!$D$9:$D$35</c:f>
              <c:numCache>
                <c:formatCode>General</c:formatCode>
                <c:ptCount val="27"/>
                <c:pt idx="0">
                  <c:v>16</c:v>
                </c:pt>
                <c:pt idx="1">
                  <c:v>27</c:v>
                </c:pt>
                <c:pt idx="2">
                  <c:v>18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7">
                  <c:v>3</c:v>
                </c:pt>
                <c:pt idx="8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4</c:v>
                </c:pt>
                <c:pt idx="24">
                  <c:v>1</c:v>
                </c:pt>
                <c:pt idx="2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CE-412C-BDEF-8ECA2FC5C7EB}"/>
            </c:ext>
          </c:extLst>
        </c:ser>
        <c:ser>
          <c:idx val="2"/>
          <c:order val="2"/>
          <c:tx>
            <c:strRef>
              <c:f>'plantilla '!$E$8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'!$B$9:$B$35</c:f>
              <c:strCache>
                <c:ptCount val="27"/>
                <c:pt idx="0">
                  <c:v>CANAL 10</c:v>
                </c:pt>
                <c:pt idx="1">
                  <c:v>TELEVISA</c:v>
                </c:pt>
                <c:pt idx="2">
                  <c:v>TV AZTECA </c:v>
                </c:pt>
                <c:pt idx="3">
                  <c:v>CANAL 6</c:v>
                </c:pt>
                <c:pt idx="4">
                  <c:v>TWITTER</c:v>
                </c:pt>
                <c:pt idx="5">
                  <c:v>DIARIO </c:v>
                </c:pt>
                <c:pt idx="6">
                  <c:v>ANTENA NOTICIAS </c:v>
                </c:pt>
                <c:pt idx="7">
                  <c:v>MILENIO</c:v>
                </c:pt>
                <c:pt idx="8">
                  <c:v>91.9 FM </c:v>
                </c:pt>
                <c:pt idx="9">
                  <c:v>EL INFORMADOR</c:v>
                </c:pt>
                <c:pt idx="10">
                  <c:v>JALISCO TV </c:v>
                </c:pt>
                <c:pt idx="11">
                  <c:v>1150 NOTISISTEMA</c:v>
                </c:pt>
                <c:pt idx="12">
                  <c:v>EL OCCIDENTAL</c:v>
                </c:pt>
                <c:pt idx="13">
                  <c:v>91.5 FM </c:v>
                </c:pt>
                <c:pt idx="14">
                  <c:v>RADIO DK</c:v>
                </c:pt>
                <c:pt idx="15">
                  <c:v>ADN 40</c:v>
                </c:pt>
                <c:pt idx="16">
                  <c:v>1010 AM </c:v>
                </c:pt>
                <c:pt idx="17">
                  <c:v>MEGANOTICIAS </c:v>
                </c:pt>
                <c:pt idx="18">
                  <c:v>LA CRONICA </c:v>
                </c:pt>
                <c:pt idx="19">
                  <c:v>104.3 FM </c:v>
                </c:pt>
                <c:pt idx="20">
                  <c:v>QUADRATIN </c:v>
                </c:pt>
                <c:pt idx="21">
                  <c:v>MURAL</c:v>
                </c:pt>
                <c:pt idx="22">
                  <c:v>W RADIO </c:v>
                </c:pt>
                <c:pt idx="23">
                  <c:v>TELEDIARIO </c:v>
                </c:pt>
                <c:pt idx="24">
                  <c:v>89.5 FM </c:v>
                </c:pt>
                <c:pt idx="25">
                  <c:v>CANAL 44</c:v>
                </c:pt>
                <c:pt idx="26">
                  <c:v>DEBATE</c:v>
                </c:pt>
              </c:strCache>
            </c:strRef>
          </c:cat>
          <c:val>
            <c:numRef>
              <c:f>'plantilla '!$E$9:$E$35</c:f>
              <c:numCache>
                <c:formatCode>General</c:formatCode>
                <c:ptCount val="27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  <c:pt idx="7">
                  <c:v>4</c:v>
                </c:pt>
                <c:pt idx="8">
                  <c:v>1</c:v>
                </c:pt>
                <c:pt idx="9">
                  <c:v>5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3</c:v>
                </c:pt>
                <c:pt idx="24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CE-412C-BDEF-8ECA2FC5C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4603872"/>
        <c:axId val="964589472"/>
      </c:barChart>
      <c:catAx>
        <c:axId val="96460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4589472"/>
        <c:crosses val="autoZero"/>
        <c:auto val="1"/>
        <c:lblAlgn val="ctr"/>
        <c:lblOffset val="100"/>
        <c:noMultiLvlLbl val="0"/>
      </c:catAx>
      <c:valAx>
        <c:axId val="96458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460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BEB-49E1-B7F5-F900DDFF18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BEB-49E1-B7F5-F900DDFF18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BEB-49E1-B7F5-F900DDFF18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'!$B$113:$B$115</c:f>
              <c:strCache>
                <c:ptCount val="3"/>
                <c:pt idx="0">
                  <c:v>ATENDIDOS</c:v>
                </c:pt>
                <c:pt idx="1">
                  <c:v>EN SEGUIMIENTO</c:v>
                </c:pt>
                <c:pt idx="2">
                  <c:v>DERIVADOS</c:v>
                </c:pt>
              </c:strCache>
            </c:strRef>
          </c:cat>
          <c:val>
            <c:numRef>
              <c:f>'plantilla '!$C$113:$C$115</c:f>
              <c:numCache>
                <c:formatCode>General</c:formatCode>
                <c:ptCount val="3"/>
                <c:pt idx="0">
                  <c:v>23</c:v>
                </c:pt>
                <c:pt idx="1">
                  <c:v>1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EB-49E1-B7F5-F900DDFF1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'!$C$43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'!$B$44:$B$54</c:f>
              <c:strCache>
                <c:ptCount val="11"/>
                <c:pt idx="0">
                  <c:v>SERVICIOS MEDICOS</c:v>
                </c:pt>
                <c:pt idx="1">
                  <c:v>PROTECCION CIVIL</c:v>
                </c:pt>
                <c:pt idx="2">
                  <c:v>SEGURIDAD PÚBLICA</c:v>
                </c:pt>
                <c:pt idx="3">
                  <c:v>ALCALDESA</c:v>
                </c:pt>
                <c:pt idx="4">
                  <c:v>H. AYUNTAMIENTO DE TLQ.</c:v>
                </c:pt>
                <c:pt idx="5">
                  <c:v>SERVICIOS PUBLICOS </c:v>
                </c:pt>
                <c:pt idx="6">
                  <c:v>CULTURA</c:v>
                </c:pt>
                <c:pt idx="7">
                  <c:v>TURISMO </c:v>
                </c:pt>
                <c:pt idx="8">
                  <c:v>OBRAS </c:v>
                </c:pt>
                <c:pt idx="9">
                  <c:v>CANACO </c:v>
                </c:pt>
                <c:pt idx="10">
                  <c:v>PAVIMENTOS </c:v>
                </c:pt>
              </c:strCache>
            </c:strRef>
          </c:cat>
          <c:val>
            <c:numRef>
              <c:f>'plantilla '!$C$44:$C$54</c:f>
              <c:numCache>
                <c:formatCode>General</c:formatCode>
                <c:ptCount val="11"/>
                <c:pt idx="0">
                  <c:v>146</c:v>
                </c:pt>
                <c:pt idx="1">
                  <c:v>71</c:v>
                </c:pt>
                <c:pt idx="2">
                  <c:v>42</c:v>
                </c:pt>
                <c:pt idx="3">
                  <c:v>20</c:v>
                </c:pt>
                <c:pt idx="4">
                  <c:v>20</c:v>
                </c:pt>
                <c:pt idx="5">
                  <c:v>16</c:v>
                </c:pt>
                <c:pt idx="6">
                  <c:v>12</c:v>
                </c:pt>
                <c:pt idx="7">
                  <c:v>9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E2-4075-A3BE-B45B9EC5AE92}"/>
            </c:ext>
          </c:extLst>
        </c:ser>
        <c:ser>
          <c:idx val="1"/>
          <c:order val="1"/>
          <c:tx>
            <c:strRef>
              <c:f>'plantilla '!$D$43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'plantilla '!$B$44:$B$54</c:f>
              <c:strCache>
                <c:ptCount val="11"/>
                <c:pt idx="0">
                  <c:v>SERVICIOS MEDICOS</c:v>
                </c:pt>
                <c:pt idx="1">
                  <c:v>PROTECCION CIVIL</c:v>
                </c:pt>
                <c:pt idx="2">
                  <c:v>SEGURIDAD PÚBLICA</c:v>
                </c:pt>
                <c:pt idx="3">
                  <c:v>ALCALDESA</c:v>
                </c:pt>
                <c:pt idx="4">
                  <c:v>H. AYUNTAMIENTO DE TLQ.</c:v>
                </c:pt>
                <c:pt idx="5">
                  <c:v>SERVICIOS PUBLICOS </c:v>
                </c:pt>
                <c:pt idx="6">
                  <c:v>CULTURA</c:v>
                </c:pt>
                <c:pt idx="7">
                  <c:v>TURISMO </c:v>
                </c:pt>
                <c:pt idx="8">
                  <c:v>OBRAS </c:v>
                </c:pt>
                <c:pt idx="9">
                  <c:v>CANACO </c:v>
                </c:pt>
                <c:pt idx="10">
                  <c:v>PAVIMENTOS </c:v>
                </c:pt>
              </c:strCache>
            </c:strRef>
          </c:cat>
          <c:val>
            <c:numRef>
              <c:f>'plantilla '!$D$44:$D$54</c:f>
              <c:numCache>
                <c:formatCode>General</c:formatCode>
                <c:ptCount val="11"/>
                <c:pt idx="2">
                  <c:v>86</c:v>
                </c:pt>
                <c:pt idx="5">
                  <c:v>10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E2-4075-A3BE-B45B9EC5AE92}"/>
            </c:ext>
          </c:extLst>
        </c:ser>
        <c:ser>
          <c:idx val="2"/>
          <c:order val="2"/>
          <c:tx>
            <c:strRef>
              <c:f>'plantilla '!$E$43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'!$B$44:$B$54</c:f>
              <c:strCache>
                <c:ptCount val="11"/>
                <c:pt idx="0">
                  <c:v>SERVICIOS MEDICOS</c:v>
                </c:pt>
                <c:pt idx="1">
                  <c:v>PROTECCION CIVIL</c:v>
                </c:pt>
                <c:pt idx="2">
                  <c:v>SEGURIDAD PÚBLICA</c:v>
                </c:pt>
                <c:pt idx="3">
                  <c:v>ALCALDESA</c:v>
                </c:pt>
                <c:pt idx="4">
                  <c:v>H. AYUNTAMIENTO DE TLQ.</c:v>
                </c:pt>
                <c:pt idx="5">
                  <c:v>SERVICIOS PUBLICOS </c:v>
                </c:pt>
                <c:pt idx="6">
                  <c:v>CULTURA</c:v>
                </c:pt>
                <c:pt idx="7">
                  <c:v>TURISMO </c:v>
                </c:pt>
                <c:pt idx="8">
                  <c:v>OBRAS </c:v>
                </c:pt>
                <c:pt idx="9">
                  <c:v>CANACO </c:v>
                </c:pt>
                <c:pt idx="10">
                  <c:v>PAVIMENTOS </c:v>
                </c:pt>
              </c:strCache>
            </c:strRef>
          </c:cat>
          <c:val>
            <c:numRef>
              <c:f>'plantilla '!$E$44:$E$54</c:f>
              <c:numCache>
                <c:formatCode>General</c:formatCode>
                <c:ptCount val="11"/>
                <c:pt idx="2">
                  <c:v>6</c:v>
                </c:pt>
                <c:pt idx="4">
                  <c:v>40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E2-4075-A3BE-B45B9EC5AE92}"/>
            </c:ext>
          </c:extLst>
        </c:ser>
        <c:ser>
          <c:idx val="3"/>
          <c:order val="3"/>
          <c:tx>
            <c:strRef>
              <c:f>'plantilla '!$F$43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'!$B$44:$B$54</c:f>
              <c:strCache>
                <c:ptCount val="11"/>
                <c:pt idx="0">
                  <c:v>SERVICIOS MEDICOS</c:v>
                </c:pt>
                <c:pt idx="1">
                  <c:v>PROTECCION CIVIL</c:v>
                </c:pt>
                <c:pt idx="2">
                  <c:v>SEGURIDAD PÚBLICA</c:v>
                </c:pt>
                <c:pt idx="3">
                  <c:v>ALCALDESA</c:v>
                </c:pt>
                <c:pt idx="4">
                  <c:v>H. AYUNTAMIENTO DE TLQ.</c:v>
                </c:pt>
                <c:pt idx="5">
                  <c:v>SERVICIOS PUBLICOS </c:v>
                </c:pt>
                <c:pt idx="6">
                  <c:v>CULTURA</c:v>
                </c:pt>
                <c:pt idx="7">
                  <c:v>TURISMO </c:v>
                </c:pt>
                <c:pt idx="8">
                  <c:v>OBRAS </c:v>
                </c:pt>
                <c:pt idx="9">
                  <c:v>CANACO </c:v>
                </c:pt>
                <c:pt idx="10">
                  <c:v>PAVIMENTOS </c:v>
                </c:pt>
              </c:strCache>
            </c:strRef>
          </c:cat>
          <c:val>
            <c:numRef>
              <c:f>'plantilla '!$F$44:$F$54</c:f>
              <c:numCache>
                <c:formatCode>General</c:formatCode>
                <c:ptCount val="11"/>
                <c:pt idx="0">
                  <c:v>146</c:v>
                </c:pt>
                <c:pt idx="1">
                  <c:v>71</c:v>
                </c:pt>
                <c:pt idx="2">
                  <c:v>134</c:v>
                </c:pt>
                <c:pt idx="3">
                  <c:v>20</c:v>
                </c:pt>
                <c:pt idx="4">
                  <c:v>60</c:v>
                </c:pt>
                <c:pt idx="5">
                  <c:v>39</c:v>
                </c:pt>
                <c:pt idx="6">
                  <c:v>12</c:v>
                </c:pt>
                <c:pt idx="7">
                  <c:v>9</c:v>
                </c:pt>
                <c:pt idx="8">
                  <c:v>5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E2-4075-A3BE-B45B9EC5A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6514112"/>
        <c:axId val="1056516032"/>
      </c:barChart>
      <c:catAx>
        <c:axId val="105651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56516032"/>
        <c:crosses val="autoZero"/>
        <c:auto val="1"/>
        <c:lblAlgn val="ctr"/>
        <c:lblOffset val="100"/>
        <c:noMultiLvlLbl val="0"/>
      </c:catAx>
      <c:valAx>
        <c:axId val="105651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5651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378468655227477"/>
          <c:y val="0.93477964967135518"/>
          <c:w val="0.22267491404218359"/>
          <c:h val="6.5220350328644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111111111109E-2"/>
          <c:y val="0.17171296296296298"/>
          <c:w val="0.93888888888888888"/>
          <c:h val="0.67145778652668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54-4C46-A223-30692449B9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54-4C46-A223-30692449B9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54-4C46-A223-30692449B9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'!$C$83:$E$83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'!$C$84:$E$84</c:f>
              <c:numCache>
                <c:formatCode>General</c:formatCode>
                <c:ptCount val="3"/>
                <c:pt idx="0">
                  <c:v>342</c:v>
                </c:pt>
                <c:pt idx="1">
                  <c:v>99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54-4C46-A223-30692449B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64833940326409"/>
          <c:w val="1"/>
          <c:h val="0.715744641280566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388888888888895E-2"/>
          <c:y val="0.22467410323709536"/>
          <c:w val="0.81388888888888888"/>
          <c:h val="0.5747947652376785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B48-4E77-ADF1-770E5D2BE4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B48-4E77-ADF1-770E5D2BE4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'!$C$91:$C$92</c:f>
              <c:strCache>
                <c:ptCount val="2"/>
                <c:pt idx="0">
                  <c:v>NOTISISTEMA </c:v>
                </c:pt>
                <c:pt idx="1">
                  <c:v>CANAL 10</c:v>
                </c:pt>
              </c:strCache>
            </c:strRef>
          </c:cat>
          <c:val>
            <c:numRef>
              <c:f>'plantilla '!$D$91:$D$92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48-4E77-ADF1-770E5D2BE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533"/>
            <a:ext cx="24384000" cy="1356359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INFORME MAYO 2023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1" y="420914"/>
            <a:ext cx="2439904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Total de notas por tema</a:t>
            </a:r>
            <a:endParaRPr sz="88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76C84E-D6B4-E415-74F1-45BD078B0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45748"/>
              </p:ext>
            </p:extLst>
          </p:nvPr>
        </p:nvGraphicFramePr>
        <p:xfrm>
          <a:off x="4201887" y="3657601"/>
          <a:ext cx="16484256" cy="621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71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de notas por cada tema</a:t>
            </a:r>
            <a:endParaRPr sz="88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BA4864A-F1E4-0E59-CCD9-5577164FFE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475607"/>
              </p:ext>
            </p:extLst>
          </p:nvPr>
        </p:nvGraphicFramePr>
        <p:xfrm>
          <a:off x="4201886" y="3899139"/>
          <a:ext cx="15621616" cy="7832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18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total de notas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297731"/>
              </p:ext>
            </p:extLst>
          </p:nvPr>
        </p:nvGraphicFramePr>
        <p:xfrm>
          <a:off x="4865297" y="3433313"/>
          <a:ext cx="15467403" cy="796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424295"/>
              </p:ext>
            </p:extLst>
          </p:nvPr>
        </p:nvGraphicFramePr>
        <p:xfrm>
          <a:off x="4865297" y="2706915"/>
          <a:ext cx="13871277" cy="796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28086"/>
              </p:ext>
            </p:extLst>
          </p:nvPr>
        </p:nvGraphicFramePr>
        <p:xfrm>
          <a:off x="1689100" y="3149600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/>
                        <a:t>500</a:t>
                      </a:r>
                      <a:endParaRPr lang="es-MX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234D621-0B77-2FC5-F55D-BA4A9D54E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128229"/>
              </p:ext>
            </p:extLst>
          </p:nvPr>
        </p:nvGraphicFramePr>
        <p:xfrm>
          <a:off x="6573328" y="3127829"/>
          <a:ext cx="12387532" cy="679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002063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0" y="65387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entrevistas por medio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35933"/>
              </p:ext>
            </p:extLst>
          </p:nvPr>
        </p:nvGraphicFramePr>
        <p:xfrm>
          <a:off x="2714171" y="5329646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3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978136"/>
              </p:ext>
            </p:extLst>
          </p:nvPr>
        </p:nvGraphicFramePr>
        <p:xfrm>
          <a:off x="6231163" y="2706914"/>
          <a:ext cx="15044057" cy="946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130F4DD-CB6C-B940-EF2D-4DF592A900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589275"/>
              </p:ext>
            </p:extLst>
          </p:nvPr>
        </p:nvGraphicFramePr>
        <p:xfrm>
          <a:off x="7332453" y="3968151"/>
          <a:ext cx="13629735" cy="6590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26" y="-23067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7416800" y="420914"/>
            <a:ext cx="15887699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reporte en medios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75926747"/>
              </p:ext>
            </p:extLst>
          </p:nvPr>
        </p:nvGraphicFramePr>
        <p:xfrm>
          <a:off x="7416800" y="3062441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76639"/>
              </p:ext>
            </p:extLst>
          </p:nvPr>
        </p:nvGraphicFramePr>
        <p:xfrm>
          <a:off x="2967487" y="5329646"/>
          <a:ext cx="1974627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7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53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0A0AEBB-206F-71FE-7A1E-9620AEF1A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531028"/>
              </p:ext>
            </p:extLst>
          </p:nvPr>
        </p:nvGraphicFramePr>
        <p:xfrm>
          <a:off x="7569200" y="3214841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55211CC1-3EDD-86B3-FAC7-7AC2E54218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51368"/>
              </p:ext>
            </p:extLst>
          </p:nvPr>
        </p:nvGraphicFramePr>
        <p:xfrm>
          <a:off x="7569201" y="3761117"/>
          <a:ext cx="11236384" cy="621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0377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8762</TotalTime>
  <Words>41</Words>
  <Application>Microsoft Office PowerPoint</Application>
  <PresentationFormat>Personalizado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total de notas</vt:lpstr>
      <vt:lpstr>Valoración  de entrevistas por medio de comunicación  </vt:lpstr>
      <vt:lpstr>Valoración  de reporte en medios de comunicación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Griselda Medrano Cruz</cp:lastModifiedBy>
  <cp:revision>95</cp:revision>
  <dcterms:modified xsi:type="dcterms:W3CDTF">2023-05-31T16:14:53Z</dcterms:modified>
</cp:coreProperties>
</file>