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NOVIEMBRE%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NOVIEMBRE%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NOVIEMBRE%20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iselda.medrano\Desktop\INFORME%20NOVIEMBRE%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DE%20SEPTIEMBRE%202021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esktop\INFORME%20MENSUAL%20OCTUBRE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municacionSoc\Downloads\INFORME%20NOVIEMBRE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'!$C$8</c:f>
              <c:strCache>
                <c:ptCount val="1"/>
                <c:pt idx="0">
                  <c:v>POSITIVA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'!$B$9:$B$36</c:f>
              <c:strCache>
                <c:ptCount val="28"/>
                <c:pt idx="0">
                  <c:v>1150 NOTISISTEMA</c:v>
                </c:pt>
                <c:pt idx="1">
                  <c:v>TELEDIARIO </c:v>
                </c:pt>
                <c:pt idx="2">
                  <c:v>DIARIO </c:v>
                </c:pt>
                <c:pt idx="3">
                  <c:v>EL INFORMADOR</c:v>
                </c:pt>
                <c:pt idx="4">
                  <c:v>EL OCCIDENTAL</c:v>
                </c:pt>
                <c:pt idx="5">
                  <c:v>PUBLIMETRO</c:v>
                </c:pt>
                <c:pt idx="6">
                  <c:v>LA CRONICA </c:v>
                </c:pt>
                <c:pt idx="7">
                  <c:v>MILENIO</c:v>
                </c:pt>
                <c:pt idx="8">
                  <c:v>MURAL</c:v>
                </c:pt>
                <c:pt idx="9">
                  <c:v>INFO 7</c:v>
                </c:pt>
                <c:pt idx="10">
                  <c:v>100.3 FM </c:v>
                </c:pt>
                <c:pt idx="11">
                  <c:v>101.1 FM </c:v>
                </c:pt>
                <c:pt idx="12">
                  <c:v>1010 AM </c:v>
                </c:pt>
                <c:pt idx="13">
                  <c:v>89.5 FM </c:v>
                </c:pt>
                <c:pt idx="14">
                  <c:v>91.5 FM </c:v>
                </c:pt>
                <c:pt idx="15">
                  <c:v>91.9 FM </c:v>
                </c:pt>
                <c:pt idx="16">
                  <c:v>CANAL 10</c:v>
                </c:pt>
                <c:pt idx="17">
                  <c:v>CANAL 6</c:v>
                </c:pt>
                <c:pt idx="18">
                  <c:v>JALISCO TV </c:v>
                </c:pt>
                <c:pt idx="19">
                  <c:v>MEGANOTICIAS </c:v>
                </c:pt>
                <c:pt idx="20">
                  <c:v>QUADRATIN </c:v>
                </c:pt>
                <c:pt idx="21">
                  <c:v>DEBATE</c:v>
                </c:pt>
                <c:pt idx="22">
                  <c:v>RADIO DK</c:v>
                </c:pt>
                <c:pt idx="23">
                  <c:v>TWITTER</c:v>
                </c:pt>
                <c:pt idx="24">
                  <c:v>TELEVISA</c:v>
                </c:pt>
                <c:pt idx="25">
                  <c:v>TV AZTECA </c:v>
                </c:pt>
                <c:pt idx="26">
                  <c:v>W RADIO </c:v>
                </c:pt>
                <c:pt idx="27">
                  <c:v>ADN 40</c:v>
                </c:pt>
              </c:strCache>
            </c:strRef>
          </c:cat>
          <c:val>
            <c:numRef>
              <c:f>'plantilla '!$C$9:$C$36</c:f>
              <c:numCache>
                <c:formatCode>General</c:formatCode>
                <c:ptCount val="28"/>
                <c:pt idx="0">
                  <c:v>77</c:v>
                </c:pt>
                <c:pt idx="1">
                  <c:v>64</c:v>
                </c:pt>
                <c:pt idx="2">
                  <c:v>40</c:v>
                </c:pt>
                <c:pt idx="3">
                  <c:v>35</c:v>
                </c:pt>
                <c:pt idx="4">
                  <c:v>30</c:v>
                </c:pt>
                <c:pt idx="5">
                  <c:v>21</c:v>
                </c:pt>
                <c:pt idx="6">
                  <c:v>21</c:v>
                </c:pt>
                <c:pt idx="7">
                  <c:v>19</c:v>
                </c:pt>
                <c:pt idx="8">
                  <c:v>13</c:v>
                </c:pt>
                <c:pt idx="9">
                  <c:v>12</c:v>
                </c:pt>
                <c:pt idx="10">
                  <c:v>11</c:v>
                </c:pt>
                <c:pt idx="11">
                  <c:v>11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3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6F-4DF3-8F25-CF996074EA2A}"/>
            </c:ext>
          </c:extLst>
        </c:ser>
        <c:ser>
          <c:idx val="1"/>
          <c:order val="1"/>
          <c:tx>
            <c:strRef>
              <c:f>'plantilla '!$D$8</c:f>
              <c:strCache>
                <c:ptCount val="1"/>
                <c:pt idx="0">
                  <c:v>NEGATIVA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'!$B$9:$B$36</c:f>
              <c:strCache>
                <c:ptCount val="28"/>
                <c:pt idx="0">
                  <c:v>1150 NOTISISTEMA</c:v>
                </c:pt>
                <c:pt idx="1">
                  <c:v>TELEDIARIO </c:v>
                </c:pt>
                <c:pt idx="2">
                  <c:v>DIARIO </c:v>
                </c:pt>
                <c:pt idx="3">
                  <c:v>EL INFORMADOR</c:v>
                </c:pt>
                <c:pt idx="4">
                  <c:v>EL OCCIDENTAL</c:v>
                </c:pt>
                <c:pt idx="5">
                  <c:v>PUBLIMETRO</c:v>
                </c:pt>
                <c:pt idx="6">
                  <c:v>LA CRONICA </c:v>
                </c:pt>
                <c:pt idx="7">
                  <c:v>MILENIO</c:v>
                </c:pt>
                <c:pt idx="8">
                  <c:v>MURAL</c:v>
                </c:pt>
                <c:pt idx="9">
                  <c:v>INFO 7</c:v>
                </c:pt>
                <c:pt idx="10">
                  <c:v>100.3 FM </c:v>
                </c:pt>
                <c:pt idx="11">
                  <c:v>101.1 FM </c:v>
                </c:pt>
                <c:pt idx="12">
                  <c:v>1010 AM </c:v>
                </c:pt>
                <c:pt idx="13">
                  <c:v>89.5 FM </c:v>
                </c:pt>
                <c:pt idx="14">
                  <c:v>91.5 FM </c:v>
                </c:pt>
                <c:pt idx="15">
                  <c:v>91.9 FM </c:v>
                </c:pt>
                <c:pt idx="16">
                  <c:v>CANAL 10</c:v>
                </c:pt>
                <c:pt idx="17">
                  <c:v>CANAL 6</c:v>
                </c:pt>
                <c:pt idx="18">
                  <c:v>JALISCO TV </c:v>
                </c:pt>
                <c:pt idx="19">
                  <c:v>MEGANOTICIAS </c:v>
                </c:pt>
                <c:pt idx="20">
                  <c:v>QUADRATIN </c:v>
                </c:pt>
                <c:pt idx="21">
                  <c:v>DEBATE</c:v>
                </c:pt>
                <c:pt idx="22">
                  <c:v>RADIO DK</c:v>
                </c:pt>
                <c:pt idx="23">
                  <c:v>TWITTER</c:v>
                </c:pt>
                <c:pt idx="24">
                  <c:v>TELEVISA</c:v>
                </c:pt>
                <c:pt idx="25">
                  <c:v>TV AZTECA </c:v>
                </c:pt>
                <c:pt idx="26">
                  <c:v>W RADIO </c:v>
                </c:pt>
                <c:pt idx="27">
                  <c:v>ADN 40</c:v>
                </c:pt>
              </c:strCache>
            </c:strRef>
          </c:cat>
          <c:val>
            <c:numRef>
              <c:f>'plantilla '!$D$9:$D$36</c:f>
              <c:numCache>
                <c:formatCode>General</c:formatCode>
                <c:ptCount val="28"/>
                <c:pt idx="0">
                  <c:v>26</c:v>
                </c:pt>
                <c:pt idx="1">
                  <c:v>19</c:v>
                </c:pt>
                <c:pt idx="2">
                  <c:v>26</c:v>
                </c:pt>
                <c:pt idx="3">
                  <c:v>8</c:v>
                </c:pt>
                <c:pt idx="4">
                  <c:v>5</c:v>
                </c:pt>
                <c:pt idx="5">
                  <c:v>2</c:v>
                </c:pt>
                <c:pt idx="6">
                  <c:v>6</c:v>
                </c:pt>
                <c:pt idx="7">
                  <c:v>5</c:v>
                </c:pt>
                <c:pt idx="9">
                  <c:v>5</c:v>
                </c:pt>
                <c:pt idx="10">
                  <c:v>3</c:v>
                </c:pt>
                <c:pt idx="11">
                  <c:v>2</c:v>
                </c:pt>
                <c:pt idx="13">
                  <c:v>10</c:v>
                </c:pt>
                <c:pt idx="14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1</c:v>
                </c:pt>
                <c:pt idx="26">
                  <c:v>1</c:v>
                </c:pt>
                <c:pt idx="2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6F-4DF3-8F25-CF996074EA2A}"/>
            </c:ext>
          </c:extLst>
        </c:ser>
        <c:ser>
          <c:idx val="2"/>
          <c:order val="2"/>
          <c:tx>
            <c:strRef>
              <c:f>'plantilla '!$E$8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'!$B$9:$B$36</c:f>
              <c:strCache>
                <c:ptCount val="28"/>
                <c:pt idx="0">
                  <c:v>1150 NOTISISTEMA</c:v>
                </c:pt>
                <c:pt idx="1">
                  <c:v>TELEDIARIO </c:v>
                </c:pt>
                <c:pt idx="2">
                  <c:v>DIARIO </c:v>
                </c:pt>
                <c:pt idx="3">
                  <c:v>EL INFORMADOR</c:v>
                </c:pt>
                <c:pt idx="4">
                  <c:v>EL OCCIDENTAL</c:v>
                </c:pt>
                <c:pt idx="5">
                  <c:v>PUBLIMETRO</c:v>
                </c:pt>
                <c:pt idx="6">
                  <c:v>LA CRONICA </c:v>
                </c:pt>
                <c:pt idx="7">
                  <c:v>MILENIO</c:v>
                </c:pt>
                <c:pt idx="8">
                  <c:v>MURAL</c:v>
                </c:pt>
                <c:pt idx="9">
                  <c:v>INFO 7</c:v>
                </c:pt>
                <c:pt idx="10">
                  <c:v>100.3 FM </c:v>
                </c:pt>
                <c:pt idx="11">
                  <c:v>101.1 FM </c:v>
                </c:pt>
                <c:pt idx="12">
                  <c:v>1010 AM </c:v>
                </c:pt>
                <c:pt idx="13">
                  <c:v>89.5 FM </c:v>
                </c:pt>
                <c:pt idx="14">
                  <c:v>91.5 FM </c:v>
                </c:pt>
                <c:pt idx="15">
                  <c:v>91.9 FM </c:v>
                </c:pt>
                <c:pt idx="16">
                  <c:v>CANAL 10</c:v>
                </c:pt>
                <c:pt idx="17">
                  <c:v>CANAL 6</c:v>
                </c:pt>
                <c:pt idx="18">
                  <c:v>JALISCO TV </c:v>
                </c:pt>
                <c:pt idx="19">
                  <c:v>MEGANOTICIAS </c:v>
                </c:pt>
                <c:pt idx="20">
                  <c:v>QUADRATIN </c:v>
                </c:pt>
                <c:pt idx="21">
                  <c:v>DEBATE</c:v>
                </c:pt>
                <c:pt idx="22">
                  <c:v>RADIO DK</c:v>
                </c:pt>
                <c:pt idx="23">
                  <c:v>TWITTER</c:v>
                </c:pt>
                <c:pt idx="24">
                  <c:v>TELEVISA</c:v>
                </c:pt>
                <c:pt idx="25">
                  <c:v>TV AZTECA </c:v>
                </c:pt>
                <c:pt idx="26">
                  <c:v>W RADIO </c:v>
                </c:pt>
                <c:pt idx="27">
                  <c:v>ADN 40</c:v>
                </c:pt>
              </c:strCache>
            </c:strRef>
          </c:cat>
          <c:val>
            <c:numRef>
              <c:f>'plantilla '!$E$9:$E$36</c:f>
              <c:numCache>
                <c:formatCode>General</c:formatCode>
                <c:ptCount val="28"/>
                <c:pt idx="0">
                  <c:v>12</c:v>
                </c:pt>
                <c:pt idx="1">
                  <c:v>23</c:v>
                </c:pt>
                <c:pt idx="2">
                  <c:v>17</c:v>
                </c:pt>
                <c:pt idx="3">
                  <c:v>5</c:v>
                </c:pt>
                <c:pt idx="4">
                  <c:v>10</c:v>
                </c:pt>
                <c:pt idx="5">
                  <c:v>9</c:v>
                </c:pt>
                <c:pt idx="6">
                  <c:v>12</c:v>
                </c:pt>
                <c:pt idx="7">
                  <c:v>7</c:v>
                </c:pt>
                <c:pt idx="8">
                  <c:v>2</c:v>
                </c:pt>
                <c:pt idx="9">
                  <c:v>10</c:v>
                </c:pt>
                <c:pt idx="10">
                  <c:v>7</c:v>
                </c:pt>
                <c:pt idx="13">
                  <c:v>4</c:v>
                </c:pt>
                <c:pt idx="14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1</c:v>
                </c:pt>
                <c:pt idx="19">
                  <c:v>4</c:v>
                </c:pt>
                <c:pt idx="20">
                  <c:v>1</c:v>
                </c:pt>
                <c:pt idx="21">
                  <c:v>1</c:v>
                </c:pt>
                <c:pt idx="22">
                  <c:v>3</c:v>
                </c:pt>
                <c:pt idx="25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6F-4DF3-8F25-CF996074E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747247"/>
        <c:axId val="102751823"/>
      </c:barChart>
      <c:catAx>
        <c:axId val="102747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751823"/>
        <c:crosses val="autoZero"/>
        <c:auto val="1"/>
        <c:lblAlgn val="ctr"/>
        <c:lblOffset val="100"/>
        <c:noMultiLvlLbl val="0"/>
      </c:catAx>
      <c:valAx>
        <c:axId val="102751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747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16671488166795"/>
          <c:y val="0.96591288997757596"/>
          <c:w val="0.18963296394949689"/>
          <c:h val="2.476924841541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A9-42EB-AA3A-B95BE51CE8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A9-42EB-AA3A-B95BE51CE8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A9-42EB-AA3A-B95BE51CE8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'!$C$101:$C$103</c:f>
              <c:strCache>
                <c:ptCount val="3"/>
                <c:pt idx="0">
                  <c:v>TELEVISA</c:v>
                </c:pt>
                <c:pt idx="1">
                  <c:v>91.5 FM </c:v>
                </c:pt>
                <c:pt idx="2">
                  <c:v>NOTISISTEMA </c:v>
                </c:pt>
              </c:strCache>
            </c:strRef>
          </c:cat>
          <c:val>
            <c:numRef>
              <c:f>'plantilla '!$D$101:$D$103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A9-42EB-AA3A-B95BE51CE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6E0-4E0D-BEB8-FBDB307F26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6E0-4E0D-BEB8-FBDB307F26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6E0-4E0D-BEB8-FBDB307F26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'plantilla '!$B$114:$B$116</c:f>
              <c:strCache>
                <c:ptCount val="3"/>
                <c:pt idx="0">
                  <c:v>ATENDIDOS</c:v>
                </c:pt>
                <c:pt idx="1">
                  <c:v>EN SEGUIMIENTO</c:v>
                </c:pt>
                <c:pt idx="2">
                  <c:v>DERIVADOS</c:v>
                </c:pt>
              </c:strCache>
            </c:strRef>
          </c:cat>
          <c:val>
            <c:numRef>
              <c:f>'plantilla '!$C$114:$C$116</c:f>
              <c:numCache>
                <c:formatCode>General</c:formatCode>
                <c:ptCount val="3"/>
                <c:pt idx="0">
                  <c:v>17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E0-4E0D-BEB8-FBDB307F2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'!$F$44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'!$B$45:$B$56</c:f>
              <c:strCache>
                <c:ptCount val="12"/>
                <c:pt idx="0">
                  <c:v>SERVICIOS MEDICOS</c:v>
                </c:pt>
                <c:pt idx="1">
                  <c:v>SEGURIDAD PÚBLICA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SERVICIOS PUBLICOS </c:v>
                </c:pt>
                <c:pt idx="5">
                  <c:v>ALCALDESA</c:v>
                </c:pt>
                <c:pt idx="6">
                  <c:v>CEMENTERIOS </c:v>
                </c:pt>
                <c:pt idx="7">
                  <c:v>INSPECCION Y VIGILANCIA </c:v>
                </c:pt>
                <c:pt idx="8">
                  <c:v>OBRAS </c:v>
                </c:pt>
                <c:pt idx="9">
                  <c:v>DESARROLLO ECONOMICO </c:v>
                </c:pt>
                <c:pt idx="10">
                  <c:v>PADRON Y LICENCIAS </c:v>
                </c:pt>
                <c:pt idx="11">
                  <c:v>SALUD ANIMAL </c:v>
                </c:pt>
              </c:strCache>
            </c:strRef>
          </c:cat>
          <c:val>
            <c:numRef>
              <c:f>'plantilla '!$F$45:$F$56</c:f>
              <c:numCache>
                <c:formatCode>General</c:formatCode>
                <c:ptCount val="12"/>
                <c:pt idx="0">
                  <c:v>136</c:v>
                </c:pt>
                <c:pt idx="1">
                  <c:v>282</c:v>
                </c:pt>
                <c:pt idx="2">
                  <c:v>120</c:v>
                </c:pt>
                <c:pt idx="3">
                  <c:v>44</c:v>
                </c:pt>
                <c:pt idx="4">
                  <c:v>34</c:v>
                </c:pt>
                <c:pt idx="5">
                  <c:v>15</c:v>
                </c:pt>
                <c:pt idx="6">
                  <c:v>11</c:v>
                </c:pt>
                <c:pt idx="7">
                  <c:v>11</c:v>
                </c:pt>
                <c:pt idx="8">
                  <c:v>7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0-4915-A6D2-1C224727E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313951"/>
        <c:axId val="225314367"/>
      </c:barChart>
      <c:catAx>
        <c:axId val="22531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314367"/>
        <c:crosses val="autoZero"/>
        <c:auto val="1"/>
        <c:lblAlgn val="ctr"/>
        <c:lblOffset val="100"/>
        <c:noMultiLvlLbl val="0"/>
      </c:catAx>
      <c:valAx>
        <c:axId val="22531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5313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55555555555552E-2"/>
          <c:y val="0.13004629629629633"/>
          <c:w val="0.93888888888888888"/>
          <c:h val="0.67145778652668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BD-4837-86DD-2170A6FDFA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BD-4837-86DD-2170A6FDFA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BD-4837-86DD-2170A6FDFA5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D-4837-86DD-2170A6FDFA5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BD-4837-86DD-2170A6FDFA5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D-4837-86DD-2170A6FDFA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'!$C$91:$E$91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'!$C$92:$E$92</c:f>
              <c:numCache>
                <c:formatCode>General</c:formatCode>
                <c:ptCount val="3"/>
                <c:pt idx="0">
                  <c:v>401</c:v>
                </c:pt>
                <c:pt idx="1">
                  <c:v>131</c:v>
                </c:pt>
                <c:pt idx="2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D-4837-86DD-2170A6FDFA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64833940326409"/>
          <c:w val="1"/>
          <c:h val="0.7157446412805660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564438206134391E-2"/>
          <c:y val="0.10530327157299964"/>
          <c:w val="0.85711638548292701"/>
          <c:h val="0.571518967807741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72533"/>
            <a:ext cx="24384000" cy="1356359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/>
              <a:t>INFORME NOVIEMBRE 2022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95" y="420914"/>
            <a:ext cx="24399049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Total de notas por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883EA8E3-DAC4-494C-CA89-BA2FF54136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338462"/>
              </p:ext>
            </p:extLst>
          </p:nvPr>
        </p:nvGraphicFramePr>
        <p:xfrm>
          <a:off x="6072996" y="4157932"/>
          <a:ext cx="14630400" cy="8678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8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de notas por cada tema</a:t>
            </a:r>
            <a:endParaRPr sz="8800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BE97150-689C-A459-0A03-43A42DFB1B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735203"/>
              </p:ext>
            </p:extLst>
          </p:nvPr>
        </p:nvGraphicFramePr>
        <p:xfrm>
          <a:off x="5796951" y="3640347"/>
          <a:ext cx="15165237" cy="6694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18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/>
              <a:t>Valoración total de notas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803189"/>
              </p:ext>
            </p:extLst>
          </p:nvPr>
        </p:nvGraphicFramePr>
        <p:xfrm>
          <a:off x="3940629" y="3701143"/>
          <a:ext cx="16415657" cy="790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127410"/>
              </p:ext>
            </p:extLst>
          </p:nvPr>
        </p:nvGraphicFramePr>
        <p:xfrm>
          <a:off x="4545876" y="3149600"/>
          <a:ext cx="16772708" cy="917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23574"/>
              </p:ext>
            </p:extLst>
          </p:nvPr>
        </p:nvGraphicFramePr>
        <p:xfrm>
          <a:off x="1689100" y="3149600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3600" b="1" dirty="0"/>
                        <a:t>669</a:t>
                      </a:r>
                      <a:endParaRPr lang="es-MX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6B77F29-4E1E-0730-E141-004A497C31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035041"/>
              </p:ext>
            </p:extLst>
          </p:nvPr>
        </p:nvGraphicFramePr>
        <p:xfrm>
          <a:off x="5365631" y="3536830"/>
          <a:ext cx="15014242" cy="8195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0206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71" y="6538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entrevistas por medio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975994062"/>
              </p:ext>
            </p:extLst>
          </p:nvPr>
        </p:nvGraphicFramePr>
        <p:xfrm>
          <a:off x="7206341" y="3156857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36590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4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137776"/>
              </p:ext>
            </p:extLst>
          </p:nvPr>
        </p:nvGraphicFramePr>
        <p:xfrm>
          <a:off x="6291943" y="2706914"/>
          <a:ext cx="15044057" cy="946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899259"/>
              </p:ext>
            </p:extLst>
          </p:nvPr>
        </p:nvGraphicFramePr>
        <p:xfrm>
          <a:off x="5408023" y="2947853"/>
          <a:ext cx="17896476" cy="922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429423"/>
              </p:ext>
            </p:extLst>
          </p:nvPr>
        </p:nvGraphicFramePr>
        <p:xfrm>
          <a:off x="10054702" y="5486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56A0F42E-6700-F7FB-CD5E-8592FF817D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867407"/>
              </p:ext>
            </p:extLst>
          </p:nvPr>
        </p:nvGraphicFramePr>
        <p:xfrm>
          <a:off x="5869215" y="3709358"/>
          <a:ext cx="11711419" cy="5814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09" y="65387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7416800" y="420914"/>
            <a:ext cx="15887699" cy="2286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s-MX" sz="8800" dirty="0"/>
              <a:t>Valoración  de reporte en medios de comunicación  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75926747"/>
              </p:ext>
            </p:extLst>
          </p:nvPr>
        </p:nvGraphicFramePr>
        <p:xfrm>
          <a:off x="7416800" y="30624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87908"/>
              </p:ext>
            </p:extLst>
          </p:nvPr>
        </p:nvGraphicFramePr>
        <p:xfrm>
          <a:off x="2714171" y="5329646"/>
          <a:ext cx="2227943" cy="15937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190">
                <a:tc>
                  <a:txBody>
                    <a:bodyPr/>
                    <a:lstStyle/>
                    <a:p>
                      <a:r>
                        <a:rPr lang="es-MX" sz="3200" b="1" dirty="0"/>
                        <a:t>TOTAL</a:t>
                      </a:r>
                    </a:p>
                  </a:txBody>
                  <a:tcPr>
                    <a:solidFill>
                      <a:srgbClr val="E810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4621">
                <a:tc>
                  <a:txBody>
                    <a:bodyPr/>
                    <a:lstStyle/>
                    <a:p>
                      <a:pPr algn="ctr"/>
                      <a:r>
                        <a:rPr lang="es-ES" sz="4000" b="1" dirty="0"/>
                        <a:t>27</a:t>
                      </a:r>
                      <a:endParaRPr lang="es-MX" sz="4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0A0AEBB-206F-71FE-7A1E-9620AEF1A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531028"/>
              </p:ext>
            </p:extLst>
          </p:nvPr>
        </p:nvGraphicFramePr>
        <p:xfrm>
          <a:off x="7569200" y="3214841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C0B5A67-98BD-A4E5-13FE-ECFFB2E441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712022"/>
              </p:ext>
            </p:extLst>
          </p:nvPr>
        </p:nvGraphicFramePr>
        <p:xfrm>
          <a:off x="6745857" y="4019909"/>
          <a:ext cx="14112815" cy="769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50377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8683</TotalTime>
  <Words>53</Words>
  <Application>Microsoft Office PowerPoint</Application>
  <PresentationFormat>Personalizado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total de notas</vt:lpstr>
      <vt:lpstr>Valoración  de entrevistas por medio de comunicación  </vt:lpstr>
      <vt:lpstr>Valoración  de reporte en medios de comunicación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Griselda Medrano Cruz</cp:lastModifiedBy>
  <cp:revision>74</cp:revision>
  <dcterms:modified xsi:type="dcterms:W3CDTF">2022-12-05T20:20:58Z</dcterms:modified>
</cp:coreProperties>
</file>