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4" r:id="rId2"/>
    <p:sldId id="279" r:id="rId3"/>
    <p:sldId id="281" r:id="rId4"/>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42B2989-0D9B-4C1A-8849-B1160429C1F6}" type="datetimeFigureOut">
              <a:rPr lang="es-MX" smtClean="0"/>
              <a:t>07/10/2022</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201104E-64D3-4B91-90ED-6F89E8EB625C}" type="slidenum">
              <a:rPr lang="es-MX" smtClean="0"/>
              <a:t>‹Nº›</a:t>
            </a:fld>
            <a:endParaRPr lang="es-MX"/>
          </a:p>
        </p:txBody>
      </p:sp>
    </p:spTree>
    <p:extLst>
      <p:ext uri="{BB962C8B-B14F-4D97-AF65-F5344CB8AC3E}">
        <p14:creationId xmlns:p14="http://schemas.microsoft.com/office/powerpoint/2010/main" val="2267792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85EDC13A-3603-4870-A2B0-3AD17E5CEA88}" type="datetimeFigureOut">
              <a:rPr lang="es-MX" smtClean="0"/>
              <a:t>07/10/2022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164562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5EDC13A-3603-4870-A2B0-3AD17E5CEA88}" type="datetimeFigureOut">
              <a:rPr lang="es-MX" smtClean="0"/>
              <a:t>07/10/2022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131532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5EDC13A-3603-4870-A2B0-3AD17E5CEA88}" type="datetimeFigureOut">
              <a:rPr lang="es-MX" smtClean="0"/>
              <a:t>07/10/2022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29409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5EDC13A-3603-4870-A2B0-3AD17E5CEA88}" type="datetimeFigureOut">
              <a:rPr lang="es-MX" smtClean="0"/>
              <a:t>07/10/2022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143477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85EDC13A-3603-4870-A2B0-3AD17E5CEA88}" type="datetimeFigureOut">
              <a:rPr lang="es-MX" smtClean="0"/>
              <a:t>07/10/2022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44979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85EDC13A-3603-4870-A2B0-3AD17E5CEA88}" type="datetimeFigureOut">
              <a:rPr lang="es-MX" smtClean="0"/>
              <a:t>07/10/2022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252121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85EDC13A-3603-4870-A2B0-3AD17E5CEA88}" type="datetimeFigureOut">
              <a:rPr lang="es-MX" smtClean="0"/>
              <a:t>07/10/2022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272863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85EDC13A-3603-4870-A2B0-3AD17E5CEA88}" type="datetimeFigureOut">
              <a:rPr lang="es-MX" smtClean="0"/>
              <a:t>07/10/2022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307949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5EDC13A-3603-4870-A2B0-3AD17E5CEA88}" type="datetimeFigureOut">
              <a:rPr lang="es-MX" smtClean="0"/>
              <a:t>07/10/2022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378211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5EDC13A-3603-4870-A2B0-3AD17E5CEA88}" type="datetimeFigureOut">
              <a:rPr lang="es-MX" smtClean="0"/>
              <a:t>07/10/2022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1844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5EDC13A-3603-4870-A2B0-3AD17E5CEA88}" type="datetimeFigureOut">
              <a:rPr lang="es-MX" smtClean="0"/>
              <a:t>07/10/2022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6B05EB-54FF-4B33-A625-AA13AAC9A0DE}" type="slidenum">
              <a:rPr lang="es-MX" smtClean="0"/>
              <a:t>‹Nº›</a:t>
            </a:fld>
            <a:endParaRPr lang="es-MX"/>
          </a:p>
        </p:txBody>
      </p:sp>
    </p:spTree>
    <p:extLst>
      <p:ext uri="{BB962C8B-B14F-4D97-AF65-F5344CB8AC3E}">
        <p14:creationId xmlns:p14="http://schemas.microsoft.com/office/powerpoint/2010/main" val="3792446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7000"/>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DC13A-3603-4870-A2B0-3AD17E5CEA88}" type="datetimeFigureOut">
              <a:rPr lang="es-MX" smtClean="0"/>
              <a:t>07/10/2022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B05EB-54FF-4B33-A625-AA13AAC9A0DE}" type="slidenum">
              <a:rPr lang="es-MX" smtClean="0"/>
              <a:t>‹Nº›</a:t>
            </a:fld>
            <a:endParaRPr lang="es-MX"/>
          </a:p>
        </p:txBody>
      </p:sp>
    </p:spTree>
    <p:extLst>
      <p:ext uri="{BB962C8B-B14F-4D97-AF65-F5344CB8AC3E}">
        <p14:creationId xmlns:p14="http://schemas.microsoft.com/office/powerpoint/2010/main" val="213022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ctrTitle"/>
          </p:nvPr>
        </p:nvSpPr>
        <p:spPr>
          <a:xfrm>
            <a:off x="1309816" y="601362"/>
            <a:ext cx="8493211" cy="1688757"/>
          </a:xfrm>
        </p:spPr>
        <p:txBody>
          <a:bodyPr>
            <a:normAutofit fontScale="90000"/>
          </a:bodyPr>
          <a:lstStyle/>
          <a:p>
            <a:r>
              <a:rPr lang="es-ES" sz="2800" dirty="0">
                <a:latin typeface="Bookman Old Style" panose="02050604050505020204" pitchFamily="18" charset="0"/>
              </a:rPr>
              <a:t>AYUNTAMIENTO DE SAN PEDRO TLAQUEPAQUE</a:t>
            </a:r>
            <a:r>
              <a:rPr lang="es-ES" sz="3200" dirty="0">
                <a:latin typeface="Bookman Old Style" panose="02050604050505020204" pitchFamily="18" charset="0"/>
              </a:rPr>
              <a:t> </a:t>
            </a:r>
            <a:r>
              <a:rPr lang="es-ES" sz="2000" dirty="0"/>
              <a:t>GOBIERNO 2022-2024</a:t>
            </a:r>
            <a:br>
              <a:rPr lang="es-ES" sz="2000" dirty="0"/>
            </a:br>
            <a:br>
              <a:rPr lang="es-ES" sz="2000" dirty="0"/>
            </a:br>
            <a:br>
              <a:rPr lang="es-ES" sz="2000" dirty="0"/>
            </a:br>
            <a:br>
              <a:rPr lang="es-ES" sz="2000" dirty="0"/>
            </a:br>
            <a:r>
              <a:rPr lang="es-ES" sz="2000" dirty="0"/>
              <a:t>Secretaria General del Ayuntamiento</a:t>
            </a:r>
            <a:br>
              <a:rPr lang="es-ES" sz="2000" dirty="0"/>
            </a:br>
            <a:r>
              <a:rPr lang="es-ES" sz="2000" dirty="0"/>
              <a:t>Dirección de Delegaciones  Agencias Municipales</a:t>
            </a:r>
            <a:endParaRPr lang="es-MX" sz="2000" dirty="0"/>
          </a:p>
        </p:txBody>
      </p:sp>
      <p:sp>
        <p:nvSpPr>
          <p:cNvPr id="11" name="Subtítulo 10"/>
          <p:cNvSpPr>
            <a:spLocks noGrp="1"/>
          </p:cNvSpPr>
          <p:nvPr>
            <p:ph type="subTitle" idx="1"/>
          </p:nvPr>
        </p:nvSpPr>
        <p:spPr>
          <a:xfrm>
            <a:off x="1309816" y="3550573"/>
            <a:ext cx="9144000" cy="3105599"/>
          </a:xfrm>
        </p:spPr>
        <p:txBody>
          <a:bodyPr/>
          <a:lstStyle/>
          <a:p>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Secretaria General del Ayuntamiento</a:t>
            </a:r>
          </a:p>
          <a:p>
            <a:r>
              <a:rPr lang="es-ES" sz="2000" dirty="0">
                <a:latin typeface="Arial" panose="020B0604020202020204" pitchFamily="34" charset="0"/>
                <a:cs typeface="Arial" panose="020B0604020202020204" pitchFamily="34" charset="0"/>
              </a:rPr>
              <a:t>Dirección de Delegaciones y Agencias Municipales</a:t>
            </a:r>
          </a:p>
          <a:p>
            <a:r>
              <a:rPr lang="es-ES" sz="2000" dirty="0">
                <a:latin typeface="Arial" panose="020B0604020202020204" pitchFamily="34" charset="0"/>
                <a:cs typeface="Arial" panose="020B0604020202020204" pitchFamily="34" charset="0"/>
              </a:rPr>
              <a:t>Agenda Mensual </a:t>
            </a:r>
            <a:r>
              <a:rPr lang="es-ES" sz="2000">
                <a:latin typeface="Arial" panose="020B0604020202020204" pitchFamily="34" charset="0"/>
                <a:cs typeface="Arial" panose="020B0604020202020204" pitchFamily="34" charset="0"/>
              </a:rPr>
              <a:t>– Septiembre 2022</a:t>
            </a:r>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endParaRPr lang="es-ES" dirty="0"/>
          </a:p>
        </p:txBody>
      </p:sp>
      <p:pic>
        <p:nvPicPr>
          <p:cNvPr id="10" name="Marcador de contenido 9"/>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499518" y="1445740"/>
            <a:ext cx="7192963" cy="3457348"/>
          </a:xfrm>
        </p:spPr>
      </p:pic>
    </p:spTree>
    <p:extLst>
      <p:ext uri="{BB962C8B-B14F-4D97-AF65-F5344CB8AC3E}">
        <p14:creationId xmlns:p14="http://schemas.microsoft.com/office/powerpoint/2010/main" val="345201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0173" y="365125"/>
            <a:ext cx="10793627" cy="1325563"/>
          </a:xfrm>
        </p:spPr>
        <p:txBody>
          <a:bodyPr>
            <a:normAutofit/>
          </a:bodyPr>
          <a:lstStyle/>
          <a:p>
            <a:r>
              <a:rPr lang="es-ES" sz="2400" dirty="0"/>
              <a:t>                          </a:t>
            </a:r>
            <a:endParaRPr lang="es-MX" sz="2400" dirty="0"/>
          </a:p>
        </p:txBody>
      </p:sp>
      <p:sp>
        <p:nvSpPr>
          <p:cNvPr id="34" name="Marcador de contenido 33"/>
          <p:cNvSpPr>
            <a:spLocks noGrp="1"/>
          </p:cNvSpPr>
          <p:nvPr>
            <p:ph sz="half" idx="2"/>
          </p:nvPr>
        </p:nvSpPr>
        <p:spPr>
          <a:xfrm>
            <a:off x="450851" y="365125"/>
            <a:ext cx="11290298" cy="6127750"/>
          </a:xfrm>
        </p:spPr>
        <p:txBody>
          <a:bodyPr/>
          <a:lstStyle/>
          <a:p>
            <a:pPr marL="0" algn="l" rtl="0" eaLnBrk="1" fontAlgn="t" latinLnBrk="0" hangingPunct="1">
              <a:spcBef>
                <a:spcPts val="0"/>
              </a:spcBef>
              <a:spcAft>
                <a:spcPts val="0"/>
              </a:spcAft>
            </a:pPr>
            <a:endParaRPr lang="es-ES" sz="1800" b="0" i="0" u="none" strike="noStrike" kern="1200" dirty="0">
              <a:solidFill>
                <a:srgbClr val="000000"/>
              </a:solidFill>
              <a:effectLst/>
              <a:latin typeface="Calibri" panose="020F0502020204030204" pitchFamily="34" charset="0"/>
            </a:endParaRPr>
          </a:p>
          <a:p>
            <a:pPr marL="0" indent="0">
              <a:buNone/>
            </a:pPr>
            <a:endParaRPr lang="es-MX" dirty="0"/>
          </a:p>
        </p:txBody>
      </p:sp>
      <p:cxnSp>
        <p:nvCxnSpPr>
          <p:cNvPr id="6" name="Conector recto 5"/>
          <p:cNvCxnSpPr>
            <a:stCxn id="2" idx="1"/>
          </p:cNvCxnSpPr>
          <p:nvPr/>
        </p:nvCxnSpPr>
        <p:spPr>
          <a:xfrm flipH="1" flipV="1">
            <a:off x="450851" y="848499"/>
            <a:ext cx="109322" cy="17940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 name="Tabla 3">
            <a:extLst>
              <a:ext uri="{FF2B5EF4-FFF2-40B4-BE49-F238E27FC236}">
                <a16:creationId xmlns:a16="http://schemas.microsoft.com/office/drawing/2014/main" id="{E34DEC81-08DB-4785-8395-475184146AF5}"/>
              </a:ext>
            </a:extLst>
          </p:cNvPr>
          <p:cNvGraphicFramePr>
            <a:graphicFrameLocks noGrp="1"/>
          </p:cNvGraphicFramePr>
          <p:nvPr>
            <p:extLst>
              <p:ext uri="{D42A27DB-BD31-4B8C-83A1-F6EECF244321}">
                <p14:modId xmlns:p14="http://schemas.microsoft.com/office/powerpoint/2010/main" val="456946277"/>
              </p:ext>
            </p:extLst>
          </p:nvPr>
        </p:nvGraphicFramePr>
        <p:xfrm>
          <a:off x="450851" y="1343958"/>
          <a:ext cx="11290298" cy="3810000"/>
        </p:xfrm>
        <a:graphic>
          <a:graphicData uri="http://schemas.openxmlformats.org/drawingml/2006/table">
            <a:tbl>
              <a:tblPr firstRow="1" bandRow="1">
                <a:tableStyleId>{5940675A-B579-460E-94D1-54222C63F5DA}</a:tableStyleId>
              </a:tblPr>
              <a:tblGrid>
                <a:gridCol w="2244694">
                  <a:extLst>
                    <a:ext uri="{9D8B030D-6E8A-4147-A177-3AD203B41FA5}">
                      <a16:colId xmlns:a16="http://schemas.microsoft.com/office/drawing/2014/main" val="966824074"/>
                    </a:ext>
                  </a:extLst>
                </a:gridCol>
                <a:gridCol w="2261401">
                  <a:extLst>
                    <a:ext uri="{9D8B030D-6E8A-4147-A177-3AD203B41FA5}">
                      <a16:colId xmlns:a16="http://schemas.microsoft.com/office/drawing/2014/main" val="2872245046"/>
                    </a:ext>
                  </a:extLst>
                </a:gridCol>
                <a:gridCol w="2261401">
                  <a:extLst>
                    <a:ext uri="{9D8B030D-6E8A-4147-A177-3AD203B41FA5}">
                      <a16:colId xmlns:a16="http://schemas.microsoft.com/office/drawing/2014/main" val="2738258055"/>
                    </a:ext>
                  </a:extLst>
                </a:gridCol>
                <a:gridCol w="2261401">
                  <a:extLst>
                    <a:ext uri="{9D8B030D-6E8A-4147-A177-3AD203B41FA5}">
                      <a16:colId xmlns:a16="http://schemas.microsoft.com/office/drawing/2014/main" val="2238290862"/>
                    </a:ext>
                  </a:extLst>
                </a:gridCol>
                <a:gridCol w="2261401">
                  <a:extLst>
                    <a:ext uri="{9D8B030D-6E8A-4147-A177-3AD203B41FA5}">
                      <a16:colId xmlns:a16="http://schemas.microsoft.com/office/drawing/2014/main" val="3077554376"/>
                    </a:ext>
                  </a:extLst>
                </a:gridCol>
              </a:tblGrid>
              <a:tr h="1609084">
                <a:tc>
                  <a:txBody>
                    <a:bodyPr/>
                    <a:lstStyle/>
                    <a:p>
                      <a:pPr marL="0" indent="0">
                        <a:buFont typeface="Arial" panose="020B0604020202020204" pitchFamily="34" charset="0"/>
                        <a:buNone/>
                      </a:pPr>
                      <a:r>
                        <a:rPr lang="es-ES" sz="700" b="1" dirty="0"/>
                        <a:t>LUNES 5 DE SEPTIEMBRE 2022</a:t>
                      </a:r>
                    </a:p>
                    <a:p>
                      <a:pPr marL="171450" indent="-171450">
                        <a:buFont typeface="Arial" panose="020B0604020202020204" pitchFamily="34" charset="0"/>
                        <a:buChar char="•"/>
                      </a:pPr>
                      <a:r>
                        <a:rPr lang="es-ES" sz="700" dirty="0"/>
                        <a:t>Revisión de pendientes en oficina </a:t>
                      </a:r>
                    </a:p>
                    <a:p>
                      <a:pPr marL="171450" indent="-171450">
                        <a:buFont typeface="Arial" panose="020B0604020202020204" pitchFamily="34" charset="0"/>
                        <a:buChar char="•"/>
                      </a:pPr>
                      <a:r>
                        <a:rPr lang="es-MX" sz="700" dirty="0"/>
                        <a:t>Actividades administrativas </a:t>
                      </a:r>
                    </a:p>
                  </a:txBody>
                  <a:tcPr/>
                </a:tc>
                <a:tc>
                  <a:txBody>
                    <a:bodyPr/>
                    <a:lstStyle/>
                    <a:p>
                      <a:r>
                        <a:rPr lang="es-ES" sz="700" b="1" dirty="0"/>
                        <a:t>MARTES 6 DE SEPTIEMBRE 2022</a:t>
                      </a:r>
                    </a:p>
                    <a:p>
                      <a:pPr marL="171450" indent="-171450">
                        <a:buFont typeface="Arial" panose="020B0604020202020204" pitchFamily="34" charset="0"/>
                        <a:buChar char="•"/>
                      </a:pPr>
                      <a:r>
                        <a:rPr lang="es-ES" sz="700" dirty="0"/>
                        <a:t>Actividades administrativas </a:t>
                      </a:r>
                    </a:p>
                  </a:txBody>
                  <a:tcPr/>
                </a:tc>
                <a:tc>
                  <a:txBody>
                    <a:bodyPr/>
                    <a:lstStyle/>
                    <a:p>
                      <a:pPr marL="0" indent="0">
                        <a:buFont typeface="Arial" panose="020B0604020202020204" pitchFamily="34" charset="0"/>
                        <a:buNone/>
                      </a:pPr>
                      <a:r>
                        <a:rPr lang="es-ES" sz="700" b="1" dirty="0"/>
                        <a:t>MIERCOLES 7 DE SEPTIEMBRE 2022</a:t>
                      </a:r>
                    </a:p>
                    <a:p>
                      <a:pPr marL="171450" indent="-171450">
                        <a:buFont typeface="Arial" panose="020B0604020202020204" pitchFamily="34" charset="0"/>
                        <a:buChar char="•"/>
                      </a:pPr>
                      <a:r>
                        <a:rPr lang="es-ES" sz="700" dirty="0"/>
                        <a:t>Reunión con Secretario General, Delegados y Agentes Municipales </a:t>
                      </a:r>
                    </a:p>
                    <a:p>
                      <a:pPr marL="171450" indent="-171450">
                        <a:buFont typeface="Arial" panose="020B0604020202020204" pitchFamily="34" charset="0"/>
                        <a:buChar char="•"/>
                      </a:pPr>
                      <a:r>
                        <a:rPr lang="es-ES" sz="700" dirty="0"/>
                        <a:t>Asiste La Directora de Delegaciones y Agencias Municipales a La Inauguración de Cancha Poli Deportiva en La Escuela Anita cárdenas ubicada en la Colonia Santa Anita, asiste La Presidenta Municipal cumpliendo el compromiso y diferente personal del Municipio </a:t>
                      </a:r>
                    </a:p>
                    <a:p>
                      <a:pPr marL="171450" indent="-171450">
                        <a:buFont typeface="Arial" panose="020B0604020202020204" pitchFamily="34" charset="0"/>
                        <a:buChar char="•"/>
                      </a:pPr>
                      <a:r>
                        <a:rPr lang="es-ES" sz="700" dirty="0"/>
                        <a:t>Asiste La Directora de Delegaciones y Agencias Municipales al Arranque de Obra en La Calle Abasolo en La Colonia Santa Anita, asiste La Presidenta Municipal, Arquitecto de obra y diferente personal del Municipio </a:t>
                      </a:r>
                    </a:p>
                    <a:p>
                      <a:pPr marL="171450" indent="-171450">
                        <a:buFont typeface="Arial" panose="020B0604020202020204" pitchFamily="34" charset="0"/>
                        <a:buChar char="•"/>
                      </a:pPr>
                      <a:r>
                        <a:rPr lang="es-ES" sz="700" dirty="0"/>
                        <a:t>Entrega de Obra en Calle Rosaura Zapata en La Colonia Cerro del Cuatro perteneciente a La Delegación Municipal Las Juntas, asiste La Presidenta Municipal, Directora de Delegaciones y Agencias Municipales y diferente personal del Municipio </a:t>
                      </a:r>
                    </a:p>
                    <a:p>
                      <a:pPr marL="171450" indent="-171450">
                        <a:buFont typeface="Arial" panose="020B0604020202020204" pitchFamily="34" charset="0"/>
                        <a:buChar char="•"/>
                      </a:pPr>
                      <a:r>
                        <a:rPr lang="es-ES" sz="700" dirty="0"/>
                        <a:t>Revisión de Pendientes en Oficina </a:t>
                      </a:r>
                    </a:p>
                  </a:txBody>
                  <a:tcPr/>
                </a:tc>
                <a:tc>
                  <a:txBody>
                    <a:bodyPr/>
                    <a:lstStyle/>
                    <a:p>
                      <a:pPr marL="0" indent="0">
                        <a:buFont typeface="Arial" panose="020B0604020202020204" pitchFamily="34" charset="0"/>
                        <a:buNone/>
                      </a:pPr>
                      <a:r>
                        <a:rPr lang="es-ES" sz="700" b="1" dirty="0"/>
                        <a:t>JUEVES 8 DE SEPTIEMBRE 2022</a:t>
                      </a:r>
                    </a:p>
                    <a:p>
                      <a:pPr marL="171450" indent="-171450">
                        <a:buFont typeface="Arial" panose="020B0604020202020204" pitchFamily="34" charset="0"/>
                        <a:buChar char="•"/>
                      </a:pPr>
                      <a:r>
                        <a:rPr lang="es-ES" sz="700" dirty="0"/>
                        <a:t>La Directora de Delegaciones y Agencias Municipales visita La Agencia Municipal La Ladrillera para trabajos internos con Agente Municipal </a:t>
                      </a:r>
                    </a:p>
                    <a:p>
                      <a:pPr marL="171450" indent="-171450">
                        <a:buFont typeface="Arial" panose="020B0604020202020204" pitchFamily="34" charset="0"/>
                        <a:buChar char="•"/>
                      </a:pPr>
                      <a:r>
                        <a:rPr lang="es-ES" sz="700" dirty="0"/>
                        <a:t>Supervisión de Servicio de Podología en La Delegación Municipal Toluquilla </a:t>
                      </a:r>
                    </a:p>
                    <a:p>
                      <a:pPr marL="171450" indent="-171450">
                        <a:buFont typeface="Arial" panose="020B0604020202020204" pitchFamily="34" charset="0"/>
                        <a:buChar char="•"/>
                      </a:pPr>
                      <a:r>
                        <a:rPr lang="es-ES" sz="700" dirty="0"/>
                        <a:t>Revisión de Pendientes en Oficina</a:t>
                      </a:r>
                    </a:p>
                    <a:p>
                      <a:pPr marL="171450" indent="-171450">
                        <a:buFont typeface="Arial" panose="020B0604020202020204" pitchFamily="34" charset="0"/>
                        <a:buChar char="•"/>
                      </a:pPr>
                      <a:r>
                        <a:rPr lang="es-ES" sz="700" dirty="0"/>
                        <a:t>Asistencia a taller Formadores Comunitarios en la Colonia Artesanos perteneciente a la Delegación Municipal López Cotilla </a:t>
                      </a:r>
                    </a:p>
                  </a:txBody>
                  <a:tcPr/>
                </a:tc>
                <a:tc>
                  <a:txBody>
                    <a:bodyPr/>
                    <a:lstStyle/>
                    <a:p>
                      <a:r>
                        <a:rPr lang="es-ES" sz="700" b="1" dirty="0"/>
                        <a:t>VIERNES 9 DE SEPTIEMBRE 2022</a:t>
                      </a:r>
                    </a:p>
                    <a:p>
                      <a:pPr marL="171450" indent="-171450">
                        <a:buFont typeface="Arial" panose="020B0604020202020204" pitchFamily="34" charset="0"/>
                        <a:buChar char="•"/>
                      </a:pPr>
                      <a:r>
                        <a:rPr lang="es-ES" sz="700" dirty="0"/>
                        <a:t>Operativo de limpieza poda en etapa 6 del Fracc. Verde Valle perteneciente a La Agencia Municipal La Ladrillera donde asiste personal de Dirección, Directora de Delegaciones y Agencias Municipales, apoya Delegación López Cotilla, Delegación Las Juntas, Delegación Toluquilla </a:t>
                      </a:r>
                    </a:p>
                    <a:p>
                      <a:pPr marL="171450" indent="-171450">
                        <a:buFont typeface="Arial" panose="020B0604020202020204" pitchFamily="34" charset="0"/>
                        <a:buChar char="•"/>
                      </a:pPr>
                      <a:r>
                        <a:rPr lang="es-ES" sz="700" dirty="0"/>
                        <a:t>Cambio de servicio de Podología de La Delegación Municipal Toluquilla a La Agencia Municipal La Ladrillera </a:t>
                      </a:r>
                    </a:p>
                    <a:p>
                      <a:pPr marL="171450" indent="-171450">
                        <a:buFont typeface="Arial" panose="020B0604020202020204" pitchFamily="34" charset="0"/>
                        <a:buChar char="•"/>
                      </a:pPr>
                      <a:r>
                        <a:rPr lang="es-ES" sz="700" dirty="0"/>
                        <a:t>Revisión de pendientes en oficina </a:t>
                      </a:r>
                    </a:p>
                  </a:txBody>
                  <a:tcPr/>
                </a:tc>
                <a:extLst>
                  <a:ext uri="{0D108BD9-81ED-4DB2-BD59-A6C34878D82A}">
                    <a16:rowId xmlns:a16="http://schemas.microsoft.com/office/drawing/2014/main" val="3663979997"/>
                  </a:ext>
                </a:extLst>
              </a:tr>
              <a:tr h="1376214">
                <a:tc>
                  <a:txBody>
                    <a:bodyPr/>
                    <a:lstStyle/>
                    <a:p>
                      <a:r>
                        <a:rPr lang="es-ES" sz="700" b="1" dirty="0"/>
                        <a:t>LUNES 12 DE SEPTIEMBRE 2022</a:t>
                      </a:r>
                    </a:p>
                    <a:p>
                      <a:pPr marL="171450" indent="-171450">
                        <a:buFont typeface="Arial" panose="020B0604020202020204" pitchFamily="34" charset="0"/>
                        <a:buChar char="•"/>
                      </a:pPr>
                      <a:r>
                        <a:rPr lang="es-ES" sz="700" dirty="0"/>
                        <a:t>Recolección de personal de podología para llevarlas a punto de servicio </a:t>
                      </a:r>
                    </a:p>
                    <a:p>
                      <a:pPr marL="171450" indent="-171450">
                        <a:buFont typeface="Arial" panose="020B0604020202020204" pitchFamily="34" charset="0"/>
                        <a:buChar char="•"/>
                      </a:pPr>
                      <a:r>
                        <a:rPr lang="es-ES" sz="700" dirty="0"/>
                        <a:t>Asiste La Directora de Delegaciones y Agencias Municipales al Primer Informe de Gobierno de La Presidenta Municipal de San Pedro Tlaquepaque realizado en Patio San Pedro del Centro Cultural el Refugio </a:t>
                      </a:r>
                    </a:p>
                    <a:p>
                      <a:pPr marL="171450" indent="-171450">
                        <a:buFont typeface="Arial" panose="020B0604020202020204" pitchFamily="34" charset="0"/>
                        <a:buChar char="•"/>
                      </a:pPr>
                      <a:r>
                        <a:rPr lang="es-ES" sz="700" dirty="0"/>
                        <a:t>Se lleva a Personal de Podología central camionera </a:t>
                      </a:r>
                    </a:p>
                    <a:p>
                      <a:pPr marL="171450" indent="-171450">
                        <a:buFont typeface="Arial" panose="020B0604020202020204" pitchFamily="34" charset="0"/>
                        <a:buChar char="•"/>
                      </a:pPr>
                      <a:r>
                        <a:rPr lang="es-ES" sz="700" dirty="0"/>
                        <a:t>Revisión de pendientes en oficina </a:t>
                      </a:r>
                    </a:p>
                  </a:txBody>
                  <a:tcPr/>
                </a:tc>
                <a:tc>
                  <a:txBody>
                    <a:bodyPr/>
                    <a:lstStyle/>
                    <a:p>
                      <a:pPr marL="0" indent="0">
                        <a:buFont typeface="Arial" panose="020B0604020202020204" pitchFamily="34" charset="0"/>
                        <a:buNone/>
                      </a:pPr>
                      <a:r>
                        <a:rPr lang="es-ES" sz="700" b="1" dirty="0"/>
                        <a:t>MARTES 13 DE SEPTIEMBRE 2022</a:t>
                      </a:r>
                    </a:p>
                    <a:p>
                      <a:pPr marL="171450" indent="-171450">
                        <a:buFont typeface="Arial" panose="020B0604020202020204" pitchFamily="34" charset="0"/>
                        <a:buChar char="•"/>
                      </a:pPr>
                      <a:r>
                        <a:rPr lang="es-ES" sz="700" dirty="0"/>
                        <a:t>Recolección de personal de podología para llevarlas a punto de servicio </a:t>
                      </a:r>
                    </a:p>
                    <a:p>
                      <a:pPr marL="171450" indent="-171450">
                        <a:buFont typeface="Arial" panose="020B0604020202020204" pitchFamily="34" charset="0"/>
                        <a:buChar char="•"/>
                      </a:pPr>
                      <a:r>
                        <a:rPr lang="es-ES" sz="700" dirty="0"/>
                        <a:t>Reunión en Obras Publicas con el Comité Municipal de Obras Publicas </a:t>
                      </a:r>
                    </a:p>
                    <a:p>
                      <a:pPr marL="171450" indent="-171450">
                        <a:buFont typeface="Arial" panose="020B0604020202020204" pitchFamily="34" charset="0"/>
                        <a:buChar char="•"/>
                      </a:pPr>
                      <a:r>
                        <a:rPr lang="es-ES" sz="700" dirty="0"/>
                        <a:t>Revisión de Pendientes en Oficina</a:t>
                      </a:r>
                    </a:p>
                    <a:p>
                      <a:pPr marL="171450" indent="-171450">
                        <a:buFont typeface="Arial" panose="020B0604020202020204" pitchFamily="34" charset="0"/>
                        <a:buChar char="•"/>
                      </a:pPr>
                      <a:r>
                        <a:rPr lang="es-ES" sz="700" dirty="0"/>
                        <a:t>Se lleva a Personal de Podología a estación de tren ligero peri sur </a:t>
                      </a:r>
                      <a:endParaRPr lang="es-MX" sz="700" dirty="0"/>
                    </a:p>
                  </a:txBody>
                  <a:tcPr/>
                </a:tc>
                <a:tc>
                  <a:txBody>
                    <a:bodyPr/>
                    <a:lstStyle/>
                    <a:p>
                      <a:pPr marL="0" indent="0">
                        <a:buFont typeface="Arial" panose="020B0604020202020204" pitchFamily="34" charset="0"/>
                        <a:buNone/>
                      </a:pPr>
                      <a:r>
                        <a:rPr lang="es-ES" sz="700" b="1" dirty="0"/>
                        <a:t>MIERCOLES 14 DE SEPTIEMBRE 2022</a:t>
                      </a:r>
                    </a:p>
                    <a:p>
                      <a:pPr marL="171450" indent="-171450">
                        <a:buFont typeface="Arial" panose="020B0604020202020204" pitchFamily="34" charset="0"/>
                        <a:buChar char="•"/>
                      </a:pPr>
                      <a:r>
                        <a:rPr lang="es-ES" sz="700" dirty="0"/>
                        <a:t>Recolección de personal de podología para llevarlas a punto de servicio </a:t>
                      </a:r>
                    </a:p>
                    <a:p>
                      <a:pPr marL="171450" indent="-171450">
                        <a:buFont typeface="Arial" panose="020B0604020202020204" pitchFamily="34" charset="0"/>
                        <a:buChar char="•"/>
                      </a:pPr>
                      <a:r>
                        <a:rPr lang="es-ES" sz="700" dirty="0"/>
                        <a:t>Revisión de pendientes en oficina </a:t>
                      </a:r>
                    </a:p>
                    <a:p>
                      <a:pPr marL="171450" indent="-171450">
                        <a:buFont typeface="Arial" panose="020B0604020202020204" pitchFamily="34" charset="0"/>
                        <a:buChar char="•"/>
                      </a:pPr>
                      <a:r>
                        <a:rPr lang="es-ES" sz="700" dirty="0"/>
                        <a:t>Asiste a recorrido </a:t>
                      </a:r>
                      <a:r>
                        <a:rPr lang="es-ES" sz="700" dirty="0" err="1"/>
                        <a:t>Turisco</a:t>
                      </a:r>
                      <a:r>
                        <a:rPr lang="es-ES" sz="700" dirty="0"/>
                        <a:t> con personas de la tercera edad llamado “Conociendo tu Municipio”</a:t>
                      </a:r>
                    </a:p>
                    <a:p>
                      <a:pPr marL="171450" indent="-171450">
                        <a:buFont typeface="Arial" panose="020B0604020202020204" pitchFamily="34" charset="0"/>
                        <a:buChar char="•"/>
                      </a:pPr>
                      <a:r>
                        <a:rPr lang="es-ES" sz="700" dirty="0"/>
                        <a:t>Operativo de Limpieza en Fraccionamiento Valle Verde perteneciente a La Agencia Municipal La Ladrillera donde asiste Directora de Delegaciones y Agencias Municipales, Personal de Dirección, Personal y Delegado Municipal López Cotilla, Personal y Delegada Municipal Las Juntas, Personal y Delegado Municipal Toluquilla </a:t>
                      </a:r>
                    </a:p>
                  </a:txBody>
                  <a:tcPr/>
                </a:tc>
                <a:tc>
                  <a:txBody>
                    <a:bodyPr/>
                    <a:lstStyle/>
                    <a:p>
                      <a:r>
                        <a:rPr lang="es-ES" sz="700" b="1" dirty="0"/>
                        <a:t>JUEVES 15 DE SEPTIEMBRE 2022</a:t>
                      </a:r>
                    </a:p>
                    <a:p>
                      <a:pPr marL="171450" indent="-171450">
                        <a:buFont typeface="Arial" panose="020B0604020202020204" pitchFamily="34" charset="0"/>
                        <a:buChar char="•"/>
                      </a:pPr>
                      <a:r>
                        <a:rPr lang="es-ES" sz="700" dirty="0"/>
                        <a:t>Recolección de personal de podología para llevarlas a punto de servicio </a:t>
                      </a:r>
                    </a:p>
                    <a:p>
                      <a:pPr marL="171450" indent="-171450">
                        <a:buFont typeface="Arial" panose="020B0604020202020204" pitchFamily="34" charset="0"/>
                        <a:buChar char="•"/>
                      </a:pPr>
                      <a:r>
                        <a:rPr lang="es-ES" sz="700" dirty="0"/>
                        <a:t>Reunión en Dirección con Delegados y Agentes Municipales y Comandante de Seguridad Publica con temas de Festividades Patrias </a:t>
                      </a:r>
                    </a:p>
                    <a:p>
                      <a:pPr marL="171450" indent="-171450">
                        <a:buFont typeface="Arial" panose="020B0604020202020204" pitchFamily="34" charset="0"/>
                        <a:buChar char="•"/>
                      </a:pPr>
                      <a:r>
                        <a:rPr lang="es-ES" sz="700" dirty="0"/>
                        <a:t>Revisión de pendientes en oficina </a:t>
                      </a:r>
                    </a:p>
                    <a:p>
                      <a:pPr marL="171450" indent="-171450">
                        <a:buFont typeface="Arial" panose="020B0604020202020204" pitchFamily="34" charset="0"/>
                        <a:buChar char="•"/>
                      </a:pPr>
                      <a:r>
                        <a:rPr lang="es-ES" sz="700" dirty="0"/>
                        <a:t>Se lleva Personal de Podología a estación de tren ligero peri sur </a:t>
                      </a:r>
                    </a:p>
                    <a:p>
                      <a:pPr marL="171450" indent="-171450">
                        <a:buFont typeface="Arial" panose="020B0604020202020204" pitchFamily="34" charset="0"/>
                        <a:buChar char="•"/>
                      </a:pPr>
                      <a:endParaRPr lang="es-MX" sz="700" dirty="0"/>
                    </a:p>
                  </a:txBody>
                  <a:tcPr/>
                </a:tc>
                <a:tc>
                  <a:txBody>
                    <a:bodyPr/>
                    <a:lstStyle/>
                    <a:p>
                      <a:pPr marL="0" indent="0">
                        <a:buFont typeface="Arial" panose="020B0604020202020204" pitchFamily="34" charset="0"/>
                        <a:buNone/>
                      </a:pPr>
                      <a:r>
                        <a:rPr lang="es-ES" sz="700" b="1" dirty="0"/>
                        <a:t>VIERNES 16 DE SEPTIEMBRE 2022</a:t>
                      </a:r>
                    </a:p>
                    <a:p>
                      <a:pPr marL="171450" indent="-171450">
                        <a:buFont typeface="Arial" panose="020B0604020202020204" pitchFamily="34" charset="0"/>
                        <a:buChar char="•"/>
                      </a:pPr>
                      <a:r>
                        <a:rPr lang="es-ES" sz="700" dirty="0"/>
                        <a:t>Actividad de Fiestas Patrias</a:t>
                      </a:r>
                    </a:p>
                    <a:p>
                      <a:pPr marL="171450" indent="-171450">
                        <a:buFont typeface="Arial" panose="020B0604020202020204" pitchFamily="34" charset="0"/>
                        <a:buChar char="•"/>
                      </a:pPr>
                      <a:r>
                        <a:rPr lang="es-ES" sz="700" dirty="0"/>
                        <a:t>Supervisión de Delegaciones y Agencias Municipales </a:t>
                      </a:r>
                      <a:endParaRPr lang="es-MX" sz="700" dirty="0"/>
                    </a:p>
                  </a:txBody>
                  <a:tcPr/>
                </a:tc>
                <a:extLst>
                  <a:ext uri="{0D108BD9-81ED-4DB2-BD59-A6C34878D82A}">
                    <a16:rowId xmlns:a16="http://schemas.microsoft.com/office/drawing/2014/main" val="1555588824"/>
                  </a:ext>
                </a:extLst>
              </a:tr>
            </a:tbl>
          </a:graphicData>
        </a:graphic>
      </p:graphicFrame>
      <p:graphicFrame>
        <p:nvGraphicFramePr>
          <p:cNvPr id="4" name="Tabla 6">
            <a:extLst>
              <a:ext uri="{FF2B5EF4-FFF2-40B4-BE49-F238E27FC236}">
                <a16:creationId xmlns:a16="http://schemas.microsoft.com/office/drawing/2014/main" id="{EF00338C-14D6-D70C-B2BF-18E865DA580F}"/>
              </a:ext>
            </a:extLst>
          </p:cNvPr>
          <p:cNvGraphicFramePr>
            <a:graphicFrameLocks noGrp="1"/>
          </p:cNvGraphicFramePr>
          <p:nvPr>
            <p:extLst>
              <p:ext uri="{D42A27DB-BD31-4B8C-83A1-F6EECF244321}">
                <p14:modId xmlns:p14="http://schemas.microsoft.com/office/powerpoint/2010/main" val="865103559"/>
              </p:ext>
            </p:extLst>
          </p:nvPr>
        </p:nvGraphicFramePr>
        <p:xfrm>
          <a:off x="450851" y="185718"/>
          <a:ext cx="11290298" cy="1158240"/>
        </p:xfrm>
        <a:graphic>
          <a:graphicData uri="http://schemas.openxmlformats.org/drawingml/2006/table">
            <a:tbl>
              <a:tblPr firstRow="1" bandRow="1">
                <a:tableStyleId>{5940675A-B579-460E-94D1-54222C63F5DA}</a:tableStyleId>
              </a:tblPr>
              <a:tblGrid>
                <a:gridCol w="5645149">
                  <a:extLst>
                    <a:ext uri="{9D8B030D-6E8A-4147-A177-3AD203B41FA5}">
                      <a16:colId xmlns:a16="http://schemas.microsoft.com/office/drawing/2014/main" val="4122474990"/>
                    </a:ext>
                  </a:extLst>
                </a:gridCol>
                <a:gridCol w="5645149">
                  <a:extLst>
                    <a:ext uri="{9D8B030D-6E8A-4147-A177-3AD203B41FA5}">
                      <a16:colId xmlns:a16="http://schemas.microsoft.com/office/drawing/2014/main" val="599932213"/>
                    </a:ext>
                  </a:extLst>
                </a:gridCol>
              </a:tblGrid>
              <a:tr h="842187">
                <a:tc>
                  <a:txBody>
                    <a:bodyPr/>
                    <a:lstStyle/>
                    <a:p>
                      <a:pPr marL="0" indent="0">
                        <a:buFont typeface="Arial" panose="020B0604020202020204" pitchFamily="34" charset="0"/>
                        <a:buNone/>
                      </a:pPr>
                      <a:r>
                        <a:rPr lang="es-ES" sz="700" b="1" dirty="0"/>
                        <a:t>JUEVES 1 DE SEPTIEMBRE 2022</a:t>
                      </a:r>
                    </a:p>
                    <a:p>
                      <a:pPr marL="171450" indent="-171450">
                        <a:buFont typeface="Arial" panose="020B0604020202020204" pitchFamily="34" charset="0"/>
                        <a:buChar char="•"/>
                      </a:pPr>
                      <a:r>
                        <a:rPr lang="es-ES" sz="700" b="0" dirty="0"/>
                        <a:t>Asiste la directora de delegaciones y agencias municipales a Inspección de obra calle Pablo alemán Colonia el cerrito perteneciente a la delegación municipal, asiste la presidenta municipal y diferente personal del municipio </a:t>
                      </a:r>
                    </a:p>
                    <a:p>
                      <a:pPr marL="171450" indent="-171450">
                        <a:buFont typeface="Arial" panose="020B0604020202020204" pitchFamily="34" charset="0"/>
                        <a:buChar char="•"/>
                      </a:pPr>
                      <a:r>
                        <a:rPr lang="es-ES" sz="700" b="0" dirty="0"/>
                        <a:t>A petición del párroco de la Parroquia sagrada familia de Nazaret. Colonia el cerrito perteneciente a la delegación municipal san Martín de las flores asiste la presidenta municipal para mostrar con lo que se cuenta en la parroquia como, capilla de velación, dispensario medico entre otras cosas, la directora de delegaciones y agencias municipales también asiste </a:t>
                      </a:r>
                    </a:p>
                    <a:p>
                      <a:pPr marL="171450" indent="-171450">
                        <a:buFont typeface="Arial" panose="020B0604020202020204" pitchFamily="34" charset="0"/>
                        <a:buChar char="•"/>
                      </a:pPr>
                      <a:r>
                        <a:rPr lang="es-ES" sz="700" b="0" dirty="0"/>
                        <a:t>Visita de la directora de delegaciones y agencias municipales a la delegación municipal San Martin de las flores, debido a la atención del comisario de la policía municipal debido al reporte del párroco de dicha colonia por motivos de personas indigentes que causan grillas, peleas y cosas obscenas lo cual los vecinos levantan reporte </a:t>
                      </a:r>
                    </a:p>
                    <a:p>
                      <a:pPr marL="171450" indent="-171450">
                        <a:buFont typeface="Arial" panose="020B0604020202020204" pitchFamily="34" charset="0"/>
                        <a:buChar char="•"/>
                      </a:pPr>
                      <a:endParaRPr lang="es-MX" sz="700" b="1" dirty="0"/>
                    </a:p>
                  </a:txBody>
                  <a:tcPr/>
                </a:tc>
                <a:tc>
                  <a:txBody>
                    <a:bodyPr/>
                    <a:lstStyle/>
                    <a:p>
                      <a:r>
                        <a:rPr lang="es-ES" sz="700" b="1" dirty="0"/>
                        <a:t>VIERNES 2 DE SEPTIEMBRE 2022</a:t>
                      </a:r>
                    </a:p>
                    <a:p>
                      <a:pPr marL="171450" indent="-171450">
                        <a:buFont typeface="Arial" panose="020B0604020202020204" pitchFamily="34" charset="0"/>
                        <a:buChar char="•"/>
                      </a:pPr>
                      <a:r>
                        <a:rPr lang="es-ES" sz="700" b="0" dirty="0"/>
                        <a:t>Se Trasladó Personal de Podología a La Delegación Municipal Manuel López Cotilla</a:t>
                      </a:r>
                    </a:p>
                    <a:p>
                      <a:pPr marL="171450" indent="-171450">
                        <a:buFont typeface="Arial" panose="020B0604020202020204" pitchFamily="34" charset="0"/>
                        <a:buChar char="•"/>
                      </a:pPr>
                      <a:r>
                        <a:rPr lang="es-ES" sz="700" b="0" dirty="0"/>
                        <a:t>Asiste La Directora de Delegaciones y Agencias Municipales a La Entrega de Uniformes y útiles Escolares en La Escuela Ventura Anaya en el Fraccionamiento Verde Valle  perteneciente a La Delegación Municipal San Martín de Las Flores </a:t>
                      </a:r>
                    </a:p>
                    <a:p>
                      <a:pPr marL="171450" indent="-171450">
                        <a:buFont typeface="Arial" panose="020B0604020202020204" pitchFamily="34" charset="0"/>
                        <a:buChar char="•"/>
                      </a:pPr>
                      <a:r>
                        <a:rPr lang="es-ES" sz="700" b="0" dirty="0"/>
                        <a:t>Reunión Atención a Ciudadanos temas varios .. regularización de la zona y ladrilleras en La Colonia  Ex Haciendas del Cuatro perteneciente a la Agencia Municipal La Ladrillera </a:t>
                      </a:r>
                    </a:p>
                    <a:p>
                      <a:pPr marL="171450" indent="-171450">
                        <a:buFont typeface="Arial" panose="020B0604020202020204" pitchFamily="34" charset="0"/>
                        <a:buChar char="•"/>
                      </a:pPr>
                      <a:endParaRPr lang="es-MX" sz="700" b="1" dirty="0"/>
                    </a:p>
                  </a:txBody>
                  <a:tcPr/>
                </a:tc>
                <a:extLst>
                  <a:ext uri="{0D108BD9-81ED-4DB2-BD59-A6C34878D82A}">
                    <a16:rowId xmlns:a16="http://schemas.microsoft.com/office/drawing/2014/main" val="3407133634"/>
                  </a:ext>
                </a:extLst>
              </a:tr>
            </a:tbl>
          </a:graphicData>
        </a:graphic>
      </p:graphicFrame>
    </p:spTree>
    <p:extLst>
      <p:ext uri="{BB962C8B-B14F-4D97-AF65-F5344CB8AC3E}">
        <p14:creationId xmlns:p14="http://schemas.microsoft.com/office/powerpoint/2010/main" val="4247458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3453" y="1271136"/>
            <a:ext cx="10793627" cy="1325563"/>
          </a:xfrm>
        </p:spPr>
        <p:txBody>
          <a:bodyPr>
            <a:normAutofit/>
          </a:bodyPr>
          <a:lstStyle/>
          <a:p>
            <a:r>
              <a:rPr lang="es-ES" sz="2400" dirty="0"/>
              <a:t>                          </a:t>
            </a:r>
            <a:endParaRPr lang="es-MX" sz="2400" dirty="0"/>
          </a:p>
        </p:txBody>
      </p:sp>
      <p:cxnSp>
        <p:nvCxnSpPr>
          <p:cNvPr id="6" name="Conector recto 5"/>
          <p:cNvCxnSpPr>
            <a:stCxn id="2" idx="1"/>
          </p:cNvCxnSpPr>
          <p:nvPr/>
        </p:nvCxnSpPr>
        <p:spPr>
          <a:xfrm flipH="1" flipV="1">
            <a:off x="694131" y="1754510"/>
            <a:ext cx="109322" cy="17940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 name="Tabla 2">
            <a:extLst>
              <a:ext uri="{FF2B5EF4-FFF2-40B4-BE49-F238E27FC236}">
                <a16:creationId xmlns:a16="http://schemas.microsoft.com/office/drawing/2014/main" id="{8A206D52-1EB0-386B-429E-0170F8719096}"/>
              </a:ext>
            </a:extLst>
          </p:cNvPr>
          <p:cNvGraphicFramePr>
            <a:graphicFrameLocks noGrp="1"/>
          </p:cNvGraphicFramePr>
          <p:nvPr>
            <p:extLst>
              <p:ext uri="{D42A27DB-BD31-4B8C-83A1-F6EECF244321}">
                <p14:modId xmlns:p14="http://schemas.microsoft.com/office/powerpoint/2010/main" val="3579929714"/>
              </p:ext>
            </p:extLst>
          </p:nvPr>
        </p:nvGraphicFramePr>
        <p:xfrm>
          <a:off x="450851" y="3080073"/>
          <a:ext cx="11290298" cy="1691640"/>
        </p:xfrm>
        <a:graphic>
          <a:graphicData uri="http://schemas.openxmlformats.org/drawingml/2006/table">
            <a:tbl>
              <a:tblPr firstRow="1" bandRow="1">
                <a:tableStyleId>{5940675A-B579-460E-94D1-54222C63F5DA}</a:tableStyleId>
              </a:tblPr>
              <a:tblGrid>
                <a:gridCol w="2244694">
                  <a:extLst>
                    <a:ext uri="{9D8B030D-6E8A-4147-A177-3AD203B41FA5}">
                      <a16:colId xmlns:a16="http://schemas.microsoft.com/office/drawing/2014/main" val="702431553"/>
                    </a:ext>
                  </a:extLst>
                </a:gridCol>
                <a:gridCol w="2261401">
                  <a:extLst>
                    <a:ext uri="{9D8B030D-6E8A-4147-A177-3AD203B41FA5}">
                      <a16:colId xmlns:a16="http://schemas.microsoft.com/office/drawing/2014/main" val="2058263315"/>
                    </a:ext>
                  </a:extLst>
                </a:gridCol>
                <a:gridCol w="2261401">
                  <a:extLst>
                    <a:ext uri="{9D8B030D-6E8A-4147-A177-3AD203B41FA5}">
                      <a16:colId xmlns:a16="http://schemas.microsoft.com/office/drawing/2014/main" val="2428395081"/>
                    </a:ext>
                  </a:extLst>
                </a:gridCol>
                <a:gridCol w="2261401">
                  <a:extLst>
                    <a:ext uri="{9D8B030D-6E8A-4147-A177-3AD203B41FA5}">
                      <a16:colId xmlns:a16="http://schemas.microsoft.com/office/drawing/2014/main" val="3319970514"/>
                    </a:ext>
                  </a:extLst>
                </a:gridCol>
                <a:gridCol w="2261401">
                  <a:extLst>
                    <a:ext uri="{9D8B030D-6E8A-4147-A177-3AD203B41FA5}">
                      <a16:colId xmlns:a16="http://schemas.microsoft.com/office/drawing/2014/main" val="4062961111"/>
                    </a:ext>
                  </a:extLst>
                </a:gridCol>
              </a:tblGrid>
              <a:tr h="1498067">
                <a:tc>
                  <a:txBody>
                    <a:bodyPr/>
                    <a:lstStyle/>
                    <a:p>
                      <a:r>
                        <a:rPr lang="es-ES" sz="700" dirty="0"/>
                        <a:t>LUNES 26 DE SEPTIEMBRE 2022</a:t>
                      </a:r>
                    </a:p>
                    <a:p>
                      <a:pPr marL="171450" indent="-171450">
                        <a:buFont typeface="Arial" panose="020B0604020202020204" pitchFamily="34" charset="0"/>
                        <a:buChar char="•"/>
                      </a:pPr>
                      <a:r>
                        <a:rPr lang="es-ES" sz="700" dirty="0"/>
                        <a:t>Actividades administrativas</a:t>
                      </a:r>
                    </a:p>
                    <a:p>
                      <a:pPr marL="171450" indent="-171450">
                        <a:buFont typeface="Arial" panose="020B0604020202020204" pitchFamily="34" charset="0"/>
                        <a:buChar char="•"/>
                      </a:pPr>
                      <a:r>
                        <a:rPr lang="es-ES" sz="700" dirty="0"/>
                        <a:t>Revisión de pendientes en oficina </a:t>
                      </a:r>
                      <a:endParaRPr lang="es-MX" sz="700" dirty="0"/>
                    </a:p>
                  </a:txBody>
                  <a:tcPr/>
                </a:tc>
                <a:tc>
                  <a:txBody>
                    <a:bodyPr/>
                    <a:lstStyle/>
                    <a:p>
                      <a:pPr marL="0" indent="0">
                        <a:buFont typeface="Arial" panose="020B0604020202020204" pitchFamily="34" charset="0"/>
                        <a:buNone/>
                      </a:pPr>
                      <a:r>
                        <a:rPr lang="es-ES" sz="700" dirty="0"/>
                        <a:t>MARTES 27 DE SEPTIEMBRE 2022</a:t>
                      </a:r>
                    </a:p>
                    <a:p>
                      <a:pPr marL="171450" indent="-171450">
                        <a:buFont typeface="Arial" panose="020B0604020202020204" pitchFamily="34" charset="0"/>
                        <a:buChar char="•"/>
                      </a:pPr>
                      <a:r>
                        <a:rPr lang="es-ES" sz="700" dirty="0"/>
                        <a:t>Se Traslada Material y Personal de Servicio de Podología de La Agencia Municipal La Ladrillera a La Delegación Municipal Las Juntas</a:t>
                      </a:r>
                    </a:p>
                    <a:p>
                      <a:pPr marL="171450" indent="-171450">
                        <a:buFont typeface="Arial" panose="020B0604020202020204" pitchFamily="34" charset="0"/>
                        <a:buChar char="•"/>
                      </a:pPr>
                      <a:r>
                        <a:rPr lang="es-ES" sz="700" dirty="0"/>
                        <a:t>Asiste La Directora de Delegaciones y Agencias Municipales a la Entrega de Programa Social  Te Queremos Jefa donde asiste La Presidenta Municipal y diferente personal del Municipio, esto realizado en Patio San Pedro del Centro Cultural el Refugio </a:t>
                      </a:r>
                    </a:p>
                    <a:p>
                      <a:pPr marL="171450" indent="-171450">
                        <a:buFont typeface="Arial" panose="020B0604020202020204" pitchFamily="34" charset="0"/>
                        <a:buChar char="•"/>
                      </a:pPr>
                      <a:endParaRPr lang="es-MX" sz="700" dirty="0"/>
                    </a:p>
                  </a:txBody>
                  <a:tcPr/>
                </a:tc>
                <a:tc>
                  <a:txBody>
                    <a:bodyPr/>
                    <a:lstStyle/>
                    <a:p>
                      <a:r>
                        <a:rPr lang="es-ES" sz="700" dirty="0"/>
                        <a:t>MIERCOLES 28 DE SEPTIEMBRE 2022</a:t>
                      </a:r>
                    </a:p>
                    <a:p>
                      <a:pPr marL="171450" indent="-171450">
                        <a:buFont typeface="Arial" panose="020B0604020202020204" pitchFamily="34" charset="0"/>
                        <a:buChar char="•"/>
                      </a:pPr>
                      <a:r>
                        <a:rPr lang="es-ES" sz="700" dirty="0"/>
                        <a:t>Actividades administrativas</a:t>
                      </a:r>
                    </a:p>
                    <a:p>
                      <a:pPr marL="171450" indent="-171450">
                        <a:buFont typeface="Arial" panose="020B0604020202020204" pitchFamily="34" charset="0"/>
                        <a:buChar char="•"/>
                      </a:pPr>
                      <a:r>
                        <a:rPr lang="es-ES" sz="700" dirty="0"/>
                        <a:t>Revisión de pendientes en oficina </a:t>
                      </a:r>
                    </a:p>
                    <a:p>
                      <a:pPr marL="171450" indent="-171450">
                        <a:buFont typeface="Arial" panose="020B0604020202020204" pitchFamily="34" charset="0"/>
                        <a:buChar char="•"/>
                      </a:pPr>
                      <a:endParaRPr lang="es-ES" sz="700" dirty="0"/>
                    </a:p>
                  </a:txBody>
                  <a:tcPr/>
                </a:tc>
                <a:tc>
                  <a:txBody>
                    <a:bodyPr/>
                    <a:lstStyle/>
                    <a:p>
                      <a:pPr marL="0" indent="0">
                        <a:buFont typeface="Arial" panose="020B0604020202020204" pitchFamily="34" charset="0"/>
                        <a:buNone/>
                      </a:pPr>
                      <a:r>
                        <a:rPr lang="es-ES" sz="700" dirty="0"/>
                        <a:t>JUEVES 29 DE SEPTIEMBRE 2022</a:t>
                      </a:r>
                    </a:p>
                    <a:p>
                      <a:pPr marL="171450" indent="-171450">
                        <a:buFont typeface="Arial" panose="020B0604020202020204" pitchFamily="34" charset="0"/>
                        <a:buChar char="•"/>
                      </a:pPr>
                      <a:r>
                        <a:rPr lang="es-ES" sz="700" dirty="0"/>
                        <a:t>Asiste La Presidenta y personal del INEEJAD a la entrega de Certificados de Adultos y Jóvenes que terminan su Educación Básica esto en la Delegación Municipal Las Juntas, presente La Directora de Delegaciones y Agencias Municipales </a:t>
                      </a:r>
                    </a:p>
                    <a:p>
                      <a:pPr marL="171450" indent="-171450">
                        <a:buFont typeface="Arial" panose="020B0604020202020204" pitchFamily="34" charset="0"/>
                        <a:buChar char="•"/>
                      </a:pPr>
                      <a:r>
                        <a:rPr lang="es-ES" sz="700" dirty="0"/>
                        <a:t>Visita a personal de servicio de podología en la delegación municipal  las juntas</a:t>
                      </a:r>
                    </a:p>
                    <a:p>
                      <a:pPr marL="171450" indent="-171450">
                        <a:buFont typeface="Arial" panose="020B0604020202020204" pitchFamily="34" charset="0"/>
                        <a:buChar char="•"/>
                      </a:pPr>
                      <a:r>
                        <a:rPr lang="es-ES" sz="700" dirty="0"/>
                        <a:t>Revisión de Pendientes en Oficina </a:t>
                      </a:r>
                    </a:p>
                    <a:p>
                      <a:pPr marL="171450" indent="-171450">
                        <a:buFont typeface="Arial" panose="020B0604020202020204" pitchFamily="34" charset="0"/>
                        <a:buChar char="•"/>
                      </a:pPr>
                      <a:r>
                        <a:rPr lang="es-ES" sz="700" dirty="0"/>
                        <a:t>Asiste la directora de delegaciones y agencias municipales al programa renovando mi barrio realizado en fraccionamiento FOVISSSTE Miravalle asiste la presidenta municipal y diferente personal del municipio </a:t>
                      </a:r>
                    </a:p>
                    <a:p>
                      <a:pPr marL="171450" indent="-171450">
                        <a:buFont typeface="Arial" panose="020B0604020202020204" pitchFamily="34" charset="0"/>
                        <a:buChar char="•"/>
                      </a:pPr>
                      <a:endParaRPr lang="es-MX" sz="700" dirty="0"/>
                    </a:p>
                  </a:txBody>
                  <a:tcPr/>
                </a:tc>
                <a:tc>
                  <a:txBody>
                    <a:bodyPr/>
                    <a:lstStyle/>
                    <a:p>
                      <a:pPr marL="0" indent="0">
                        <a:buFont typeface="Arial" panose="020B0604020202020204" pitchFamily="34" charset="0"/>
                        <a:buNone/>
                      </a:pPr>
                      <a:r>
                        <a:rPr lang="es-ES" sz="700" dirty="0"/>
                        <a:t>VIERNES 30 DE SEPTIEMBRE 2022</a:t>
                      </a:r>
                    </a:p>
                    <a:p>
                      <a:pPr marL="171450" indent="-171450">
                        <a:buFont typeface="Arial" panose="020B0604020202020204" pitchFamily="34" charset="0"/>
                        <a:buChar char="•"/>
                      </a:pPr>
                      <a:r>
                        <a:rPr lang="es-ES" sz="700" dirty="0"/>
                        <a:t>Revisión de pendientes en oficina </a:t>
                      </a:r>
                    </a:p>
                    <a:p>
                      <a:pPr marL="171450" indent="-171450">
                        <a:buFont typeface="Arial" panose="020B0604020202020204" pitchFamily="34" charset="0"/>
                        <a:buChar char="•"/>
                      </a:pPr>
                      <a:r>
                        <a:rPr lang="es-ES" sz="700" dirty="0"/>
                        <a:t>Asiste la directora de delegaciones y agencias municipales a las instalaciones de Asistencia Social del Estado de Jalisco tema Programas Sociales Mujeres por el Campo </a:t>
                      </a:r>
                      <a:endParaRPr lang="es-MX" sz="700" dirty="0"/>
                    </a:p>
                  </a:txBody>
                  <a:tcPr/>
                </a:tc>
                <a:extLst>
                  <a:ext uri="{0D108BD9-81ED-4DB2-BD59-A6C34878D82A}">
                    <a16:rowId xmlns:a16="http://schemas.microsoft.com/office/drawing/2014/main" val="3536206391"/>
                  </a:ext>
                </a:extLst>
              </a:tr>
            </a:tbl>
          </a:graphicData>
        </a:graphic>
      </p:graphicFrame>
      <p:graphicFrame>
        <p:nvGraphicFramePr>
          <p:cNvPr id="4" name="Tabla 3">
            <a:extLst>
              <a:ext uri="{FF2B5EF4-FFF2-40B4-BE49-F238E27FC236}">
                <a16:creationId xmlns:a16="http://schemas.microsoft.com/office/drawing/2014/main" id="{8C088383-55D7-A513-68B5-7C8182DDBD52}"/>
              </a:ext>
            </a:extLst>
          </p:cNvPr>
          <p:cNvGraphicFramePr>
            <a:graphicFrameLocks noGrp="1"/>
          </p:cNvGraphicFramePr>
          <p:nvPr>
            <p:extLst>
              <p:ext uri="{D42A27DB-BD31-4B8C-83A1-F6EECF244321}">
                <p14:modId xmlns:p14="http://schemas.microsoft.com/office/powerpoint/2010/main" val="4093278847"/>
              </p:ext>
            </p:extLst>
          </p:nvPr>
        </p:nvGraphicFramePr>
        <p:xfrm>
          <a:off x="450851" y="1179673"/>
          <a:ext cx="11290298" cy="1905000"/>
        </p:xfrm>
        <a:graphic>
          <a:graphicData uri="http://schemas.openxmlformats.org/drawingml/2006/table">
            <a:tbl>
              <a:tblPr firstRow="1" bandRow="1">
                <a:tableStyleId>{5940675A-B579-460E-94D1-54222C63F5DA}</a:tableStyleId>
              </a:tblPr>
              <a:tblGrid>
                <a:gridCol w="2244694">
                  <a:extLst>
                    <a:ext uri="{9D8B030D-6E8A-4147-A177-3AD203B41FA5}">
                      <a16:colId xmlns:a16="http://schemas.microsoft.com/office/drawing/2014/main" val="1000246139"/>
                    </a:ext>
                  </a:extLst>
                </a:gridCol>
                <a:gridCol w="2261401">
                  <a:extLst>
                    <a:ext uri="{9D8B030D-6E8A-4147-A177-3AD203B41FA5}">
                      <a16:colId xmlns:a16="http://schemas.microsoft.com/office/drawing/2014/main" val="3170144680"/>
                    </a:ext>
                  </a:extLst>
                </a:gridCol>
                <a:gridCol w="2261401">
                  <a:extLst>
                    <a:ext uri="{9D8B030D-6E8A-4147-A177-3AD203B41FA5}">
                      <a16:colId xmlns:a16="http://schemas.microsoft.com/office/drawing/2014/main" val="647492710"/>
                    </a:ext>
                  </a:extLst>
                </a:gridCol>
                <a:gridCol w="2261401">
                  <a:extLst>
                    <a:ext uri="{9D8B030D-6E8A-4147-A177-3AD203B41FA5}">
                      <a16:colId xmlns:a16="http://schemas.microsoft.com/office/drawing/2014/main" val="118970086"/>
                    </a:ext>
                  </a:extLst>
                </a:gridCol>
                <a:gridCol w="2261401">
                  <a:extLst>
                    <a:ext uri="{9D8B030D-6E8A-4147-A177-3AD203B41FA5}">
                      <a16:colId xmlns:a16="http://schemas.microsoft.com/office/drawing/2014/main" val="3835566759"/>
                    </a:ext>
                  </a:extLst>
                </a:gridCol>
              </a:tblGrid>
              <a:tr h="1509001">
                <a:tc>
                  <a:txBody>
                    <a:bodyPr/>
                    <a:lstStyle/>
                    <a:p>
                      <a:r>
                        <a:rPr lang="es-ES" sz="700" b="1" dirty="0"/>
                        <a:t>LUNES 19 DE SEPTIEMBRE 2022</a:t>
                      </a:r>
                    </a:p>
                    <a:p>
                      <a:pPr marL="171450" indent="-171450">
                        <a:buFont typeface="Arial" panose="020B0604020202020204" pitchFamily="34" charset="0"/>
                        <a:buChar char="•"/>
                      </a:pPr>
                      <a:r>
                        <a:rPr lang="es-ES" sz="700" dirty="0"/>
                        <a:t>Recolección de Personal de Podología y Traslado a Punto de Servicio </a:t>
                      </a:r>
                    </a:p>
                    <a:p>
                      <a:pPr marL="171450" indent="-171450">
                        <a:buFont typeface="Arial" panose="020B0604020202020204" pitchFamily="34" charset="0"/>
                        <a:buChar char="•"/>
                      </a:pPr>
                      <a:r>
                        <a:rPr lang="es-ES" sz="700" dirty="0"/>
                        <a:t>Revisión de Servicio de Podología instalados en La Agencia Municipal La Ladrillera </a:t>
                      </a:r>
                    </a:p>
                    <a:p>
                      <a:pPr marL="171450" indent="-171450">
                        <a:buFont typeface="Arial" panose="020B0604020202020204" pitchFamily="34" charset="0"/>
                        <a:buChar char="•"/>
                      </a:pPr>
                      <a:r>
                        <a:rPr lang="es-ES" sz="700" dirty="0"/>
                        <a:t>Asiste La Directora de Delegaciones y Agencias Municipales al Recorrido en La Colonia Juan de La Barrera perteneciente a La Agencia Municipal La Ladrillera por la problemática en drenajes tapados, se supervisa para dar solución </a:t>
                      </a:r>
                    </a:p>
                    <a:p>
                      <a:pPr marL="171450" indent="-171450">
                        <a:buFont typeface="Arial" panose="020B0604020202020204" pitchFamily="34" charset="0"/>
                        <a:buChar char="•"/>
                      </a:pPr>
                      <a:r>
                        <a:rPr lang="es-ES" sz="700" dirty="0"/>
                        <a:t>Asiste La Directora de Delegaciones y Agencias Municipales al Recorrido en el Fraccionamiento Magnolias perteneciente a La Agencia Municipal La Ladrillera por la problemática en drenajes tapados, se supervisa para dar solución </a:t>
                      </a:r>
                    </a:p>
                    <a:p>
                      <a:pPr marL="171450" indent="-171450">
                        <a:buFont typeface="Arial" panose="020B0604020202020204" pitchFamily="34" charset="0"/>
                        <a:buChar char="•"/>
                      </a:pPr>
                      <a:r>
                        <a:rPr lang="es-ES" sz="700" dirty="0"/>
                        <a:t>Se lleva al Personal de Podología a Estación de Tren Ligero Periféricos Sur </a:t>
                      </a:r>
                    </a:p>
                  </a:txBody>
                  <a:tcPr/>
                </a:tc>
                <a:tc>
                  <a:txBody>
                    <a:bodyPr/>
                    <a:lstStyle/>
                    <a:p>
                      <a:pPr marL="0" indent="0">
                        <a:buFont typeface="Arial" panose="020B0604020202020204" pitchFamily="34" charset="0"/>
                        <a:buNone/>
                      </a:pPr>
                      <a:r>
                        <a:rPr lang="es-ES" sz="700" b="1" dirty="0"/>
                        <a:t>MARTES 20 DE SEPTIEMBRE 2022</a:t>
                      </a:r>
                    </a:p>
                    <a:p>
                      <a:pPr marL="171450" indent="-171450">
                        <a:buFont typeface="Arial" panose="020B0604020202020204" pitchFamily="34" charset="0"/>
                        <a:buChar char="•"/>
                      </a:pPr>
                      <a:r>
                        <a:rPr lang="es-ES" sz="700" dirty="0"/>
                        <a:t>Recolección de Personal de Podología y Traslado a Punto de Servicio </a:t>
                      </a:r>
                    </a:p>
                    <a:p>
                      <a:pPr marL="171450" indent="-171450">
                        <a:buFont typeface="Arial" panose="020B0604020202020204" pitchFamily="34" charset="0"/>
                        <a:buChar char="•"/>
                      </a:pPr>
                      <a:r>
                        <a:rPr lang="es-ES" sz="700" dirty="0"/>
                        <a:t>Entrega de Despensas y Arranque de Obra en la Calle Rosaura Zapata en la Colonia Lomas del Cuatro  perteneciente a La Delegación Municipal Toluquilla, asiste La Presidenta Municipal, Directora de Delegaciones y Agencias Municipales, Delegado Municipal y diferente personal del Municipio</a:t>
                      </a:r>
                    </a:p>
                    <a:p>
                      <a:pPr marL="171450" indent="-171450">
                        <a:buFont typeface="Arial" panose="020B0604020202020204" pitchFamily="34" charset="0"/>
                        <a:buChar char="•"/>
                      </a:pPr>
                      <a:r>
                        <a:rPr lang="es-ES" sz="700" dirty="0"/>
                        <a:t>Asiste La Directora de Delegaciones y Agencias Municipales con Delegados y Agentes Municipales al Taller de Inducción para la Planeación Operativa 2022-2023 realizado en el Cine Foro del Centro Cultural el Refugio </a:t>
                      </a:r>
                    </a:p>
                    <a:p>
                      <a:pPr marL="171450" indent="-171450">
                        <a:buFont typeface="Arial" panose="020B0604020202020204" pitchFamily="34" charset="0"/>
                        <a:buChar char="•"/>
                      </a:pPr>
                      <a:r>
                        <a:rPr lang="es-ES" sz="700" dirty="0"/>
                        <a:t>Se lleva al Personal de Podología a Estación de Tren Ligero Periférico Sur </a:t>
                      </a:r>
                    </a:p>
                    <a:p>
                      <a:pPr marL="171450" indent="-171450">
                        <a:buFont typeface="Arial" panose="020B0604020202020204" pitchFamily="34" charset="0"/>
                        <a:buChar char="•"/>
                      </a:pPr>
                      <a:endParaRPr lang="es-MX" sz="700" dirty="0"/>
                    </a:p>
                  </a:txBody>
                  <a:tcPr/>
                </a:tc>
                <a:tc>
                  <a:txBody>
                    <a:bodyPr/>
                    <a:lstStyle/>
                    <a:p>
                      <a:pPr marL="0" indent="0">
                        <a:buFont typeface="Arial" panose="020B0604020202020204" pitchFamily="34" charset="0"/>
                        <a:buNone/>
                      </a:pPr>
                      <a:r>
                        <a:rPr lang="es-ES" sz="700" b="1" dirty="0"/>
                        <a:t>MIERCOLES 21 DE SEPTIEMBRE 2022</a:t>
                      </a:r>
                    </a:p>
                    <a:p>
                      <a:pPr marL="171450" indent="-171450">
                        <a:buFont typeface="Arial" panose="020B0604020202020204" pitchFamily="34" charset="0"/>
                        <a:buChar char="•"/>
                      </a:pPr>
                      <a:r>
                        <a:rPr lang="es-ES" sz="700" dirty="0"/>
                        <a:t>Recolección de Personal de Podología y Traslado a Punto de Servicio </a:t>
                      </a:r>
                    </a:p>
                    <a:p>
                      <a:pPr marL="171450" indent="-171450">
                        <a:buFont typeface="Arial" panose="020B0604020202020204" pitchFamily="34" charset="0"/>
                        <a:buChar char="•"/>
                      </a:pPr>
                      <a:r>
                        <a:rPr lang="es-ES" sz="700" dirty="0"/>
                        <a:t>Revisión de Servicio de Podología en La Agencia Municipal La Ladrillera </a:t>
                      </a:r>
                    </a:p>
                    <a:p>
                      <a:pPr marL="171450" indent="-171450">
                        <a:buFont typeface="Arial" panose="020B0604020202020204" pitchFamily="34" charset="0"/>
                        <a:buChar char="•"/>
                      </a:pPr>
                      <a:r>
                        <a:rPr lang="es-ES" sz="700" dirty="0"/>
                        <a:t>Revisión de pendientes en oficina</a:t>
                      </a:r>
                    </a:p>
                    <a:p>
                      <a:pPr marL="171450" indent="-171450">
                        <a:buFont typeface="Arial" panose="020B0604020202020204" pitchFamily="34" charset="0"/>
                        <a:buChar char="•"/>
                      </a:pPr>
                      <a:r>
                        <a:rPr lang="es-ES" sz="700" dirty="0"/>
                        <a:t>Recorrido de Colonias Juan de La Barrera y Fraccionamiento Magnolias pertenecientes a La Agencia Municipal La Ladrillera con el tema de drenajes tapado esto para ver si se dio respuesta al reporte realizado el día lunes </a:t>
                      </a:r>
                    </a:p>
                    <a:p>
                      <a:pPr marL="171450" indent="-171450">
                        <a:buFont typeface="Arial" panose="020B0604020202020204" pitchFamily="34" charset="0"/>
                        <a:buChar char="•"/>
                      </a:pPr>
                      <a:r>
                        <a:rPr lang="es-ES" sz="700" dirty="0"/>
                        <a:t>Se lleva Personal de Podología a Estación de Tren Ligero Periférico Sur </a:t>
                      </a:r>
                    </a:p>
                    <a:p>
                      <a:pPr marL="171450" indent="-171450">
                        <a:buFont typeface="Arial" panose="020B0604020202020204" pitchFamily="34" charset="0"/>
                        <a:buChar char="•"/>
                      </a:pPr>
                      <a:endParaRPr lang="es-MX" sz="700" dirty="0"/>
                    </a:p>
                  </a:txBody>
                  <a:tcPr/>
                </a:tc>
                <a:tc>
                  <a:txBody>
                    <a:bodyPr/>
                    <a:lstStyle/>
                    <a:p>
                      <a:pPr marL="0" indent="0">
                        <a:buFont typeface="Arial" panose="020B0604020202020204" pitchFamily="34" charset="0"/>
                        <a:buNone/>
                      </a:pPr>
                      <a:r>
                        <a:rPr lang="es-ES" sz="700" b="1" dirty="0"/>
                        <a:t>JUEVES 22 DE SEPTIEMBRE 2022</a:t>
                      </a:r>
                    </a:p>
                    <a:p>
                      <a:pPr marL="171450" indent="-171450">
                        <a:buFont typeface="Arial" panose="020B0604020202020204" pitchFamily="34" charset="0"/>
                        <a:buChar char="•"/>
                      </a:pPr>
                      <a:r>
                        <a:rPr lang="es-ES" sz="700" dirty="0"/>
                        <a:t>Recolección de Personal de Podología y Traslado a Punto de Servicio </a:t>
                      </a:r>
                    </a:p>
                    <a:p>
                      <a:pPr marL="171450" indent="-171450">
                        <a:buFont typeface="Arial" panose="020B0604020202020204" pitchFamily="34" charset="0"/>
                        <a:buChar char="•"/>
                      </a:pPr>
                      <a:r>
                        <a:rPr lang="es-ES" sz="700" dirty="0"/>
                        <a:t>Atendiendo Personal de Mercados y Padrón y Licencia en La Agencia Municipal La Ladrillera </a:t>
                      </a:r>
                    </a:p>
                    <a:p>
                      <a:pPr marL="171450" indent="-171450">
                        <a:buFont typeface="Arial" panose="020B0604020202020204" pitchFamily="34" charset="0"/>
                        <a:buChar char="•"/>
                      </a:pPr>
                      <a:r>
                        <a:rPr lang="es-ES" sz="700" dirty="0"/>
                        <a:t>Revisión de Pendientes en la Oficina </a:t>
                      </a:r>
                    </a:p>
                    <a:p>
                      <a:pPr marL="171450" indent="-171450">
                        <a:buFont typeface="Arial" panose="020B0604020202020204" pitchFamily="34" charset="0"/>
                        <a:buChar char="•"/>
                      </a:pPr>
                      <a:r>
                        <a:rPr lang="es-ES" sz="700" dirty="0"/>
                        <a:t>Reunión Formadores Comunitarios Colonia Artesanos Delegación López Cotilla, Nos acompañó mediación Municipal con asesorías y consultas La Academia Municipal Con clase de Globoflexia </a:t>
                      </a:r>
                    </a:p>
                    <a:p>
                      <a:pPr marL="171450" indent="-171450">
                        <a:buFont typeface="Arial" panose="020B0604020202020204" pitchFamily="34" charset="0"/>
                        <a:buChar char="•"/>
                      </a:pPr>
                      <a:r>
                        <a:rPr lang="es-ES" sz="700" dirty="0"/>
                        <a:t>Operativo Limpieza en Fraccionamiento Valle Verde perteneciente a La Agencia Municipal La Ladrillera, se recuperan Espacios Libres, presente La Directora de Delegaciones y Agencias Municipales, personal de La Agencia Municipal </a:t>
                      </a:r>
                    </a:p>
                    <a:p>
                      <a:pPr marL="171450" indent="-171450">
                        <a:buFont typeface="Arial" panose="020B0604020202020204" pitchFamily="34" charset="0"/>
                        <a:buChar char="•"/>
                      </a:pPr>
                      <a:r>
                        <a:rPr lang="es-ES" sz="700" dirty="0"/>
                        <a:t>Se lleva Personal de Podología a Estación de Tren Ligero Periférico Sur </a:t>
                      </a:r>
                    </a:p>
                  </a:txBody>
                  <a:tcPr/>
                </a:tc>
                <a:tc>
                  <a:txBody>
                    <a:bodyPr/>
                    <a:lstStyle/>
                    <a:p>
                      <a:pPr marL="0" indent="0">
                        <a:buFont typeface="Arial" panose="020B0604020202020204" pitchFamily="34" charset="0"/>
                        <a:buNone/>
                      </a:pPr>
                      <a:r>
                        <a:rPr lang="es-ES" sz="700" b="1" dirty="0"/>
                        <a:t>VIERNES 23 DE SEPTIEMBRE 2022</a:t>
                      </a:r>
                    </a:p>
                    <a:p>
                      <a:pPr marL="171450" indent="-171450">
                        <a:buFont typeface="Arial" panose="020B0604020202020204" pitchFamily="34" charset="0"/>
                        <a:buChar char="•"/>
                      </a:pPr>
                      <a:r>
                        <a:rPr lang="es-ES" sz="700" dirty="0"/>
                        <a:t>Recolección de Personal de Podología y Traslado a Punto de Servicio </a:t>
                      </a:r>
                    </a:p>
                    <a:p>
                      <a:pPr marL="171450" indent="-171450">
                        <a:buFont typeface="Arial" panose="020B0604020202020204" pitchFamily="34" charset="0"/>
                        <a:buChar char="•"/>
                      </a:pPr>
                      <a:r>
                        <a:rPr lang="es-ES" sz="700" dirty="0"/>
                        <a:t>Reunión en Obras Publicas con Comité de Obras Municipales </a:t>
                      </a:r>
                    </a:p>
                    <a:p>
                      <a:pPr marL="171450" indent="-171450">
                        <a:buFont typeface="Arial" panose="020B0604020202020204" pitchFamily="34" charset="0"/>
                        <a:buChar char="•"/>
                      </a:pPr>
                      <a:r>
                        <a:rPr lang="es-ES" sz="700" dirty="0"/>
                        <a:t>Revisión de pendientes en oficina </a:t>
                      </a:r>
                    </a:p>
                    <a:p>
                      <a:pPr marL="171450" indent="-171450">
                        <a:buFont typeface="Arial" panose="020B0604020202020204" pitchFamily="34" charset="0"/>
                        <a:buChar char="•"/>
                      </a:pPr>
                      <a:r>
                        <a:rPr lang="es-ES" sz="700" dirty="0"/>
                        <a:t>Jornada de Salud por parte del  ISSSTE, esto en La Delegación Municipal San Martin de Las Flores acercando a los Ciudadanos diferentes servicios </a:t>
                      </a:r>
                      <a:br>
                        <a:rPr lang="es-ES" sz="700" dirty="0"/>
                      </a:br>
                      <a:r>
                        <a:rPr lang="es-ES" sz="700" dirty="0"/>
                        <a:t>presente La Directora de Delegaciones y Agencias Municipales y Delegada Municipal </a:t>
                      </a:r>
                    </a:p>
                    <a:p>
                      <a:pPr marL="171450" indent="-171450">
                        <a:buFont typeface="Arial" panose="020B0604020202020204" pitchFamily="34" charset="0"/>
                        <a:buChar char="•"/>
                      </a:pPr>
                      <a:endParaRPr lang="es-MX" sz="700" dirty="0"/>
                    </a:p>
                  </a:txBody>
                  <a:tcPr/>
                </a:tc>
                <a:extLst>
                  <a:ext uri="{0D108BD9-81ED-4DB2-BD59-A6C34878D82A}">
                    <a16:rowId xmlns:a16="http://schemas.microsoft.com/office/drawing/2014/main" val="1458193572"/>
                  </a:ext>
                </a:extLst>
              </a:tr>
            </a:tbl>
          </a:graphicData>
        </a:graphic>
      </p:graphicFrame>
      <p:pic>
        <p:nvPicPr>
          <p:cNvPr id="5" name="Imagen 4">
            <a:extLst>
              <a:ext uri="{FF2B5EF4-FFF2-40B4-BE49-F238E27FC236}">
                <a16:creationId xmlns:a16="http://schemas.microsoft.com/office/drawing/2014/main" id="{DB3AA33C-A138-137A-7466-E1BA2027CCF1}"/>
              </a:ext>
            </a:extLst>
          </p:cNvPr>
          <p:cNvPicPr>
            <a:picLocks noChangeAspect="1"/>
          </p:cNvPicPr>
          <p:nvPr/>
        </p:nvPicPr>
        <p:blipFill>
          <a:blip r:embed="rId2"/>
          <a:stretch>
            <a:fillRect/>
          </a:stretch>
        </p:blipFill>
        <p:spPr>
          <a:xfrm>
            <a:off x="450852" y="4840590"/>
            <a:ext cx="2149736" cy="1831523"/>
          </a:xfrm>
          <a:prstGeom prst="rect">
            <a:avLst/>
          </a:prstGeom>
        </p:spPr>
      </p:pic>
      <p:graphicFrame>
        <p:nvGraphicFramePr>
          <p:cNvPr id="7" name="Tabla 7">
            <a:extLst>
              <a:ext uri="{FF2B5EF4-FFF2-40B4-BE49-F238E27FC236}">
                <a16:creationId xmlns:a16="http://schemas.microsoft.com/office/drawing/2014/main" id="{899F7905-95D6-6AB0-D169-AD417B3D4BE3}"/>
              </a:ext>
            </a:extLst>
          </p:cNvPr>
          <p:cNvGraphicFramePr>
            <a:graphicFrameLocks noGrp="1"/>
          </p:cNvGraphicFramePr>
          <p:nvPr>
            <p:extLst>
              <p:ext uri="{D42A27DB-BD31-4B8C-83A1-F6EECF244321}">
                <p14:modId xmlns:p14="http://schemas.microsoft.com/office/powerpoint/2010/main" val="270036325"/>
              </p:ext>
            </p:extLst>
          </p:nvPr>
        </p:nvGraphicFramePr>
        <p:xfrm>
          <a:off x="2684477" y="4767113"/>
          <a:ext cx="4530055" cy="1150755"/>
        </p:xfrm>
        <a:graphic>
          <a:graphicData uri="http://schemas.openxmlformats.org/drawingml/2006/table">
            <a:tbl>
              <a:tblPr firstRow="1" bandRow="1">
                <a:tableStyleId>{5940675A-B579-460E-94D1-54222C63F5DA}</a:tableStyleId>
              </a:tblPr>
              <a:tblGrid>
                <a:gridCol w="4530055">
                  <a:extLst>
                    <a:ext uri="{9D8B030D-6E8A-4147-A177-3AD203B41FA5}">
                      <a16:colId xmlns:a16="http://schemas.microsoft.com/office/drawing/2014/main" val="732838020"/>
                    </a:ext>
                  </a:extLst>
                </a:gridCol>
              </a:tblGrid>
              <a:tr h="1150755">
                <a:tc>
                  <a:txBody>
                    <a:bodyPr/>
                    <a:lstStyle/>
                    <a:p>
                      <a:r>
                        <a:rPr lang="es-ES" sz="700" b="1" dirty="0"/>
                        <a:t>FESTIVIDADES PATRIAS ( ASISTENCIA )</a:t>
                      </a:r>
                    </a:p>
                    <a:p>
                      <a:pPr marL="171450" indent="-171450">
                        <a:buFont typeface="Arial" panose="020B0604020202020204" pitchFamily="34" charset="0"/>
                        <a:buChar char="•"/>
                      </a:pPr>
                      <a:r>
                        <a:rPr lang="es-ES" sz="700" b="0" dirty="0"/>
                        <a:t>sábado 10 y domingo 11 de septiembre Delegación Municipal Santa María Tequepexpan </a:t>
                      </a:r>
                    </a:p>
                    <a:p>
                      <a:pPr marL="171450" indent="-171450">
                        <a:buFont typeface="Arial" panose="020B0604020202020204" pitchFamily="34" charset="0"/>
                        <a:buChar char="•"/>
                      </a:pPr>
                      <a:r>
                        <a:rPr lang="es-ES" sz="700" b="0" dirty="0"/>
                        <a:t>Jueves 15 y viernes 16 de septiembre  Delegación Municipal Santa Anita </a:t>
                      </a:r>
                    </a:p>
                    <a:p>
                      <a:pPr marL="171450" indent="-171450">
                        <a:buFont typeface="Arial" panose="020B0604020202020204" pitchFamily="34" charset="0"/>
                        <a:buChar char="•"/>
                      </a:pPr>
                      <a:r>
                        <a:rPr lang="es-ES" sz="700" b="0" dirty="0"/>
                        <a:t>Jueves 15 de septiembre Delegación Municipal San Pedrito </a:t>
                      </a:r>
                    </a:p>
                    <a:p>
                      <a:pPr marL="171450" indent="-171450">
                        <a:buFont typeface="Arial" panose="020B0604020202020204" pitchFamily="34" charset="0"/>
                        <a:buChar char="•"/>
                      </a:pPr>
                      <a:r>
                        <a:rPr lang="es-ES" sz="700" b="0" dirty="0"/>
                        <a:t>Sábado 17 y domingo 18 de septiembre  Delegación Municipal López Cotilla</a:t>
                      </a:r>
                    </a:p>
                    <a:p>
                      <a:pPr marL="171450" indent="-171450">
                        <a:buFont typeface="Arial" panose="020B0604020202020204" pitchFamily="34" charset="0"/>
                        <a:buChar char="•"/>
                      </a:pPr>
                      <a:r>
                        <a:rPr lang="es-ES" sz="700" b="0" dirty="0"/>
                        <a:t>Viernes 23 de septiembre Agencia Municipal Loma Bonita</a:t>
                      </a:r>
                    </a:p>
                    <a:p>
                      <a:pPr marL="171450" indent="-171450">
                        <a:buFont typeface="Arial" panose="020B0604020202020204" pitchFamily="34" charset="0"/>
                        <a:buChar char="•"/>
                      </a:pPr>
                      <a:r>
                        <a:rPr lang="es-ES" sz="700" b="0" dirty="0"/>
                        <a:t>Viernes 30 de septiembre Agencia Municipal La Calerilla </a:t>
                      </a:r>
                    </a:p>
                    <a:p>
                      <a:pPr marL="171450" indent="-171450">
                        <a:buFont typeface="Arial" panose="020B0604020202020204" pitchFamily="34" charset="0"/>
                        <a:buChar char="•"/>
                      </a:pPr>
                      <a:endParaRPr lang="es-MX" sz="700" b="0" dirty="0"/>
                    </a:p>
                  </a:txBody>
                  <a:tcPr/>
                </a:tc>
                <a:extLst>
                  <a:ext uri="{0D108BD9-81ED-4DB2-BD59-A6C34878D82A}">
                    <a16:rowId xmlns:a16="http://schemas.microsoft.com/office/drawing/2014/main" val="133301334"/>
                  </a:ext>
                </a:extLst>
              </a:tr>
            </a:tbl>
          </a:graphicData>
        </a:graphic>
      </p:graphicFrame>
    </p:spTree>
    <p:extLst>
      <p:ext uri="{BB962C8B-B14F-4D97-AF65-F5344CB8AC3E}">
        <p14:creationId xmlns:p14="http://schemas.microsoft.com/office/powerpoint/2010/main" val="6760213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1539</Words>
  <Application>Microsoft Office PowerPoint</Application>
  <PresentationFormat>Panorámica</PresentationFormat>
  <Paragraphs>116</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Bookman Old Style</vt:lpstr>
      <vt:lpstr>Calibri</vt:lpstr>
      <vt:lpstr>Calibri Light</vt:lpstr>
      <vt:lpstr>Tema de Office</vt:lpstr>
      <vt:lpstr>AYUNTAMIENTO DE SAN PEDRO TLAQUEPAQUE GOBIERNO 2022-2024    Secretaria General del Ayuntamiento Dirección de Delegaciones  Agencias Municipales</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DELEGACIONES</dc:creator>
  <cp:lastModifiedBy>DIRECCION DE DELEGACIONES Y AGENCIAS MUNICIPALES</cp:lastModifiedBy>
  <cp:revision>50</cp:revision>
  <cp:lastPrinted>2022-03-14T15:49:38Z</cp:lastPrinted>
  <dcterms:created xsi:type="dcterms:W3CDTF">2022-02-28T19:49:16Z</dcterms:created>
  <dcterms:modified xsi:type="dcterms:W3CDTF">2022-10-07T15:04:52Z</dcterms:modified>
</cp:coreProperties>
</file>