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76" r:id="rId3"/>
    <p:sldId id="264" r:id="rId4"/>
    <p:sldId id="286" r:id="rId5"/>
    <p:sldId id="275" r:id="rId6"/>
    <p:sldId id="284" r:id="rId7"/>
    <p:sldId id="279" r:id="rId8"/>
    <p:sldId id="287" r:id="rId9"/>
    <p:sldId id="291" r:id="rId10"/>
    <p:sldId id="292" r:id="rId11"/>
    <p:sldId id="277" r:id="rId12"/>
    <p:sldId id="281" r:id="rId13"/>
    <p:sldId id="289" r:id="rId14"/>
    <p:sldId id="290" r:id="rId15"/>
    <p:sldId id="293" r:id="rId16"/>
    <p:sldId id="294" r:id="rId17"/>
  </p:sldIdLst>
  <p:sldSz cx="12192000" cy="6858000"/>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85EDC13A-3603-4870-A2B0-3AD17E5CEA88}" type="datetimeFigureOut">
              <a:rPr lang="es-MX" smtClean="0"/>
              <a:t>30/03/2022</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696B05EB-54FF-4B33-A625-AA13AAC9A0DE}" type="slidenum">
              <a:rPr lang="es-MX" smtClean="0"/>
              <a:t>‹Nº›</a:t>
            </a:fld>
            <a:endParaRPr lang="es-MX"/>
          </a:p>
        </p:txBody>
      </p:sp>
    </p:spTree>
    <p:extLst>
      <p:ext uri="{BB962C8B-B14F-4D97-AF65-F5344CB8AC3E}">
        <p14:creationId xmlns:p14="http://schemas.microsoft.com/office/powerpoint/2010/main" val="1645629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85EDC13A-3603-4870-A2B0-3AD17E5CEA88}" type="datetimeFigureOut">
              <a:rPr lang="es-MX" smtClean="0"/>
              <a:t>30/03/2022</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696B05EB-54FF-4B33-A625-AA13AAC9A0DE}" type="slidenum">
              <a:rPr lang="es-MX" smtClean="0"/>
              <a:t>‹Nº›</a:t>
            </a:fld>
            <a:endParaRPr lang="es-MX"/>
          </a:p>
        </p:txBody>
      </p:sp>
    </p:spTree>
    <p:extLst>
      <p:ext uri="{BB962C8B-B14F-4D97-AF65-F5344CB8AC3E}">
        <p14:creationId xmlns:p14="http://schemas.microsoft.com/office/powerpoint/2010/main" val="1315323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85EDC13A-3603-4870-A2B0-3AD17E5CEA88}" type="datetimeFigureOut">
              <a:rPr lang="es-MX" smtClean="0"/>
              <a:t>30/03/2022</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696B05EB-54FF-4B33-A625-AA13AAC9A0DE}" type="slidenum">
              <a:rPr lang="es-MX" smtClean="0"/>
              <a:t>‹Nº›</a:t>
            </a:fld>
            <a:endParaRPr lang="es-MX"/>
          </a:p>
        </p:txBody>
      </p:sp>
    </p:spTree>
    <p:extLst>
      <p:ext uri="{BB962C8B-B14F-4D97-AF65-F5344CB8AC3E}">
        <p14:creationId xmlns:p14="http://schemas.microsoft.com/office/powerpoint/2010/main" val="2940992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85EDC13A-3603-4870-A2B0-3AD17E5CEA88}" type="datetimeFigureOut">
              <a:rPr lang="es-MX" smtClean="0"/>
              <a:t>30/03/2022</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696B05EB-54FF-4B33-A625-AA13AAC9A0DE}" type="slidenum">
              <a:rPr lang="es-MX" smtClean="0"/>
              <a:t>‹Nº›</a:t>
            </a:fld>
            <a:endParaRPr lang="es-MX"/>
          </a:p>
        </p:txBody>
      </p:sp>
    </p:spTree>
    <p:extLst>
      <p:ext uri="{BB962C8B-B14F-4D97-AF65-F5344CB8AC3E}">
        <p14:creationId xmlns:p14="http://schemas.microsoft.com/office/powerpoint/2010/main" val="1434779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85EDC13A-3603-4870-A2B0-3AD17E5CEA88}" type="datetimeFigureOut">
              <a:rPr lang="es-MX" smtClean="0"/>
              <a:t>30/03/2022</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696B05EB-54FF-4B33-A625-AA13AAC9A0DE}" type="slidenum">
              <a:rPr lang="es-MX" smtClean="0"/>
              <a:t>‹Nº›</a:t>
            </a:fld>
            <a:endParaRPr lang="es-MX"/>
          </a:p>
        </p:txBody>
      </p:sp>
    </p:spTree>
    <p:extLst>
      <p:ext uri="{BB962C8B-B14F-4D97-AF65-F5344CB8AC3E}">
        <p14:creationId xmlns:p14="http://schemas.microsoft.com/office/powerpoint/2010/main" val="449796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85EDC13A-3603-4870-A2B0-3AD17E5CEA88}" type="datetimeFigureOut">
              <a:rPr lang="es-MX" smtClean="0"/>
              <a:t>30/03/2022</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696B05EB-54FF-4B33-A625-AA13AAC9A0DE}" type="slidenum">
              <a:rPr lang="es-MX" smtClean="0"/>
              <a:t>‹Nº›</a:t>
            </a:fld>
            <a:endParaRPr lang="es-MX"/>
          </a:p>
        </p:txBody>
      </p:sp>
    </p:spTree>
    <p:extLst>
      <p:ext uri="{BB962C8B-B14F-4D97-AF65-F5344CB8AC3E}">
        <p14:creationId xmlns:p14="http://schemas.microsoft.com/office/powerpoint/2010/main" val="252121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85EDC13A-3603-4870-A2B0-3AD17E5CEA88}" type="datetimeFigureOut">
              <a:rPr lang="es-MX" smtClean="0"/>
              <a:t>30/03/2022</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696B05EB-54FF-4B33-A625-AA13AAC9A0DE}" type="slidenum">
              <a:rPr lang="es-MX" smtClean="0"/>
              <a:t>‹Nº›</a:t>
            </a:fld>
            <a:endParaRPr lang="es-MX"/>
          </a:p>
        </p:txBody>
      </p:sp>
    </p:spTree>
    <p:extLst>
      <p:ext uri="{BB962C8B-B14F-4D97-AF65-F5344CB8AC3E}">
        <p14:creationId xmlns:p14="http://schemas.microsoft.com/office/powerpoint/2010/main" val="2728637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85EDC13A-3603-4870-A2B0-3AD17E5CEA88}" type="datetimeFigureOut">
              <a:rPr lang="es-MX" smtClean="0"/>
              <a:t>30/03/2022</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696B05EB-54FF-4B33-A625-AA13AAC9A0DE}" type="slidenum">
              <a:rPr lang="es-MX" smtClean="0"/>
              <a:t>‹Nº›</a:t>
            </a:fld>
            <a:endParaRPr lang="es-MX"/>
          </a:p>
        </p:txBody>
      </p:sp>
    </p:spTree>
    <p:extLst>
      <p:ext uri="{BB962C8B-B14F-4D97-AF65-F5344CB8AC3E}">
        <p14:creationId xmlns:p14="http://schemas.microsoft.com/office/powerpoint/2010/main" val="3079498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5EDC13A-3603-4870-A2B0-3AD17E5CEA88}" type="datetimeFigureOut">
              <a:rPr lang="es-MX" smtClean="0"/>
              <a:t>30/03/2022</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696B05EB-54FF-4B33-A625-AA13AAC9A0DE}" type="slidenum">
              <a:rPr lang="es-MX" smtClean="0"/>
              <a:t>‹Nº›</a:t>
            </a:fld>
            <a:endParaRPr lang="es-MX"/>
          </a:p>
        </p:txBody>
      </p:sp>
    </p:spTree>
    <p:extLst>
      <p:ext uri="{BB962C8B-B14F-4D97-AF65-F5344CB8AC3E}">
        <p14:creationId xmlns:p14="http://schemas.microsoft.com/office/powerpoint/2010/main" val="3782115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85EDC13A-3603-4870-A2B0-3AD17E5CEA88}" type="datetimeFigureOut">
              <a:rPr lang="es-MX" smtClean="0"/>
              <a:t>30/03/2022</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696B05EB-54FF-4B33-A625-AA13AAC9A0DE}" type="slidenum">
              <a:rPr lang="es-MX" smtClean="0"/>
              <a:t>‹Nº›</a:t>
            </a:fld>
            <a:endParaRPr lang="es-MX"/>
          </a:p>
        </p:txBody>
      </p:sp>
    </p:spTree>
    <p:extLst>
      <p:ext uri="{BB962C8B-B14F-4D97-AF65-F5344CB8AC3E}">
        <p14:creationId xmlns:p14="http://schemas.microsoft.com/office/powerpoint/2010/main" val="18448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85EDC13A-3603-4870-A2B0-3AD17E5CEA88}" type="datetimeFigureOut">
              <a:rPr lang="es-MX" smtClean="0"/>
              <a:t>30/03/2022</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696B05EB-54FF-4B33-A625-AA13AAC9A0DE}" type="slidenum">
              <a:rPr lang="es-MX" smtClean="0"/>
              <a:t>‹Nº›</a:t>
            </a:fld>
            <a:endParaRPr lang="es-MX"/>
          </a:p>
        </p:txBody>
      </p:sp>
    </p:spTree>
    <p:extLst>
      <p:ext uri="{BB962C8B-B14F-4D97-AF65-F5344CB8AC3E}">
        <p14:creationId xmlns:p14="http://schemas.microsoft.com/office/powerpoint/2010/main" val="3792446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7000"/>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EDC13A-3603-4870-A2B0-3AD17E5CEA88}" type="datetimeFigureOut">
              <a:rPr lang="es-MX" smtClean="0"/>
              <a:t>30/03/2022</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6B05EB-54FF-4B33-A625-AA13AAC9A0DE}" type="slidenum">
              <a:rPr lang="es-MX" smtClean="0"/>
              <a:t>‹Nº›</a:t>
            </a:fld>
            <a:endParaRPr lang="es-MX"/>
          </a:p>
        </p:txBody>
      </p:sp>
    </p:spTree>
    <p:extLst>
      <p:ext uri="{BB962C8B-B14F-4D97-AF65-F5344CB8AC3E}">
        <p14:creationId xmlns:p14="http://schemas.microsoft.com/office/powerpoint/2010/main" val="21302201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 Id="rId5" Type="http://schemas.openxmlformats.org/officeDocument/2006/relationships/image" Target="../media/image31.jpe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4.xml"/><Relationship Id="rId5" Type="http://schemas.openxmlformats.org/officeDocument/2006/relationships/image" Target="../media/image44.jpeg"/><Relationship Id="rId4" Type="http://schemas.openxmlformats.org/officeDocument/2006/relationships/image" Target="../media/image43.jpeg"/></Relationships>
</file>

<file path=ppt/slides/_rels/slide1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 Id="rId5" Type="http://schemas.openxmlformats.org/officeDocument/2006/relationships/image" Target="../media/image27.jpe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ctrTitle"/>
          </p:nvPr>
        </p:nvSpPr>
        <p:spPr>
          <a:xfrm>
            <a:off x="1309816" y="601362"/>
            <a:ext cx="8493211" cy="1688757"/>
          </a:xfrm>
        </p:spPr>
        <p:txBody>
          <a:bodyPr>
            <a:normAutofit fontScale="90000"/>
          </a:bodyPr>
          <a:lstStyle/>
          <a:p>
            <a:r>
              <a:rPr lang="es-ES" sz="2800" smtClean="0">
                <a:latin typeface="Bookman Old Style" panose="02050604050505020204" pitchFamily="18" charset="0"/>
              </a:rPr>
              <a:t>AYUNTAMIENTO DE SAN PEDRO TLAQUEPAQUE</a:t>
            </a:r>
            <a:r>
              <a:rPr lang="es-ES" sz="3200" smtClean="0"/>
              <a:t/>
            </a:r>
            <a:br>
              <a:rPr lang="es-ES" sz="3200" smtClean="0"/>
            </a:br>
            <a:r>
              <a:rPr lang="es-ES" sz="2000" smtClean="0"/>
              <a:t>GOBIERNO 2022-2024</a:t>
            </a:r>
            <a:br>
              <a:rPr lang="es-ES" sz="2000" smtClean="0"/>
            </a:br>
            <a:r>
              <a:rPr lang="es-ES" sz="2000" smtClean="0"/>
              <a:t/>
            </a:r>
            <a:br>
              <a:rPr lang="es-ES" sz="2000" smtClean="0"/>
            </a:br>
            <a:r>
              <a:rPr lang="es-ES" sz="2000" smtClean="0"/>
              <a:t/>
            </a:r>
            <a:br>
              <a:rPr lang="es-ES" sz="2000" smtClean="0"/>
            </a:br>
            <a:r>
              <a:rPr lang="es-ES" sz="2000" smtClean="0"/>
              <a:t/>
            </a:r>
            <a:br>
              <a:rPr lang="es-ES" sz="2000" smtClean="0"/>
            </a:br>
            <a:r>
              <a:rPr lang="es-ES" sz="2000" smtClean="0"/>
              <a:t>Secretaria General del Ayuntamiento</a:t>
            </a:r>
            <a:br>
              <a:rPr lang="es-ES" sz="2000" smtClean="0"/>
            </a:br>
            <a:r>
              <a:rPr lang="es-ES" sz="2000" smtClean="0"/>
              <a:t>Dirección de Delegaciones  Agencias Municipales</a:t>
            </a:r>
            <a:endParaRPr lang="es-MX" sz="2000" dirty="0"/>
          </a:p>
        </p:txBody>
      </p:sp>
      <p:sp>
        <p:nvSpPr>
          <p:cNvPr id="11" name="Subtítulo 10"/>
          <p:cNvSpPr>
            <a:spLocks noGrp="1"/>
          </p:cNvSpPr>
          <p:nvPr>
            <p:ph type="subTitle" idx="1"/>
          </p:nvPr>
        </p:nvSpPr>
        <p:spPr>
          <a:xfrm>
            <a:off x="1309816" y="3550573"/>
            <a:ext cx="9144000" cy="3105599"/>
          </a:xfrm>
        </p:spPr>
        <p:txBody>
          <a:bodyPr/>
          <a:lstStyle/>
          <a:p>
            <a:r>
              <a:rPr lang="es-ES" sz="2000" smtClean="0">
                <a:latin typeface="Arial" panose="020B0604020202020204" pitchFamily="34" charset="0"/>
                <a:cs typeface="Arial" panose="020B0604020202020204" pitchFamily="34" charset="0"/>
              </a:rPr>
              <a:t>Secretaria General del Ayuntamiento</a:t>
            </a:r>
          </a:p>
          <a:p>
            <a:r>
              <a:rPr lang="es-ES" sz="2000" smtClean="0">
                <a:latin typeface="Arial" panose="020B0604020202020204" pitchFamily="34" charset="0"/>
                <a:cs typeface="Arial" panose="020B0604020202020204" pitchFamily="34" charset="0"/>
              </a:rPr>
              <a:t>Dirección de Delegaciones y Agencias Municipales</a:t>
            </a:r>
          </a:p>
          <a:p>
            <a:endParaRPr lang="es-ES" sz="2000" smtClean="0">
              <a:latin typeface="Arial" panose="020B0604020202020204" pitchFamily="34" charset="0"/>
              <a:cs typeface="Arial" panose="020B0604020202020204" pitchFamily="34" charset="0"/>
            </a:endParaRPr>
          </a:p>
          <a:p>
            <a:endParaRPr lang="es-ES" sz="2000" smtClean="0">
              <a:latin typeface="Arial" panose="020B0604020202020204" pitchFamily="34" charset="0"/>
              <a:cs typeface="Arial" panose="020B0604020202020204" pitchFamily="34" charset="0"/>
            </a:endParaRPr>
          </a:p>
          <a:p>
            <a:r>
              <a:rPr lang="es-ES" smtClean="0"/>
              <a:t>DELEGACION SANTA MARIA TEQUEPEXPAN</a:t>
            </a:r>
          </a:p>
          <a:p>
            <a:r>
              <a:rPr lang="es-ES" smtClean="0"/>
              <a:t>Informe Marzo 2022</a:t>
            </a:r>
            <a:endParaRPr lang="es-MX" dirty="0"/>
          </a:p>
        </p:txBody>
      </p:sp>
      <p:pic>
        <p:nvPicPr>
          <p:cNvPr id="10" name="Marcador de contenido 9"/>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153526" y="976183"/>
            <a:ext cx="7192963" cy="2493962"/>
          </a:xfrm>
        </p:spPr>
      </p:pic>
    </p:spTree>
    <p:extLst>
      <p:ext uri="{BB962C8B-B14F-4D97-AF65-F5344CB8AC3E}">
        <p14:creationId xmlns:p14="http://schemas.microsoft.com/office/powerpoint/2010/main" val="34520183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0173" y="365125"/>
            <a:ext cx="10793627" cy="1325563"/>
          </a:xfrm>
        </p:spPr>
        <p:txBody>
          <a:bodyPr>
            <a:normAutofit/>
          </a:bodyPr>
          <a:lstStyle/>
          <a:p>
            <a:r>
              <a:rPr lang="es-ES" sz="1400" dirty="0" smtClean="0">
                <a:latin typeface="Arial" pitchFamily="34" charset="0"/>
                <a:cs typeface="Arial" pitchFamily="34" charset="0"/>
              </a:rPr>
              <a:t>3. Visita a colonias						                         Marzo del 2022</a:t>
            </a:r>
            <a:r>
              <a:rPr lang="es-ES" sz="1400" dirty="0" smtClean="0"/>
              <a:t>                           </a:t>
            </a:r>
            <a:r>
              <a:rPr lang="es-ES" sz="2400" dirty="0" smtClean="0"/>
              <a:t>     </a:t>
            </a:r>
            <a:endParaRPr lang="es-MX" sz="2400" dirty="0"/>
          </a:p>
        </p:txBody>
      </p:sp>
      <p:sp>
        <p:nvSpPr>
          <p:cNvPr id="3" name="Marcador de texto 2"/>
          <p:cNvSpPr>
            <a:spLocks noGrp="1"/>
          </p:cNvSpPr>
          <p:nvPr>
            <p:ph sz="half" idx="1"/>
          </p:nvPr>
        </p:nvSpPr>
        <p:spPr>
          <a:xfrm>
            <a:off x="838201" y="1414130"/>
            <a:ext cx="4169734" cy="4762833"/>
          </a:xfrm>
        </p:spPr>
        <p:txBody>
          <a:bodyPr>
            <a:normAutofit/>
          </a:bodyPr>
          <a:lstStyle/>
          <a:p>
            <a:r>
              <a:rPr lang="es-MX" sz="1400" b="1" dirty="0" smtClean="0">
                <a:latin typeface="Arial" pitchFamily="34" charset="0"/>
                <a:cs typeface="Arial" pitchFamily="34" charset="0"/>
              </a:rPr>
              <a:t>MARTES 22</a:t>
            </a:r>
          </a:p>
          <a:p>
            <a:endParaRPr lang="es-MX" sz="1400" b="1" dirty="0">
              <a:latin typeface="Arial" pitchFamily="34" charset="0"/>
              <a:cs typeface="Arial" pitchFamily="34" charset="0"/>
            </a:endParaRPr>
          </a:p>
          <a:p>
            <a:pPr marL="0" indent="0" algn="just">
              <a:buNone/>
            </a:pPr>
            <a:r>
              <a:rPr lang="es-MX" sz="1400" dirty="0" smtClean="0">
                <a:latin typeface="Arial" pitchFamily="34" charset="0"/>
                <a:cs typeface="Arial" pitchFamily="34" charset="0"/>
              </a:rPr>
              <a:t>A través de la Dirección del Consejo Municipal del Deporte, COMUDE  se llevo a cabo la Caravana del Deporte en Santa María Tequepexpan, realizando  diferentes actividades recreativas, Personal de Protección Civil en la enseñanza de maniobras de RCP </a:t>
            </a:r>
            <a:r>
              <a:rPr lang="es-MX" sz="1400" dirty="0">
                <a:latin typeface="Arial" pitchFamily="34" charset="0"/>
                <a:cs typeface="Arial" pitchFamily="34" charset="0"/>
              </a:rPr>
              <a:t> </a:t>
            </a:r>
            <a:r>
              <a:rPr lang="es-MX" sz="1400" dirty="0" smtClean="0">
                <a:latin typeface="Arial" pitchFamily="34" charset="0"/>
                <a:cs typeface="Arial" pitchFamily="34" charset="0"/>
              </a:rPr>
              <a:t>así como también la asistencia del Lic. Antonio Covarrubias Ramos Director del  Instituto de la Juventud con la proyección de un cortometraje infantil, y  la Lic. Erika Alejandra Galindo Hernández  Directora de Delegaciones y Agencias Municipales.</a:t>
            </a:r>
            <a:endParaRPr lang="es-MX" sz="1400" dirty="0">
              <a:latin typeface="Arial" pitchFamily="34" charset="0"/>
              <a:cs typeface="Arial" pitchFamily="34" charset="0"/>
            </a:endParaRPr>
          </a:p>
        </p:txBody>
      </p:sp>
      <p:cxnSp>
        <p:nvCxnSpPr>
          <p:cNvPr id="6" name="Conector recto 5"/>
          <p:cNvCxnSpPr>
            <a:stCxn id="2" idx="1"/>
          </p:cNvCxnSpPr>
          <p:nvPr/>
        </p:nvCxnSpPr>
        <p:spPr>
          <a:xfrm flipH="1" flipV="1">
            <a:off x="450851" y="848499"/>
            <a:ext cx="109322" cy="179408"/>
          </a:xfrm>
          <a:prstGeom prst="line">
            <a:avLst/>
          </a:prstGeom>
        </p:spPr>
        <p:style>
          <a:lnRef idx="1">
            <a:schemeClr val="accent1"/>
          </a:lnRef>
          <a:fillRef idx="0">
            <a:schemeClr val="accent1"/>
          </a:fillRef>
          <a:effectRef idx="0">
            <a:schemeClr val="accent1"/>
          </a:effectRef>
          <a:fontRef idx="minor">
            <a:schemeClr val="tx1"/>
          </a:fontRef>
        </p:style>
      </p:cxnSp>
      <p:pic>
        <p:nvPicPr>
          <p:cNvPr id="1027" name="Picture 3" descr="C:\Users\Delegaciones\Downloads\164806879442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9032142" y="1270378"/>
            <a:ext cx="2498652" cy="24884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Delegaciones\Downloads\1648068794434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6352697" y="3836919"/>
            <a:ext cx="2520000" cy="261604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Delegaciones\Downloads\1648145362260.jpg"/>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6304676" y="1265276"/>
            <a:ext cx="2616042" cy="25305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Delegaciones\Downloads\164814683451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91273" y="3884940"/>
            <a:ext cx="2434420" cy="2469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7496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0173" y="365125"/>
            <a:ext cx="10793627" cy="1325563"/>
          </a:xfrm>
        </p:spPr>
        <p:txBody>
          <a:bodyPr>
            <a:normAutofit/>
          </a:bodyPr>
          <a:lstStyle/>
          <a:p>
            <a:r>
              <a:rPr lang="es-ES" sz="1400" dirty="0" smtClean="0">
                <a:latin typeface="Arial" pitchFamily="34" charset="0"/>
                <a:cs typeface="Arial" pitchFamily="34" charset="0"/>
              </a:rPr>
              <a:t>3. Visita a colonias						                    Marzo del 2022   </a:t>
            </a:r>
            <a:r>
              <a:rPr lang="es-ES" sz="2400" dirty="0" smtClean="0"/>
              <a:t>                             </a:t>
            </a:r>
            <a:endParaRPr lang="es-MX" sz="2400" dirty="0"/>
          </a:p>
        </p:txBody>
      </p:sp>
      <p:sp>
        <p:nvSpPr>
          <p:cNvPr id="3" name="Marcador de texto 2"/>
          <p:cNvSpPr>
            <a:spLocks noGrp="1"/>
          </p:cNvSpPr>
          <p:nvPr>
            <p:ph sz="half" idx="1"/>
          </p:nvPr>
        </p:nvSpPr>
        <p:spPr>
          <a:xfrm>
            <a:off x="838200" y="1825625"/>
            <a:ext cx="4764578" cy="4351338"/>
          </a:xfrm>
        </p:spPr>
        <p:txBody>
          <a:bodyPr>
            <a:normAutofit/>
          </a:bodyPr>
          <a:lstStyle/>
          <a:p>
            <a:r>
              <a:rPr lang="es-MX" sz="1400" b="1" dirty="0" smtClean="0">
                <a:latin typeface="Arial" pitchFamily="34" charset="0"/>
                <a:cs typeface="Arial" pitchFamily="34" charset="0"/>
              </a:rPr>
              <a:t>MIERCOLES 23</a:t>
            </a:r>
            <a:endParaRPr lang="es-MX" sz="1400" b="1" dirty="0">
              <a:latin typeface="Arial" pitchFamily="34" charset="0"/>
              <a:cs typeface="Arial" pitchFamily="34" charset="0"/>
            </a:endParaRPr>
          </a:p>
          <a:p>
            <a:pPr algn="just"/>
            <a:endParaRPr lang="es-MX" sz="1400" b="1" dirty="0">
              <a:latin typeface="Arial" pitchFamily="34" charset="0"/>
              <a:cs typeface="Arial" pitchFamily="34" charset="0"/>
            </a:endParaRPr>
          </a:p>
          <a:p>
            <a:pPr marL="0" indent="0" algn="just">
              <a:buNone/>
            </a:pPr>
            <a:r>
              <a:rPr lang="es-MX" sz="1400" dirty="0" smtClean="0">
                <a:latin typeface="Arial" pitchFamily="34" charset="0"/>
                <a:cs typeface="Arial" pitchFamily="34" charset="0"/>
              </a:rPr>
              <a:t>Verificación de campo, toda vez que el Personal de la Dirección de Vialidades y Pavimentos esta llevando acabo el bacheo en Empedrado de Andador las Brisas, La Luna y la Lluvia en Santa María Tequepexpan.</a:t>
            </a:r>
            <a:endParaRPr lang="es-MX" sz="1400" dirty="0">
              <a:latin typeface="Arial" pitchFamily="34" charset="0"/>
              <a:cs typeface="Arial" pitchFamily="34" charset="0"/>
            </a:endParaRPr>
          </a:p>
          <a:p>
            <a:pPr marL="0" indent="0">
              <a:buNone/>
            </a:pPr>
            <a:endParaRPr lang="es-MX" dirty="0"/>
          </a:p>
        </p:txBody>
      </p:sp>
      <p:cxnSp>
        <p:nvCxnSpPr>
          <p:cNvPr id="6" name="Conector recto 5"/>
          <p:cNvCxnSpPr>
            <a:stCxn id="2" idx="1"/>
          </p:cNvCxnSpPr>
          <p:nvPr/>
        </p:nvCxnSpPr>
        <p:spPr>
          <a:xfrm flipH="1" flipV="1">
            <a:off x="450851" y="848499"/>
            <a:ext cx="109322" cy="179408"/>
          </a:xfrm>
          <a:prstGeom prst="line">
            <a:avLst/>
          </a:prstGeom>
        </p:spPr>
        <p:style>
          <a:lnRef idx="1">
            <a:schemeClr val="accent1"/>
          </a:lnRef>
          <a:fillRef idx="0">
            <a:schemeClr val="accent1"/>
          </a:fillRef>
          <a:effectRef idx="0">
            <a:schemeClr val="accent1"/>
          </a:effectRef>
          <a:fontRef idx="minor">
            <a:schemeClr val="tx1"/>
          </a:fontRef>
        </p:style>
      </p:cxnSp>
      <p:pic>
        <p:nvPicPr>
          <p:cNvPr id="1026" name="Picture 2" descr="C:\Users\Delegaciones\Downloads\164805448635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180546" y="3898606"/>
            <a:ext cx="2407018" cy="222271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elegaciones\Downloads\164805448634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70652" y="1605516"/>
            <a:ext cx="2998381" cy="20879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Delegaciones\Downloads\164805448636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8810848" y="3926957"/>
            <a:ext cx="2407018" cy="2166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84471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0173" y="365125"/>
            <a:ext cx="10793627" cy="1325563"/>
          </a:xfrm>
        </p:spPr>
        <p:txBody>
          <a:bodyPr>
            <a:normAutofit/>
          </a:bodyPr>
          <a:lstStyle/>
          <a:p>
            <a:r>
              <a:rPr lang="es-ES" sz="1400" dirty="0" smtClean="0">
                <a:latin typeface="Arial" pitchFamily="34" charset="0"/>
                <a:cs typeface="Arial" pitchFamily="34" charset="0"/>
              </a:rPr>
              <a:t>3. Visita a colonias						                    Marzo del 2022</a:t>
            </a:r>
            <a:r>
              <a:rPr lang="es-ES" sz="1400" dirty="0" smtClean="0"/>
              <a:t>                           </a:t>
            </a:r>
            <a:r>
              <a:rPr lang="es-ES" sz="2400" dirty="0" smtClean="0"/>
              <a:t>     </a:t>
            </a:r>
            <a:endParaRPr lang="es-MX" sz="2400" dirty="0"/>
          </a:p>
        </p:txBody>
      </p:sp>
      <p:sp>
        <p:nvSpPr>
          <p:cNvPr id="3" name="Marcador de texto 2"/>
          <p:cNvSpPr>
            <a:spLocks noGrp="1"/>
          </p:cNvSpPr>
          <p:nvPr>
            <p:ph sz="half" idx="1"/>
          </p:nvPr>
        </p:nvSpPr>
        <p:spPr>
          <a:xfrm>
            <a:off x="838200" y="1825625"/>
            <a:ext cx="4764578" cy="4351338"/>
          </a:xfrm>
        </p:spPr>
        <p:txBody>
          <a:bodyPr>
            <a:normAutofit/>
          </a:bodyPr>
          <a:lstStyle/>
          <a:p>
            <a:r>
              <a:rPr lang="es-MX" sz="1400" b="1" dirty="0" smtClean="0">
                <a:latin typeface="Arial" pitchFamily="34" charset="0"/>
                <a:cs typeface="Arial" pitchFamily="34" charset="0"/>
              </a:rPr>
              <a:t>MIERCOLES  23</a:t>
            </a:r>
          </a:p>
          <a:p>
            <a:pPr marL="0" indent="0" algn="just">
              <a:buNone/>
            </a:pPr>
            <a:endParaRPr lang="es-MX" sz="1400" dirty="0" smtClean="0">
              <a:latin typeface="Arial" pitchFamily="34" charset="0"/>
              <a:cs typeface="Arial" pitchFamily="34" charset="0"/>
            </a:endParaRPr>
          </a:p>
          <a:p>
            <a:pPr marL="0" indent="0" algn="just">
              <a:buNone/>
            </a:pPr>
            <a:r>
              <a:rPr lang="es-MX" sz="1400" dirty="0" smtClean="0">
                <a:latin typeface="Arial" pitchFamily="34" charset="0"/>
                <a:cs typeface="Arial" pitchFamily="34" charset="0"/>
              </a:rPr>
              <a:t>Verificación de campo,  seguimiento a reporte por fuga de agua en callejón del Cantor en la Colonia Santa María Tequepexpan,  personal de la Dirección de Agua Potable realiza la reparación, para evitar el tiradero del vital liquido.   </a:t>
            </a:r>
          </a:p>
          <a:p>
            <a:pPr marL="0" indent="0">
              <a:buNone/>
            </a:pPr>
            <a:endParaRPr lang="es-MX" sz="1400" dirty="0">
              <a:latin typeface="Arial" pitchFamily="34" charset="0"/>
              <a:cs typeface="Arial" pitchFamily="34" charset="0"/>
            </a:endParaRPr>
          </a:p>
        </p:txBody>
      </p:sp>
      <p:cxnSp>
        <p:nvCxnSpPr>
          <p:cNvPr id="6" name="Conector recto 5"/>
          <p:cNvCxnSpPr>
            <a:stCxn id="2" idx="1"/>
          </p:cNvCxnSpPr>
          <p:nvPr/>
        </p:nvCxnSpPr>
        <p:spPr>
          <a:xfrm flipH="1" flipV="1">
            <a:off x="450851" y="848499"/>
            <a:ext cx="109322" cy="179408"/>
          </a:xfrm>
          <a:prstGeom prst="line">
            <a:avLst/>
          </a:prstGeom>
        </p:spPr>
        <p:style>
          <a:lnRef idx="1">
            <a:schemeClr val="accent1"/>
          </a:lnRef>
          <a:fillRef idx="0">
            <a:schemeClr val="accent1"/>
          </a:fillRef>
          <a:effectRef idx="0">
            <a:schemeClr val="accent1"/>
          </a:effectRef>
          <a:fontRef idx="minor">
            <a:schemeClr val="tx1"/>
          </a:fontRef>
        </p:style>
      </p:cxnSp>
      <p:pic>
        <p:nvPicPr>
          <p:cNvPr id="2050" name="Picture 2" descr="C:\Users\Delegaciones\Downloads\16480621305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5489718" y="2714623"/>
            <a:ext cx="4019447" cy="252357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Delegaciones\Downloads\16480621305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8064626" y="2758979"/>
            <a:ext cx="4030078" cy="2424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5130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0173" y="365125"/>
            <a:ext cx="10793627" cy="1325563"/>
          </a:xfrm>
        </p:spPr>
        <p:txBody>
          <a:bodyPr>
            <a:normAutofit/>
          </a:bodyPr>
          <a:lstStyle/>
          <a:p>
            <a:r>
              <a:rPr lang="es-ES" sz="1400" dirty="0" smtClean="0">
                <a:latin typeface="Arial" pitchFamily="34" charset="0"/>
                <a:cs typeface="Arial" pitchFamily="34" charset="0"/>
              </a:rPr>
              <a:t>3. Visita a colonias						                    Marzo del 2022</a:t>
            </a:r>
            <a:r>
              <a:rPr lang="es-ES" sz="1400" dirty="0" smtClean="0"/>
              <a:t>                           </a:t>
            </a:r>
            <a:r>
              <a:rPr lang="es-ES" sz="2400" dirty="0" smtClean="0"/>
              <a:t>     </a:t>
            </a:r>
            <a:endParaRPr lang="es-MX" sz="2400" dirty="0"/>
          </a:p>
        </p:txBody>
      </p:sp>
      <p:sp>
        <p:nvSpPr>
          <p:cNvPr id="3" name="Marcador de texto 2"/>
          <p:cNvSpPr>
            <a:spLocks noGrp="1"/>
          </p:cNvSpPr>
          <p:nvPr>
            <p:ph sz="half" idx="1"/>
          </p:nvPr>
        </p:nvSpPr>
        <p:spPr>
          <a:xfrm>
            <a:off x="838200" y="1825625"/>
            <a:ext cx="4456814" cy="4351338"/>
          </a:xfrm>
        </p:spPr>
        <p:txBody>
          <a:bodyPr>
            <a:normAutofit/>
          </a:bodyPr>
          <a:lstStyle/>
          <a:p>
            <a:r>
              <a:rPr lang="es-MX" sz="1400" b="1" dirty="0" smtClean="0">
                <a:latin typeface="Arial" pitchFamily="34" charset="0"/>
                <a:cs typeface="Arial" pitchFamily="34" charset="0"/>
              </a:rPr>
              <a:t>JUEVES 24</a:t>
            </a:r>
          </a:p>
          <a:p>
            <a:endParaRPr lang="es-MX" sz="1400" b="1" dirty="0">
              <a:latin typeface="Arial" pitchFamily="34" charset="0"/>
              <a:cs typeface="Arial" pitchFamily="34" charset="0"/>
            </a:endParaRPr>
          </a:p>
          <a:p>
            <a:pPr marL="0" indent="0" algn="just">
              <a:buNone/>
            </a:pPr>
            <a:r>
              <a:rPr lang="es-MX" sz="1400" dirty="0" smtClean="0">
                <a:latin typeface="Arial" pitchFamily="34" charset="0"/>
                <a:cs typeface="Arial" pitchFamily="34" charset="0"/>
              </a:rPr>
              <a:t>Personal de la Delegación de Santa María Tequepexpan, realizando bacheo con asfalto en calle Zaragoza a su cruce con Avenida Comonfort en Santa María Tequepexpan, para hacer mas  eficiente la circulación de mencionada vialidad. </a:t>
            </a:r>
            <a:endParaRPr lang="es-MX" sz="1400" dirty="0">
              <a:latin typeface="Arial" pitchFamily="34" charset="0"/>
              <a:cs typeface="Arial" pitchFamily="34" charset="0"/>
            </a:endParaRPr>
          </a:p>
        </p:txBody>
      </p:sp>
      <p:cxnSp>
        <p:nvCxnSpPr>
          <p:cNvPr id="6" name="Conector recto 5"/>
          <p:cNvCxnSpPr>
            <a:stCxn id="2" idx="1"/>
          </p:cNvCxnSpPr>
          <p:nvPr/>
        </p:nvCxnSpPr>
        <p:spPr>
          <a:xfrm flipH="1" flipV="1">
            <a:off x="450851" y="848499"/>
            <a:ext cx="109322" cy="179408"/>
          </a:xfrm>
          <a:prstGeom prst="line">
            <a:avLst/>
          </a:prstGeom>
        </p:spPr>
        <p:style>
          <a:lnRef idx="1">
            <a:schemeClr val="accent1"/>
          </a:lnRef>
          <a:fillRef idx="0">
            <a:schemeClr val="accent1"/>
          </a:fillRef>
          <a:effectRef idx="0">
            <a:schemeClr val="accent1"/>
          </a:effectRef>
          <a:fontRef idx="minor">
            <a:schemeClr val="tx1"/>
          </a:fontRef>
        </p:style>
      </p:cxnSp>
      <p:pic>
        <p:nvPicPr>
          <p:cNvPr id="1028" name="Picture 4" descr="C:\Users\Delegaciones\Downloads\164823350602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4892738" y="2273596"/>
            <a:ext cx="4501713" cy="274025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Delegaciones\Downloads\164823350601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84018" y="1392866"/>
            <a:ext cx="2832404" cy="4501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1715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0173" y="365125"/>
            <a:ext cx="10793627" cy="1325563"/>
          </a:xfrm>
        </p:spPr>
        <p:txBody>
          <a:bodyPr>
            <a:normAutofit/>
          </a:bodyPr>
          <a:lstStyle/>
          <a:p>
            <a:r>
              <a:rPr lang="es-ES" sz="1400" dirty="0" smtClean="0">
                <a:latin typeface="Arial" pitchFamily="34" charset="0"/>
                <a:cs typeface="Arial" pitchFamily="34" charset="0"/>
              </a:rPr>
              <a:t>3. Visita a colonias						                    Marzo del 2022</a:t>
            </a:r>
            <a:r>
              <a:rPr lang="es-ES" sz="1400" dirty="0" smtClean="0"/>
              <a:t>                           </a:t>
            </a:r>
            <a:r>
              <a:rPr lang="es-ES" sz="2400" dirty="0" smtClean="0"/>
              <a:t>     </a:t>
            </a:r>
            <a:endParaRPr lang="es-MX" sz="2400" dirty="0"/>
          </a:p>
        </p:txBody>
      </p:sp>
      <p:sp>
        <p:nvSpPr>
          <p:cNvPr id="3" name="Marcador de texto 2"/>
          <p:cNvSpPr>
            <a:spLocks noGrp="1"/>
          </p:cNvSpPr>
          <p:nvPr>
            <p:ph sz="half" idx="1"/>
          </p:nvPr>
        </p:nvSpPr>
        <p:spPr>
          <a:xfrm>
            <a:off x="838200" y="1825625"/>
            <a:ext cx="4764578" cy="4351338"/>
          </a:xfrm>
        </p:spPr>
        <p:txBody>
          <a:bodyPr>
            <a:normAutofit/>
          </a:bodyPr>
          <a:lstStyle/>
          <a:p>
            <a:r>
              <a:rPr lang="es-MX" sz="1400" b="1" dirty="0" smtClean="0">
                <a:latin typeface="Arial" pitchFamily="34" charset="0"/>
                <a:cs typeface="Arial" pitchFamily="34" charset="0"/>
              </a:rPr>
              <a:t>VIERNES 25</a:t>
            </a:r>
          </a:p>
          <a:p>
            <a:endParaRPr lang="es-MX" sz="1400" b="1" dirty="0">
              <a:latin typeface="Arial" pitchFamily="34" charset="0"/>
              <a:cs typeface="Arial" pitchFamily="34" charset="0"/>
            </a:endParaRPr>
          </a:p>
          <a:p>
            <a:pPr marL="0" indent="0" algn="just">
              <a:buNone/>
            </a:pPr>
            <a:r>
              <a:rPr lang="es-MX" sz="1400" dirty="0" smtClean="0">
                <a:latin typeface="Arial" pitchFamily="34" charset="0"/>
                <a:cs typeface="Arial" pitchFamily="34" charset="0"/>
              </a:rPr>
              <a:t>Verificación de campo, dando seguimiento a reporte por fuga de agua en calle Independencia a su cruce con Arenal en Santa María Tequepexpan,  personal de la Dirección de agua Potable Y Alcantarillado realiza reparación. </a:t>
            </a:r>
            <a:endParaRPr lang="es-MX" sz="1400" dirty="0">
              <a:latin typeface="Arial" pitchFamily="34" charset="0"/>
              <a:cs typeface="Arial" pitchFamily="34" charset="0"/>
            </a:endParaRPr>
          </a:p>
        </p:txBody>
      </p:sp>
      <p:cxnSp>
        <p:nvCxnSpPr>
          <p:cNvPr id="6" name="Conector recto 5"/>
          <p:cNvCxnSpPr>
            <a:stCxn id="2" idx="1"/>
          </p:cNvCxnSpPr>
          <p:nvPr/>
        </p:nvCxnSpPr>
        <p:spPr>
          <a:xfrm flipH="1" flipV="1">
            <a:off x="450851" y="848499"/>
            <a:ext cx="109322" cy="179408"/>
          </a:xfrm>
          <a:prstGeom prst="line">
            <a:avLst/>
          </a:prstGeom>
        </p:spPr>
        <p:style>
          <a:lnRef idx="1">
            <a:schemeClr val="accent1"/>
          </a:lnRef>
          <a:fillRef idx="0">
            <a:schemeClr val="accent1"/>
          </a:fillRef>
          <a:effectRef idx="0">
            <a:schemeClr val="accent1"/>
          </a:effectRef>
          <a:fontRef idx="minor">
            <a:schemeClr val="tx1"/>
          </a:fontRef>
        </p:style>
      </p:cxnSp>
      <p:pic>
        <p:nvPicPr>
          <p:cNvPr id="2050" name="Picture 2" descr="C:\Users\Delegaciones\Downloads\164823309264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5131535" y="2382029"/>
            <a:ext cx="4742118" cy="2700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Delegaciones\Downloads\164823309265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7990366" y="2440174"/>
            <a:ext cx="4742119" cy="2583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81717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0173" y="365125"/>
            <a:ext cx="10793627" cy="1325563"/>
          </a:xfrm>
        </p:spPr>
        <p:txBody>
          <a:bodyPr>
            <a:normAutofit/>
          </a:bodyPr>
          <a:lstStyle/>
          <a:p>
            <a:r>
              <a:rPr lang="es-ES" sz="1400" dirty="0" smtClean="0">
                <a:latin typeface="Arial" pitchFamily="34" charset="0"/>
                <a:cs typeface="Arial" pitchFamily="34" charset="0"/>
              </a:rPr>
              <a:t>3. Visita a colonias						                    Marzo del 2022</a:t>
            </a:r>
            <a:r>
              <a:rPr lang="es-ES" sz="1400" dirty="0" smtClean="0"/>
              <a:t>                           </a:t>
            </a:r>
            <a:r>
              <a:rPr lang="es-ES" sz="2400" dirty="0" smtClean="0"/>
              <a:t>     </a:t>
            </a:r>
            <a:endParaRPr lang="es-MX" sz="2400" dirty="0"/>
          </a:p>
        </p:txBody>
      </p:sp>
      <p:sp>
        <p:nvSpPr>
          <p:cNvPr id="3" name="Marcador de texto 2"/>
          <p:cNvSpPr>
            <a:spLocks noGrp="1"/>
          </p:cNvSpPr>
          <p:nvPr>
            <p:ph sz="half" idx="1"/>
          </p:nvPr>
        </p:nvSpPr>
        <p:spPr>
          <a:xfrm>
            <a:off x="838200" y="1825625"/>
            <a:ext cx="4222898" cy="4351338"/>
          </a:xfrm>
        </p:spPr>
        <p:txBody>
          <a:bodyPr>
            <a:normAutofit/>
          </a:bodyPr>
          <a:lstStyle/>
          <a:p>
            <a:r>
              <a:rPr lang="es-MX" sz="1400" b="1" dirty="0" smtClean="0">
                <a:latin typeface="Arial" pitchFamily="34" charset="0"/>
                <a:cs typeface="Arial" pitchFamily="34" charset="0"/>
              </a:rPr>
              <a:t>VIERNES 25</a:t>
            </a:r>
          </a:p>
          <a:p>
            <a:pPr marL="0" indent="0" algn="just">
              <a:buNone/>
            </a:pPr>
            <a:r>
              <a:rPr lang="es-MX" sz="1400" dirty="0" smtClean="0">
                <a:latin typeface="Arial" pitchFamily="34" charset="0"/>
                <a:cs typeface="Arial" pitchFamily="34" charset="0"/>
              </a:rPr>
              <a:t>Con la Asistencia de la Presidenta Municipal Citlalli Amaya de Luna, Lic. Heriberto Murguía Ángel Dir. de Participación Ciudadana,  se llevo a cabo la Caravana de Servicios Públicos  de las Dependencias del Gobierno de San Pedro Tlaquepaque, entre ellos la Dirección de Registro Civil, Alumbrado Publico, Agua Potable, Protección Civil, Aseo Publico, Vialidades y Pavimentos, evento de servicios  en la Colonia Balcones de Santa María</a:t>
            </a:r>
            <a:r>
              <a:rPr lang="es-MX" sz="1400" dirty="0">
                <a:latin typeface="Arial" pitchFamily="34" charset="0"/>
                <a:cs typeface="Arial" pitchFamily="34" charset="0"/>
              </a:rPr>
              <a:t>.</a:t>
            </a:r>
          </a:p>
        </p:txBody>
      </p:sp>
      <p:cxnSp>
        <p:nvCxnSpPr>
          <p:cNvPr id="6" name="Conector recto 5"/>
          <p:cNvCxnSpPr>
            <a:stCxn id="2" idx="1"/>
          </p:cNvCxnSpPr>
          <p:nvPr/>
        </p:nvCxnSpPr>
        <p:spPr>
          <a:xfrm flipH="1" flipV="1">
            <a:off x="450851" y="848499"/>
            <a:ext cx="109322" cy="179408"/>
          </a:xfrm>
          <a:prstGeom prst="line">
            <a:avLst/>
          </a:prstGeom>
        </p:spPr>
        <p:style>
          <a:lnRef idx="1">
            <a:schemeClr val="accent1"/>
          </a:lnRef>
          <a:fillRef idx="0">
            <a:schemeClr val="accent1"/>
          </a:fillRef>
          <a:effectRef idx="0">
            <a:schemeClr val="accent1"/>
          </a:effectRef>
          <a:fontRef idx="minor">
            <a:schemeClr val="tx1"/>
          </a:fontRef>
        </p:style>
      </p:cxnSp>
      <p:pic>
        <p:nvPicPr>
          <p:cNvPr id="3074" name="Picture 2" descr="C:\Users\Delegaciones\Pictures\Marzo 2022\1648235359077.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560828" y="1382233"/>
            <a:ext cx="2987749" cy="239232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Delegaciones\Pictures\Marzo 2022\164823535908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44270" y="1360967"/>
            <a:ext cx="2743200" cy="241358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Delegaciones\Pictures\Marzo 2022\164823535909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6400" y="3795823"/>
            <a:ext cx="3083442" cy="2381693"/>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Delegaciones\Pictures\Marzo 2022\164823535910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44270" y="3795823"/>
            <a:ext cx="2743200" cy="2381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4928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0173" y="365125"/>
            <a:ext cx="10793627" cy="1325563"/>
          </a:xfrm>
        </p:spPr>
        <p:txBody>
          <a:bodyPr>
            <a:normAutofit/>
          </a:bodyPr>
          <a:lstStyle/>
          <a:p>
            <a:r>
              <a:rPr lang="es-ES" sz="1400" dirty="0" smtClean="0">
                <a:latin typeface="Arial" pitchFamily="34" charset="0"/>
                <a:cs typeface="Arial" pitchFamily="34" charset="0"/>
              </a:rPr>
              <a:t>3. Visita a colonias						                    Marzo del 2022</a:t>
            </a:r>
            <a:r>
              <a:rPr lang="es-ES" sz="1400" dirty="0" smtClean="0"/>
              <a:t>                           </a:t>
            </a:r>
            <a:r>
              <a:rPr lang="es-ES" sz="2400" dirty="0" smtClean="0"/>
              <a:t>     </a:t>
            </a:r>
            <a:endParaRPr lang="es-MX" sz="2400" dirty="0"/>
          </a:p>
        </p:txBody>
      </p:sp>
      <p:sp>
        <p:nvSpPr>
          <p:cNvPr id="3" name="Marcador de texto 2"/>
          <p:cNvSpPr>
            <a:spLocks noGrp="1"/>
          </p:cNvSpPr>
          <p:nvPr>
            <p:ph sz="half" idx="1"/>
          </p:nvPr>
        </p:nvSpPr>
        <p:spPr>
          <a:xfrm>
            <a:off x="838200" y="1825625"/>
            <a:ext cx="4764578" cy="4351338"/>
          </a:xfrm>
        </p:spPr>
        <p:txBody>
          <a:bodyPr>
            <a:normAutofit/>
          </a:bodyPr>
          <a:lstStyle/>
          <a:p>
            <a:r>
              <a:rPr lang="es-MX" sz="1400" b="1" dirty="0" smtClean="0">
                <a:latin typeface="Arial" pitchFamily="34" charset="0"/>
                <a:cs typeface="Arial" pitchFamily="34" charset="0"/>
              </a:rPr>
              <a:t>VIERNES 25</a:t>
            </a:r>
          </a:p>
          <a:p>
            <a:endParaRPr lang="es-MX" sz="1400" b="1" dirty="0">
              <a:latin typeface="Arial" pitchFamily="34" charset="0"/>
              <a:cs typeface="Arial" pitchFamily="34" charset="0"/>
            </a:endParaRPr>
          </a:p>
          <a:p>
            <a:pPr marL="0" indent="0">
              <a:buNone/>
            </a:pPr>
            <a:r>
              <a:rPr lang="es-MX" sz="1400" dirty="0" smtClean="0">
                <a:latin typeface="Arial" pitchFamily="34" charset="0"/>
                <a:cs typeface="Arial" pitchFamily="34" charset="0"/>
              </a:rPr>
              <a:t>A través de la Jefatura de Promoción Laboral dentro del marco del Programa Te queremos con chamba,  se llevo a cabo la caravana de empleo con el objetivo de acercar a los Ciudadanos a los servicios de la Bolsa de Empleo en  la Colonia Santa María Tequepexpan.  </a:t>
            </a:r>
            <a:endParaRPr lang="es-MX" sz="1400" dirty="0">
              <a:latin typeface="Arial" pitchFamily="34" charset="0"/>
              <a:cs typeface="Arial" pitchFamily="34" charset="0"/>
            </a:endParaRPr>
          </a:p>
        </p:txBody>
      </p:sp>
      <p:cxnSp>
        <p:nvCxnSpPr>
          <p:cNvPr id="6" name="Conector recto 5"/>
          <p:cNvCxnSpPr>
            <a:stCxn id="2" idx="1"/>
          </p:cNvCxnSpPr>
          <p:nvPr/>
        </p:nvCxnSpPr>
        <p:spPr>
          <a:xfrm flipH="1" flipV="1">
            <a:off x="450851" y="848499"/>
            <a:ext cx="109322" cy="179408"/>
          </a:xfrm>
          <a:prstGeom prst="line">
            <a:avLst/>
          </a:prstGeom>
        </p:spPr>
        <p:style>
          <a:lnRef idx="1">
            <a:schemeClr val="accent1"/>
          </a:lnRef>
          <a:fillRef idx="0">
            <a:schemeClr val="accent1"/>
          </a:fillRef>
          <a:effectRef idx="0">
            <a:schemeClr val="accent1"/>
          </a:effectRef>
          <a:fontRef idx="minor">
            <a:schemeClr val="tx1"/>
          </a:fontRef>
        </p:style>
      </p:cxnSp>
      <p:pic>
        <p:nvPicPr>
          <p:cNvPr id="1027" name="Picture 3" descr="C:\Users\Delegaciones\Downloads\1648238921262.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2058194"/>
            <a:ext cx="2503967" cy="3886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Delegaciones\Downloads\16482389212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37675" y="2041450"/>
            <a:ext cx="2509298" cy="3888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7066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0173" y="365125"/>
            <a:ext cx="10793627" cy="1325563"/>
          </a:xfrm>
        </p:spPr>
        <p:txBody>
          <a:bodyPr>
            <a:normAutofit/>
          </a:bodyPr>
          <a:lstStyle/>
          <a:p>
            <a:r>
              <a:rPr lang="es-ES" sz="1400" dirty="0" smtClean="0">
                <a:latin typeface="Arial" pitchFamily="34" charset="0"/>
                <a:cs typeface="Arial" pitchFamily="34" charset="0"/>
              </a:rPr>
              <a:t>3. Visita a colonia</a:t>
            </a:r>
            <a:r>
              <a:rPr lang="es-ES" sz="1400" dirty="0">
                <a:latin typeface="Arial" pitchFamily="34" charset="0"/>
                <a:cs typeface="Arial" pitchFamily="34" charset="0"/>
              </a:rPr>
              <a:t>s</a:t>
            </a:r>
            <a:r>
              <a:rPr lang="es-ES" sz="1400" dirty="0" smtClean="0">
                <a:latin typeface="Arial" pitchFamily="34" charset="0"/>
                <a:cs typeface="Arial" pitchFamily="34" charset="0"/>
              </a:rPr>
              <a:t>                                                                                                                      Marzo del 2022</a:t>
            </a:r>
            <a:r>
              <a:rPr lang="es-ES" sz="2400" dirty="0" smtClean="0"/>
              <a:t>                                </a:t>
            </a:r>
            <a:endParaRPr lang="es-MX" sz="2400" dirty="0"/>
          </a:p>
        </p:txBody>
      </p:sp>
      <p:sp>
        <p:nvSpPr>
          <p:cNvPr id="3" name="Marcador de texto 2"/>
          <p:cNvSpPr>
            <a:spLocks noGrp="1"/>
          </p:cNvSpPr>
          <p:nvPr>
            <p:ph sz="half" idx="1"/>
          </p:nvPr>
        </p:nvSpPr>
        <p:spPr>
          <a:xfrm>
            <a:off x="838200" y="1825625"/>
            <a:ext cx="4764578" cy="4351338"/>
          </a:xfrm>
        </p:spPr>
        <p:txBody>
          <a:bodyPr>
            <a:normAutofit/>
          </a:bodyPr>
          <a:lstStyle/>
          <a:p>
            <a:r>
              <a:rPr lang="es-MX" sz="1400" b="1" dirty="0">
                <a:latin typeface="Arial" pitchFamily="34" charset="0"/>
                <a:cs typeface="Arial" pitchFamily="34" charset="0"/>
              </a:rPr>
              <a:t>MIERCOLES   02 </a:t>
            </a:r>
            <a:endParaRPr lang="es-MX" sz="1400" b="1" dirty="0" smtClean="0">
              <a:latin typeface="Arial" pitchFamily="34" charset="0"/>
              <a:cs typeface="Arial" pitchFamily="34" charset="0"/>
            </a:endParaRPr>
          </a:p>
          <a:p>
            <a:endParaRPr lang="es-MX" sz="1400" b="1" dirty="0">
              <a:latin typeface="Arial" pitchFamily="34" charset="0"/>
              <a:cs typeface="Arial" pitchFamily="34" charset="0"/>
            </a:endParaRPr>
          </a:p>
          <a:p>
            <a:pPr marL="0" indent="0" algn="just">
              <a:buNone/>
            </a:pPr>
            <a:r>
              <a:rPr lang="es-MX" sz="1400" dirty="0" smtClean="0">
                <a:latin typeface="Arial" pitchFamily="34" charset="0"/>
                <a:cs typeface="Arial" pitchFamily="34" charset="0"/>
              </a:rPr>
              <a:t>El </a:t>
            </a:r>
            <a:r>
              <a:rPr lang="es-MX" sz="1400" dirty="0">
                <a:latin typeface="Arial" pitchFamily="34" charset="0"/>
                <a:cs typeface="Arial" pitchFamily="34" charset="0"/>
              </a:rPr>
              <a:t>Delegado Josué Miguel Moya </a:t>
            </a:r>
            <a:r>
              <a:rPr lang="es-MX" sz="1400" dirty="0" smtClean="0">
                <a:latin typeface="Arial" pitchFamily="34" charset="0"/>
                <a:cs typeface="Arial" pitchFamily="34" charset="0"/>
              </a:rPr>
              <a:t>Ruiz en conjunto con el  </a:t>
            </a:r>
            <a:r>
              <a:rPr lang="es-MX" sz="1400" dirty="0">
                <a:latin typeface="Arial" pitchFamily="34" charset="0"/>
                <a:cs typeface="Arial" pitchFamily="34" charset="0"/>
              </a:rPr>
              <a:t>personal de la Delegación </a:t>
            </a:r>
            <a:r>
              <a:rPr lang="es-MX" sz="1400" dirty="0" smtClean="0">
                <a:latin typeface="Arial" pitchFamily="34" charset="0"/>
                <a:cs typeface="Arial" pitchFamily="34" charset="0"/>
              </a:rPr>
              <a:t>Municipal de Santa María Tequepexpan, </a:t>
            </a:r>
            <a:r>
              <a:rPr lang="es-MX" sz="1400" dirty="0">
                <a:latin typeface="Arial" pitchFamily="34" charset="0"/>
                <a:cs typeface="Arial" pitchFamily="34" charset="0"/>
              </a:rPr>
              <a:t>llevaron acabo levantamiento de vialidades  para </a:t>
            </a:r>
            <a:r>
              <a:rPr lang="es-MX" sz="1400" dirty="0" smtClean="0">
                <a:latin typeface="Arial" pitchFamily="34" charset="0"/>
                <a:cs typeface="Arial" pitchFamily="34" charset="0"/>
              </a:rPr>
              <a:t>bacheo como son Avenida Central, Santa Rosalía, 1ro. De Noviembre, Carlos Salinas, Santa Lucia, Miguel Alemán entre otras   </a:t>
            </a:r>
            <a:r>
              <a:rPr lang="es-MX" sz="1400" dirty="0">
                <a:latin typeface="Arial" pitchFamily="34" charset="0"/>
                <a:cs typeface="Arial" pitchFamily="34" charset="0"/>
              </a:rPr>
              <a:t>en la Colonia Francisco I Madero</a:t>
            </a:r>
            <a:r>
              <a:rPr lang="es-MX" sz="1400" dirty="0" smtClean="0">
                <a:latin typeface="Arial" pitchFamily="34" charset="0"/>
                <a:cs typeface="Arial" pitchFamily="34" charset="0"/>
              </a:rPr>
              <a:t>.</a:t>
            </a:r>
            <a:endParaRPr lang="es-MX" sz="1400" dirty="0">
              <a:latin typeface="Arial" pitchFamily="34" charset="0"/>
              <a:cs typeface="Arial" pitchFamily="34" charset="0"/>
            </a:endParaRPr>
          </a:p>
        </p:txBody>
      </p:sp>
      <p:cxnSp>
        <p:nvCxnSpPr>
          <p:cNvPr id="6" name="Conector recto 5"/>
          <p:cNvCxnSpPr>
            <a:stCxn id="2" idx="1"/>
          </p:cNvCxnSpPr>
          <p:nvPr/>
        </p:nvCxnSpPr>
        <p:spPr>
          <a:xfrm flipH="1" flipV="1">
            <a:off x="450851" y="848499"/>
            <a:ext cx="109322" cy="179408"/>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3" descr="C:\Users\Delegaciones\Downloads\1646248037440.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8556771" y="2066553"/>
            <a:ext cx="2172607" cy="323374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Delegaciones\Downloads\16462480374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0214" y="1700808"/>
            <a:ext cx="2285496" cy="3139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3217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0173" y="365125"/>
            <a:ext cx="10793627" cy="1325563"/>
          </a:xfrm>
        </p:spPr>
        <p:txBody>
          <a:bodyPr>
            <a:normAutofit/>
          </a:bodyPr>
          <a:lstStyle/>
          <a:p>
            <a:r>
              <a:rPr lang="es-ES" sz="1400" dirty="0" smtClean="0"/>
              <a:t>3</a:t>
            </a:r>
            <a:r>
              <a:rPr lang="es-ES" sz="1400" dirty="0" smtClean="0">
                <a:latin typeface="Arial" pitchFamily="34" charset="0"/>
                <a:cs typeface="Arial" pitchFamily="34" charset="0"/>
              </a:rPr>
              <a:t>. Visita a colonia</a:t>
            </a:r>
            <a:r>
              <a:rPr lang="es-ES" sz="1400" dirty="0">
                <a:latin typeface="Arial" pitchFamily="34" charset="0"/>
                <a:cs typeface="Arial" pitchFamily="34" charset="0"/>
              </a:rPr>
              <a:t>s</a:t>
            </a:r>
            <a:r>
              <a:rPr lang="es-ES" sz="1400" dirty="0" smtClean="0">
                <a:latin typeface="Arial" pitchFamily="34" charset="0"/>
                <a:cs typeface="Arial" pitchFamily="34" charset="0"/>
              </a:rPr>
              <a:t>                                                                                                                     Marzo del 2022                                 </a:t>
            </a:r>
            <a:endParaRPr lang="es-MX" sz="1400" dirty="0">
              <a:latin typeface="Arial" pitchFamily="34" charset="0"/>
              <a:cs typeface="Arial" pitchFamily="34" charset="0"/>
            </a:endParaRPr>
          </a:p>
        </p:txBody>
      </p:sp>
      <p:sp>
        <p:nvSpPr>
          <p:cNvPr id="3" name="Marcador de texto 2"/>
          <p:cNvSpPr>
            <a:spLocks noGrp="1"/>
          </p:cNvSpPr>
          <p:nvPr>
            <p:ph sz="half" idx="1"/>
          </p:nvPr>
        </p:nvSpPr>
        <p:spPr>
          <a:xfrm>
            <a:off x="838200" y="1825625"/>
            <a:ext cx="4764578" cy="4351338"/>
          </a:xfrm>
        </p:spPr>
        <p:txBody>
          <a:bodyPr>
            <a:normAutofit/>
          </a:bodyPr>
          <a:lstStyle/>
          <a:p>
            <a:r>
              <a:rPr lang="es-MX" sz="1400" b="1" dirty="0">
                <a:latin typeface="Arial" pitchFamily="34" charset="0"/>
                <a:cs typeface="Arial" pitchFamily="34" charset="0"/>
              </a:rPr>
              <a:t>MIERCOLES   02 </a:t>
            </a:r>
          </a:p>
          <a:p>
            <a:pPr algn="just"/>
            <a:endParaRPr lang="es-MX" sz="1400" b="1" dirty="0">
              <a:latin typeface="Arial" pitchFamily="34" charset="0"/>
              <a:cs typeface="Arial" pitchFamily="34" charset="0"/>
            </a:endParaRPr>
          </a:p>
          <a:p>
            <a:pPr marL="0" indent="0" algn="just">
              <a:buNone/>
            </a:pPr>
            <a:r>
              <a:rPr lang="es-MX" sz="1400" dirty="0">
                <a:latin typeface="Arial" pitchFamily="34" charset="0"/>
                <a:cs typeface="Arial" pitchFamily="34" charset="0"/>
              </a:rPr>
              <a:t>Se llevo acabo Caravana de Servicios por parte de las Dependencias del Gobierno Municipal de San Pedro Tlaquepaque como </a:t>
            </a:r>
            <a:r>
              <a:rPr lang="es-MX" sz="1400" dirty="0" smtClean="0">
                <a:latin typeface="Arial" pitchFamily="34" charset="0"/>
                <a:cs typeface="Arial" pitchFamily="34" charset="0"/>
              </a:rPr>
              <a:t>son: </a:t>
            </a:r>
            <a:r>
              <a:rPr lang="es-MX" sz="1400" dirty="0">
                <a:latin typeface="Arial" pitchFamily="34" charset="0"/>
                <a:cs typeface="Arial" pitchFamily="34" charset="0"/>
              </a:rPr>
              <a:t>Alumbrado Publico, Agua Potable, Pavimentos, Parques y Jardines, </a:t>
            </a:r>
            <a:r>
              <a:rPr lang="es-MX" sz="1400" dirty="0" smtClean="0">
                <a:latin typeface="Arial" pitchFamily="34" charset="0"/>
                <a:cs typeface="Arial" pitchFamily="34" charset="0"/>
              </a:rPr>
              <a:t>Comisaria  </a:t>
            </a:r>
            <a:r>
              <a:rPr lang="es-MX" sz="1400" dirty="0">
                <a:latin typeface="Arial" pitchFamily="34" charset="0"/>
                <a:cs typeface="Arial" pitchFamily="34" charset="0"/>
              </a:rPr>
              <a:t>Dif entre otros, en la Colonia Francisco I Madero,  con la Asistencia de La Presidenta Municipal Mirna Citlalli Amaya de Luna, así como la Directora de Delegaciones Erika Galindo Hernández.</a:t>
            </a:r>
          </a:p>
          <a:p>
            <a:pPr marL="0" indent="0">
              <a:buNone/>
            </a:pPr>
            <a:endParaRPr lang="es-MX" dirty="0"/>
          </a:p>
        </p:txBody>
      </p:sp>
      <p:cxnSp>
        <p:nvCxnSpPr>
          <p:cNvPr id="6" name="Conector recto 5"/>
          <p:cNvCxnSpPr>
            <a:stCxn id="2" idx="1"/>
          </p:cNvCxnSpPr>
          <p:nvPr/>
        </p:nvCxnSpPr>
        <p:spPr>
          <a:xfrm flipH="1" flipV="1">
            <a:off x="450851" y="848499"/>
            <a:ext cx="109322" cy="179408"/>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5" descr="C:\Users\Delegaciones\Downloads\1646247926701.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110290" y="1403956"/>
            <a:ext cx="2522913" cy="23026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Delegaciones\Downloads\164624792669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01420" y="1412778"/>
            <a:ext cx="2520000" cy="230425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Delegaciones\Downloads\164624792667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3203" y="3873577"/>
            <a:ext cx="2520000" cy="23825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Delegaciones\Downloads\164624792670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01420" y="3869264"/>
            <a:ext cx="2520000" cy="2382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1267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0173" y="365125"/>
            <a:ext cx="10793627" cy="1325563"/>
          </a:xfrm>
        </p:spPr>
        <p:txBody>
          <a:bodyPr>
            <a:normAutofit/>
          </a:bodyPr>
          <a:lstStyle/>
          <a:p>
            <a:r>
              <a:rPr lang="es-ES" sz="1400" dirty="0" smtClean="0">
                <a:latin typeface="Arial" pitchFamily="34" charset="0"/>
                <a:cs typeface="Arial" pitchFamily="34" charset="0"/>
              </a:rPr>
              <a:t>4. Brigadas de Mantenimiento y Recuperación de Espacios públicos    	                    Marzo del 2022</a:t>
            </a:r>
            <a:r>
              <a:rPr lang="es-ES" sz="1400" dirty="0" smtClean="0"/>
              <a:t>                           </a:t>
            </a:r>
            <a:r>
              <a:rPr lang="es-ES" sz="2400" dirty="0" smtClean="0"/>
              <a:t>     </a:t>
            </a:r>
            <a:endParaRPr lang="es-MX" sz="2400" dirty="0"/>
          </a:p>
        </p:txBody>
      </p:sp>
      <p:sp>
        <p:nvSpPr>
          <p:cNvPr id="3" name="Marcador de texto 2"/>
          <p:cNvSpPr>
            <a:spLocks noGrp="1"/>
          </p:cNvSpPr>
          <p:nvPr>
            <p:ph sz="half" idx="1"/>
          </p:nvPr>
        </p:nvSpPr>
        <p:spPr>
          <a:xfrm>
            <a:off x="838200" y="1825625"/>
            <a:ext cx="4297326" cy="4351338"/>
          </a:xfrm>
        </p:spPr>
        <p:txBody>
          <a:bodyPr>
            <a:normAutofit/>
          </a:bodyPr>
          <a:lstStyle/>
          <a:p>
            <a:r>
              <a:rPr lang="es-MX" sz="1400" b="1" dirty="0" smtClean="0">
                <a:latin typeface="Arial" pitchFamily="34" charset="0"/>
                <a:cs typeface="Arial" pitchFamily="34" charset="0"/>
              </a:rPr>
              <a:t>VIERNES 4</a:t>
            </a:r>
          </a:p>
          <a:p>
            <a:pPr marL="0" indent="0">
              <a:buNone/>
            </a:pPr>
            <a:endParaRPr lang="es-MX" sz="1400" b="1" dirty="0">
              <a:latin typeface="Arial" pitchFamily="34" charset="0"/>
              <a:cs typeface="Arial" pitchFamily="34" charset="0"/>
            </a:endParaRPr>
          </a:p>
          <a:p>
            <a:pPr marL="0" indent="0" algn="just">
              <a:buNone/>
            </a:pPr>
            <a:r>
              <a:rPr lang="es-MX" sz="1400" dirty="0" smtClean="0">
                <a:latin typeface="Arial" pitchFamily="34" charset="0"/>
                <a:cs typeface="Arial" pitchFamily="34" charset="0"/>
              </a:rPr>
              <a:t>Dentro de las Acciones en beneficio de nuestro Medio Ambiente,   El personal de la Delegación Municipal de Santa María Tequepexpan, llevo a cabo reforestación de las Jardineras ubicadas en el Jardín Principal que se encuentra en  Plaza Constitución de Santa María Tequepexpan.</a:t>
            </a:r>
            <a:endParaRPr lang="es-MX" sz="1400" dirty="0">
              <a:latin typeface="Arial" pitchFamily="34" charset="0"/>
              <a:cs typeface="Arial" pitchFamily="34" charset="0"/>
            </a:endParaRPr>
          </a:p>
        </p:txBody>
      </p:sp>
      <p:cxnSp>
        <p:nvCxnSpPr>
          <p:cNvPr id="6" name="Conector recto 5"/>
          <p:cNvCxnSpPr>
            <a:stCxn id="2" idx="1"/>
          </p:cNvCxnSpPr>
          <p:nvPr/>
        </p:nvCxnSpPr>
        <p:spPr>
          <a:xfrm flipH="1" flipV="1">
            <a:off x="450851" y="848499"/>
            <a:ext cx="109322" cy="179408"/>
          </a:xfrm>
          <a:prstGeom prst="line">
            <a:avLst/>
          </a:prstGeom>
        </p:spPr>
        <p:style>
          <a:lnRef idx="1">
            <a:schemeClr val="accent1"/>
          </a:lnRef>
          <a:fillRef idx="0">
            <a:schemeClr val="accent1"/>
          </a:fillRef>
          <a:effectRef idx="0">
            <a:schemeClr val="accent1"/>
          </a:effectRef>
          <a:fontRef idx="minor">
            <a:schemeClr val="tx1"/>
          </a:fontRef>
        </p:style>
      </p:cxnSp>
      <p:pic>
        <p:nvPicPr>
          <p:cNvPr id="4098" name="Picture 2" descr="C:\Users\Delegaciones\Downloads\164806488688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56921" y="1371609"/>
            <a:ext cx="2743637" cy="48000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Delegaciones\Downloads\1648064886877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8543" y="1371609"/>
            <a:ext cx="2934586" cy="48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7776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0173" y="365125"/>
            <a:ext cx="10793627" cy="1325563"/>
          </a:xfrm>
        </p:spPr>
        <p:txBody>
          <a:bodyPr>
            <a:normAutofit/>
          </a:bodyPr>
          <a:lstStyle/>
          <a:p>
            <a:r>
              <a:rPr lang="es-ES" sz="1400" dirty="0" smtClean="0">
                <a:latin typeface="Arial" pitchFamily="34" charset="0"/>
                <a:cs typeface="Arial" pitchFamily="34" charset="0"/>
              </a:rPr>
              <a:t>3. Visita a colonias						                    Marzo del 2022</a:t>
            </a:r>
            <a:endParaRPr lang="es-MX" sz="2400" dirty="0"/>
          </a:p>
        </p:txBody>
      </p:sp>
      <p:sp>
        <p:nvSpPr>
          <p:cNvPr id="3" name="Marcador de texto 2"/>
          <p:cNvSpPr>
            <a:spLocks noGrp="1"/>
          </p:cNvSpPr>
          <p:nvPr>
            <p:ph sz="half" idx="1"/>
          </p:nvPr>
        </p:nvSpPr>
        <p:spPr>
          <a:xfrm>
            <a:off x="838200" y="1825625"/>
            <a:ext cx="4764578" cy="4351338"/>
          </a:xfrm>
        </p:spPr>
        <p:txBody>
          <a:bodyPr>
            <a:normAutofit/>
          </a:bodyPr>
          <a:lstStyle/>
          <a:p>
            <a:r>
              <a:rPr lang="es-MX" sz="1400" b="1" dirty="0">
                <a:latin typeface="Arial" pitchFamily="34" charset="0"/>
                <a:cs typeface="Arial" pitchFamily="34" charset="0"/>
              </a:rPr>
              <a:t>LUNES  07 </a:t>
            </a:r>
          </a:p>
          <a:p>
            <a:pPr algn="just"/>
            <a:endParaRPr lang="es-MX" sz="1400" b="1" dirty="0">
              <a:latin typeface="Arial" pitchFamily="34" charset="0"/>
              <a:cs typeface="Arial" pitchFamily="34" charset="0"/>
            </a:endParaRPr>
          </a:p>
          <a:p>
            <a:pPr marL="0" indent="0" algn="just">
              <a:buNone/>
            </a:pPr>
            <a:r>
              <a:rPr lang="es-MX" sz="1400" dirty="0">
                <a:latin typeface="Arial" pitchFamily="34" charset="0"/>
                <a:cs typeface="Arial" pitchFamily="34" charset="0"/>
              </a:rPr>
              <a:t>Verificación de campo, toda vez que el Personal de la Dirección de Mejoramiento Urbano, </a:t>
            </a:r>
            <a:r>
              <a:rPr lang="es-MX" sz="1400" dirty="0" smtClean="0">
                <a:latin typeface="Arial" pitchFamily="34" charset="0"/>
                <a:cs typeface="Arial" pitchFamily="34" charset="0"/>
              </a:rPr>
              <a:t> </a:t>
            </a:r>
            <a:r>
              <a:rPr lang="es-MX" sz="1400" dirty="0">
                <a:latin typeface="Arial" pitchFamily="34" charset="0"/>
                <a:cs typeface="Arial" pitchFamily="34" charset="0"/>
              </a:rPr>
              <a:t>realizo </a:t>
            </a:r>
            <a:r>
              <a:rPr lang="es-MX" sz="1400" dirty="0" smtClean="0">
                <a:latin typeface="Arial" pitchFamily="34" charset="0"/>
                <a:cs typeface="Arial" pitchFamily="34" charset="0"/>
              </a:rPr>
              <a:t> </a:t>
            </a:r>
            <a:r>
              <a:rPr lang="es-MX" sz="1400" dirty="0">
                <a:latin typeface="Arial" pitchFamily="34" charset="0"/>
                <a:cs typeface="Arial" pitchFamily="34" charset="0"/>
              </a:rPr>
              <a:t>Balizamiento en calle Hidalgo </a:t>
            </a:r>
            <a:r>
              <a:rPr lang="es-MX" sz="1400" dirty="0" smtClean="0">
                <a:latin typeface="Arial" pitchFamily="34" charset="0"/>
                <a:cs typeface="Arial" pitchFamily="34" charset="0"/>
              </a:rPr>
              <a:t>de </a:t>
            </a:r>
            <a:r>
              <a:rPr lang="es-MX" sz="1400" dirty="0">
                <a:latin typeface="Arial" pitchFamily="34" charset="0"/>
                <a:cs typeface="Arial" pitchFamily="34" charset="0"/>
              </a:rPr>
              <a:t>la Colonia Santa María Tequepexpan.</a:t>
            </a:r>
          </a:p>
          <a:p>
            <a:pPr marL="0" indent="0">
              <a:buNone/>
            </a:pPr>
            <a:endParaRPr lang="es-MX" dirty="0"/>
          </a:p>
        </p:txBody>
      </p:sp>
      <p:cxnSp>
        <p:nvCxnSpPr>
          <p:cNvPr id="6" name="Conector recto 5"/>
          <p:cNvCxnSpPr>
            <a:stCxn id="2" idx="1"/>
          </p:cNvCxnSpPr>
          <p:nvPr/>
        </p:nvCxnSpPr>
        <p:spPr>
          <a:xfrm flipH="1" flipV="1">
            <a:off x="450851" y="848499"/>
            <a:ext cx="109322" cy="179408"/>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2" descr="C:\Users\Delegaciones\Downloads\164667908273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5626912" y="2694607"/>
            <a:ext cx="4007190" cy="24482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Delegaciones\Downloads\1646679082728.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8926793" y="1915147"/>
            <a:ext cx="2560320" cy="4006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37977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0173" y="365125"/>
            <a:ext cx="10793627" cy="1325563"/>
          </a:xfrm>
        </p:spPr>
        <p:txBody>
          <a:bodyPr>
            <a:normAutofit/>
          </a:bodyPr>
          <a:lstStyle/>
          <a:p>
            <a:r>
              <a:rPr lang="es-ES" sz="1400" dirty="0" smtClean="0">
                <a:latin typeface="Arial" pitchFamily="34" charset="0"/>
                <a:cs typeface="Arial" pitchFamily="34" charset="0"/>
              </a:rPr>
              <a:t>4. Brigadas de Mantenimiento y recuperación de espacios públicos		                    Marzo del 2022</a:t>
            </a:r>
            <a:r>
              <a:rPr lang="es-ES" sz="1400" dirty="0" smtClean="0"/>
              <a:t>                           </a:t>
            </a:r>
            <a:r>
              <a:rPr lang="es-ES" sz="2400" dirty="0" smtClean="0"/>
              <a:t>     </a:t>
            </a:r>
            <a:endParaRPr lang="es-MX" sz="2400" dirty="0"/>
          </a:p>
        </p:txBody>
      </p:sp>
      <p:sp>
        <p:nvSpPr>
          <p:cNvPr id="3" name="Marcador de texto 2"/>
          <p:cNvSpPr>
            <a:spLocks noGrp="1"/>
          </p:cNvSpPr>
          <p:nvPr>
            <p:ph sz="half" idx="1"/>
          </p:nvPr>
        </p:nvSpPr>
        <p:spPr>
          <a:xfrm>
            <a:off x="838200" y="1825625"/>
            <a:ext cx="4764578" cy="4351338"/>
          </a:xfrm>
        </p:spPr>
        <p:txBody>
          <a:bodyPr>
            <a:normAutofit/>
          </a:bodyPr>
          <a:lstStyle/>
          <a:p>
            <a:pPr>
              <a:buFont typeface="Wingdings" pitchFamily="2" charset="2"/>
              <a:buChar char="§"/>
            </a:pPr>
            <a:r>
              <a:rPr lang="es-MX" sz="1400" b="1" dirty="0" smtClean="0">
                <a:latin typeface="Arial" pitchFamily="34" charset="0"/>
                <a:cs typeface="Arial" pitchFamily="34" charset="0"/>
              </a:rPr>
              <a:t>MIERCOLES 09</a:t>
            </a:r>
          </a:p>
          <a:p>
            <a:pPr>
              <a:buFont typeface="Wingdings" pitchFamily="2" charset="2"/>
              <a:buChar char="§"/>
            </a:pPr>
            <a:endParaRPr lang="es-MX" sz="1400" b="1" dirty="0">
              <a:latin typeface="Arial" pitchFamily="34" charset="0"/>
              <a:cs typeface="Arial" pitchFamily="34" charset="0"/>
            </a:endParaRPr>
          </a:p>
          <a:p>
            <a:pPr marL="0" indent="0" algn="just">
              <a:buNone/>
            </a:pPr>
            <a:r>
              <a:rPr lang="es-MX" sz="1400" dirty="0" smtClean="0">
                <a:latin typeface="Arial" pitchFamily="34" charset="0"/>
                <a:cs typeface="Arial" pitchFamily="34" charset="0"/>
              </a:rPr>
              <a:t>A través de la Dirección de Aseo Publico en conjunto con el Personal de la Delegación Municipal de Santa María Tequepexpan, realizaron operativo de limpieza en calle Arenal en su tramo de Periférico Sur hasta Calle Álvaro Obregón en Santa María Tequepexpan.</a:t>
            </a:r>
            <a:endParaRPr lang="es-MX" sz="1400" dirty="0">
              <a:latin typeface="Arial" pitchFamily="34" charset="0"/>
              <a:cs typeface="Arial" pitchFamily="34" charset="0"/>
            </a:endParaRPr>
          </a:p>
        </p:txBody>
      </p:sp>
      <p:cxnSp>
        <p:nvCxnSpPr>
          <p:cNvPr id="6" name="Conector recto 5"/>
          <p:cNvCxnSpPr>
            <a:stCxn id="2" idx="1"/>
          </p:cNvCxnSpPr>
          <p:nvPr/>
        </p:nvCxnSpPr>
        <p:spPr>
          <a:xfrm flipH="1" flipV="1">
            <a:off x="450851" y="848499"/>
            <a:ext cx="109322" cy="179408"/>
          </a:xfrm>
          <a:prstGeom prst="line">
            <a:avLst/>
          </a:prstGeom>
        </p:spPr>
        <p:style>
          <a:lnRef idx="1">
            <a:schemeClr val="accent1"/>
          </a:lnRef>
          <a:fillRef idx="0">
            <a:schemeClr val="accent1"/>
          </a:fillRef>
          <a:effectRef idx="0">
            <a:schemeClr val="accent1"/>
          </a:effectRef>
          <a:fontRef idx="minor">
            <a:schemeClr val="tx1"/>
          </a:fontRef>
        </p:style>
      </p:cxnSp>
      <p:pic>
        <p:nvPicPr>
          <p:cNvPr id="3074" name="Picture 2" descr="C:\Users\Delegaciones\Downloads\164806501197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61137" y="3638694"/>
            <a:ext cx="2685164" cy="276917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Delegaciones\Downloads\164806501196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67554" y="3617428"/>
            <a:ext cx="2509287" cy="279044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Delegaciones\Downloads\16480650120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9148" y="1254642"/>
            <a:ext cx="4093535" cy="2339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114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0173" y="365125"/>
            <a:ext cx="10793627" cy="1325563"/>
          </a:xfrm>
        </p:spPr>
        <p:txBody>
          <a:bodyPr>
            <a:normAutofit/>
          </a:bodyPr>
          <a:lstStyle/>
          <a:p>
            <a:r>
              <a:rPr lang="es-ES" sz="1400" dirty="0" smtClean="0">
                <a:latin typeface="Arial" pitchFamily="34" charset="0"/>
                <a:cs typeface="Arial" pitchFamily="34" charset="0"/>
              </a:rPr>
              <a:t>3. Visita a colonias						                           Marzo del 2022</a:t>
            </a:r>
            <a:r>
              <a:rPr lang="es-ES" sz="2400" dirty="0" smtClean="0"/>
              <a:t>                                </a:t>
            </a:r>
            <a:endParaRPr lang="es-MX" sz="2400" dirty="0"/>
          </a:p>
        </p:txBody>
      </p:sp>
      <p:sp>
        <p:nvSpPr>
          <p:cNvPr id="3" name="Marcador de texto 2"/>
          <p:cNvSpPr>
            <a:spLocks noGrp="1"/>
          </p:cNvSpPr>
          <p:nvPr>
            <p:ph sz="half" idx="1"/>
          </p:nvPr>
        </p:nvSpPr>
        <p:spPr>
          <a:xfrm>
            <a:off x="838200" y="1825625"/>
            <a:ext cx="4764578" cy="4351338"/>
          </a:xfrm>
        </p:spPr>
        <p:txBody>
          <a:bodyPr>
            <a:normAutofit/>
          </a:bodyPr>
          <a:lstStyle/>
          <a:p>
            <a:r>
              <a:rPr lang="es-MX" sz="1400" b="1" dirty="0">
                <a:latin typeface="Arial" pitchFamily="34" charset="0"/>
                <a:cs typeface="Arial" pitchFamily="34" charset="0"/>
              </a:rPr>
              <a:t>JUEVES  10 </a:t>
            </a:r>
          </a:p>
          <a:p>
            <a:pPr algn="just"/>
            <a:endParaRPr lang="es-MX" sz="1400" b="1" dirty="0">
              <a:latin typeface="Arial" pitchFamily="34" charset="0"/>
              <a:cs typeface="Arial" pitchFamily="34" charset="0"/>
            </a:endParaRPr>
          </a:p>
          <a:p>
            <a:pPr marL="0" indent="0" algn="just">
              <a:buNone/>
            </a:pPr>
            <a:r>
              <a:rPr lang="es-MX" sz="1400" dirty="0" smtClean="0"/>
              <a:t> Las y los adultos mayores de 65 años, cuya propiedad no supere el millón de pesos del valor de la propiedad, están exentos de pago,  es por ello que a </a:t>
            </a:r>
            <a:r>
              <a:rPr lang="es-MX" sz="1400" dirty="0" smtClean="0">
                <a:latin typeface="Arial" pitchFamily="34" charset="0"/>
                <a:cs typeface="Arial" pitchFamily="34" charset="0"/>
              </a:rPr>
              <a:t> </a:t>
            </a:r>
            <a:r>
              <a:rPr lang="es-MX" sz="1400" dirty="0">
                <a:latin typeface="Arial" pitchFamily="34" charset="0"/>
                <a:cs typeface="Arial" pitchFamily="34" charset="0"/>
              </a:rPr>
              <a:t>través de la Tesorería Municipal,  se llevo a </a:t>
            </a:r>
            <a:r>
              <a:rPr lang="es-MX" sz="1400" dirty="0" smtClean="0">
                <a:latin typeface="Arial" pitchFamily="34" charset="0"/>
                <a:cs typeface="Arial" pitchFamily="34" charset="0"/>
              </a:rPr>
              <a:t>cabo el  </a:t>
            </a:r>
            <a:r>
              <a:rPr lang="es-MX" sz="1400" dirty="0">
                <a:latin typeface="Arial" pitchFamily="34" charset="0"/>
                <a:cs typeface="Arial" pitchFamily="34" charset="0"/>
              </a:rPr>
              <a:t>Programa de Exención de Pago de impuesto Predial para beneficio de los Adultos Mayores, </a:t>
            </a:r>
            <a:r>
              <a:rPr lang="es-MX" sz="1400" dirty="0" smtClean="0">
                <a:latin typeface="Arial" pitchFamily="34" charset="0"/>
                <a:cs typeface="Arial" pitchFamily="34" charset="0"/>
              </a:rPr>
              <a:t>mismos  </a:t>
            </a:r>
            <a:r>
              <a:rPr lang="es-MX" sz="1400" dirty="0">
                <a:latin typeface="Arial" pitchFamily="34" charset="0"/>
                <a:cs typeface="Arial" pitchFamily="34" charset="0"/>
              </a:rPr>
              <a:t>de la Jurisdicción de la Delegación de Santa María Tequepexpan.</a:t>
            </a:r>
          </a:p>
          <a:p>
            <a:pPr marL="0" indent="0">
              <a:buNone/>
            </a:pPr>
            <a:endParaRPr lang="es-MX" dirty="0"/>
          </a:p>
        </p:txBody>
      </p:sp>
      <p:cxnSp>
        <p:nvCxnSpPr>
          <p:cNvPr id="6" name="Conector recto 5"/>
          <p:cNvCxnSpPr>
            <a:stCxn id="2" idx="1"/>
          </p:cNvCxnSpPr>
          <p:nvPr/>
        </p:nvCxnSpPr>
        <p:spPr>
          <a:xfrm flipH="1" flipV="1">
            <a:off x="450851" y="848499"/>
            <a:ext cx="109322" cy="179408"/>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3" descr="C:\Users\Delegaciones\Downloads\164701695477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7240" y="1287604"/>
            <a:ext cx="2520000" cy="24895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Delegaciones\Downloads\1647016954742.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9148446" y="1314621"/>
            <a:ext cx="2502131" cy="24480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Delegaciones\Downloads\164701695476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7240" y="3963739"/>
            <a:ext cx="2520000" cy="22676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C:\Users\Delegaciones\Downloads\164701695475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98555" y="3963739"/>
            <a:ext cx="2520000" cy="2267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053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0173" y="365125"/>
            <a:ext cx="10793627" cy="1325563"/>
          </a:xfrm>
        </p:spPr>
        <p:txBody>
          <a:bodyPr>
            <a:normAutofit/>
          </a:bodyPr>
          <a:lstStyle/>
          <a:p>
            <a:r>
              <a:rPr lang="es-ES" sz="1400" dirty="0" smtClean="0">
                <a:latin typeface="Arial" pitchFamily="34" charset="0"/>
                <a:cs typeface="Arial" pitchFamily="34" charset="0"/>
              </a:rPr>
              <a:t>3. Visita a colonias						                    Marzo del 2022</a:t>
            </a:r>
            <a:r>
              <a:rPr lang="es-ES" sz="1400" dirty="0" smtClean="0"/>
              <a:t>                           </a:t>
            </a:r>
            <a:r>
              <a:rPr lang="es-ES" sz="2400" dirty="0" smtClean="0"/>
              <a:t>     </a:t>
            </a:r>
            <a:endParaRPr lang="es-MX" sz="2400" dirty="0"/>
          </a:p>
        </p:txBody>
      </p:sp>
      <p:sp>
        <p:nvSpPr>
          <p:cNvPr id="3" name="Marcador de texto 2"/>
          <p:cNvSpPr>
            <a:spLocks noGrp="1"/>
          </p:cNvSpPr>
          <p:nvPr>
            <p:ph sz="half" idx="1"/>
          </p:nvPr>
        </p:nvSpPr>
        <p:spPr>
          <a:xfrm>
            <a:off x="838200" y="1825625"/>
            <a:ext cx="3957084" cy="4351338"/>
          </a:xfrm>
        </p:spPr>
        <p:txBody>
          <a:bodyPr>
            <a:normAutofit/>
          </a:bodyPr>
          <a:lstStyle/>
          <a:p>
            <a:r>
              <a:rPr lang="es-MX" sz="1400" b="1" dirty="0" smtClean="0">
                <a:latin typeface="Arial" pitchFamily="34" charset="0"/>
                <a:cs typeface="Arial" pitchFamily="34" charset="0"/>
              </a:rPr>
              <a:t>VIERNES 18</a:t>
            </a:r>
          </a:p>
          <a:p>
            <a:endParaRPr lang="es-MX" sz="1400" b="1" dirty="0">
              <a:latin typeface="Arial" pitchFamily="34" charset="0"/>
              <a:cs typeface="Arial" pitchFamily="34" charset="0"/>
            </a:endParaRPr>
          </a:p>
          <a:p>
            <a:pPr marL="0" indent="0">
              <a:buNone/>
            </a:pPr>
            <a:r>
              <a:rPr lang="es-MX" sz="1400" dirty="0" smtClean="0">
                <a:latin typeface="Arial" pitchFamily="34" charset="0"/>
                <a:cs typeface="Arial" pitchFamily="34" charset="0"/>
              </a:rPr>
              <a:t>Por parte de la Presidente Mirna Citlalli Amaya de Luna,  se llevo acabo la entrega de material y uniformes para el personal de Área  de Salud Animal,  mismo centro ubicado en la Colonia Nueva Santa María. </a:t>
            </a:r>
            <a:endParaRPr lang="es-MX" sz="1400" dirty="0">
              <a:latin typeface="Arial" pitchFamily="34" charset="0"/>
              <a:cs typeface="Arial" pitchFamily="34" charset="0"/>
            </a:endParaRPr>
          </a:p>
        </p:txBody>
      </p:sp>
      <p:cxnSp>
        <p:nvCxnSpPr>
          <p:cNvPr id="6" name="Conector recto 5"/>
          <p:cNvCxnSpPr>
            <a:stCxn id="2" idx="1"/>
          </p:cNvCxnSpPr>
          <p:nvPr/>
        </p:nvCxnSpPr>
        <p:spPr>
          <a:xfrm flipH="1" flipV="1">
            <a:off x="450851" y="848499"/>
            <a:ext cx="109322" cy="179408"/>
          </a:xfrm>
          <a:prstGeom prst="line">
            <a:avLst/>
          </a:prstGeom>
        </p:spPr>
        <p:style>
          <a:lnRef idx="1">
            <a:schemeClr val="accent1"/>
          </a:lnRef>
          <a:fillRef idx="0">
            <a:schemeClr val="accent1"/>
          </a:fillRef>
          <a:effectRef idx="0">
            <a:schemeClr val="accent1"/>
          </a:effectRef>
          <a:fontRef idx="minor">
            <a:schemeClr val="tx1"/>
          </a:fontRef>
        </p:style>
      </p:cxnSp>
      <p:pic>
        <p:nvPicPr>
          <p:cNvPr id="5122" name="Picture 2" descr="C:\Users\Delegaciones\Downloads\16480671768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5650946" y="3560477"/>
            <a:ext cx="2520000" cy="2956284"/>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Delegaciones\Downloads\164806717682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63516" y="1258618"/>
            <a:ext cx="2933638" cy="246018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Delegaciones\Downloads\164806717681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8686283" y="3527934"/>
            <a:ext cx="2520000" cy="2901742"/>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Delegaciones\Downloads\164806717683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5650946" y="1040477"/>
            <a:ext cx="2520000" cy="2956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63556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0173" y="365125"/>
            <a:ext cx="10793627" cy="1325563"/>
          </a:xfrm>
        </p:spPr>
        <p:txBody>
          <a:bodyPr>
            <a:normAutofit/>
          </a:bodyPr>
          <a:lstStyle/>
          <a:p>
            <a:r>
              <a:rPr lang="es-ES" sz="1400" dirty="0" smtClean="0">
                <a:latin typeface="Arial" pitchFamily="34" charset="0"/>
                <a:cs typeface="Arial" pitchFamily="34" charset="0"/>
              </a:rPr>
              <a:t>3. Visita a colonias						                    Marzo del 2022</a:t>
            </a:r>
            <a:r>
              <a:rPr lang="es-ES" sz="1400" dirty="0" smtClean="0"/>
              <a:t>                           </a:t>
            </a:r>
            <a:r>
              <a:rPr lang="es-ES" sz="2400" dirty="0" smtClean="0"/>
              <a:t>     </a:t>
            </a:r>
            <a:endParaRPr lang="es-MX" sz="2400" dirty="0"/>
          </a:p>
        </p:txBody>
      </p:sp>
      <p:sp>
        <p:nvSpPr>
          <p:cNvPr id="3" name="Marcador de texto 2"/>
          <p:cNvSpPr>
            <a:spLocks noGrp="1"/>
          </p:cNvSpPr>
          <p:nvPr>
            <p:ph sz="half" idx="1"/>
          </p:nvPr>
        </p:nvSpPr>
        <p:spPr>
          <a:xfrm>
            <a:off x="838200" y="1825625"/>
            <a:ext cx="4393019" cy="4351338"/>
          </a:xfrm>
        </p:spPr>
        <p:txBody>
          <a:bodyPr>
            <a:normAutofit/>
          </a:bodyPr>
          <a:lstStyle/>
          <a:p>
            <a:r>
              <a:rPr lang="es-MX" sz="1400" b="1" dirty="0" smtClean="0">
                <a:latin typeface="Arial" pitchFamily="34" charset="0"/>
                <a:cs typeface="Arial" pitchFamily="34" charset="0"/>
              </a:rPr>
              <a:t>MARTES 22</a:t>
            </a:r>
            <a:endParaRPr lang="es-MX" sz="1400" b="1" dirty="0">
              <a:latin typeface="Arial" pitchFamily="34" charset="0"/>
              <a:cs typeface="Arial" pitchFamily="34" charset="0"/>
            </a:endParaRPr>
          </a:p>
          <a:p>
            <a:pPr marL="0" indent="0">
              <a:buNone/>
            </a:pPr>
            <a:endParaRPr lang="es-MX" sz="1400" dirty="0" smtClean="0">
              <a:latin typeface="Arial" pitchFamily="34" charset="0"/>
              <a:cs typeface="Arial" pitchFamily="34" charset="0"/>
            </a:endParaRPr>
          </a:p>
          <a:p>
            <a:pPr marL="0" indent="0" algn="just">
              <a:buNone/>
            </a:pPr>
            <a:r>
              <a:rPr lang="es-MX" sz="1400" dirty="0" smtClean="0">
                <a:latin typeface="Arial" pitchFamily="34" charset="0"/>
                <a:cs typeface="Arial" pitchFamily="34" charset="0"/>
              </a:rPr>
              <a:t>La Regidora Anabel Ávila Martínez  y  El Delegado Josué Miguel Moya, llevaron acabo reunión con los vecinos de la Colonia Lomas de Santa María, para tratar asuntos relacionados al Alumbrado publico, Seguridad Publica, entre otros temas  para  el progreso de la  Colonia en mención.</a:t>
            </a:r>
            <a:endParaRPr lang="es-MX" sz="1400" dirty="0">
              <a:latin typeface="Arial" pitchFamily="34" charset="0"/>
              <a:cs typeface="Arial" pitchFamily="34" charset="0"/>
            </a:endParaRPr>
          </a:p>
        </p:txBody>
      </p:sp>
      <p:cxnSp>
        <p:nvCxnSpPr>
          <p:cNvPr id="6" name="Conector recto 5"/>
          <p:cNvCxnSpPr>
            <a:stCxn id="2" idx="1"/>
          </p:cNvCxnSpPr>
          <p:nvPr/>
        </p:nvCxnSpPr>
        <p:spPr>
          <a:xfrm flipH="1" flipV="1">
            <a:off x="450851" y="848499"/>
            <a:ext cx="109322" cy="179408"/>
          </a:xfrm>
          <a:prstGeom prst="line">
            <a:avLst/>
          </a:prstGeom>
        </p:spPr>
        <p:style>
          <a:lnRef idx="1">
            <a:schemeClr val="accent1"/>
          </a:lnRef>
          <a:fillRef idx="0">
            <a:schemeClr val="accent1"/>
          </a:fillRef>
          <a:effectRef idx="0">
            <a:schemeClr val="accent1"/>
          </a:effectRef>
          <a:fontRef idx="minor">
            <a:schemeClr val="tx1"/>
          </a:fontRef>
        </p:style>
      </p:cxnSp>
      <p:pic>
        <p:nvPicPr>
          <p:cNvPr id="2050" name="Picture 2" descr="C:\Users\Delegaciones\Downloads\164813569163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28167" y="1690577"/>
            <a:ext cx="2880000" cy="2160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Delegaciones\Pictures\Marzo 2022\1648135691647.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8803758" y="1690576"/>
            <a:ext cx="2813735" cy="225410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Delegaciones\Pictures\Marzo 2022\164813569165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8167" y="4014586"/>
            <a:ext cx="2880000" cy="2488019"/>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Delegaciones\Pictures\Marzo 2022\1648135691668 (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61234" y="4054855"/>
            <a:ext cx="2881418" cy="2407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27415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796</TotalTime>
  <Words>905</Words>
  <Application>Microsoft Office PowerPoint</Application>
  <PresentationFormat>Panorámica</PresentationFormat>
  <Paragraphs>66</Paragraphs>
  <Slides>16</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16</vt:i4>
      </vt:variant>
    </vt:vector>
  </HeadingPairs>
  <TitlesOfParts>
    <vt:vector size="22" baseType="lpstr">
      <vt:lpstr>Arial</vt:lpstr>
      <vt:lpstr>Bookman Old Style</vt:lpstr>
      <vt:lpstr>Calibri</vt:lpstr>
      <vt:lpstr>Calibri Light</vt:lpstr>
      <vt:lpstr>Wingdings</vt:lpstr>
      <vt:lpstr>Tema de Office</vt:lpstr>
      <vt:lpstr>AYUNTAMIENTO DE SAN PEDRO TLAQUEPAQUE GOBIERNO 2022-2024    Secretaria General del Ayuntamiento Dirección de Delegaciones  Agencias Municipales</vt:lpstr>
      <vt:lpstr>3. Visita a colonias                                                                                                                      Marzo del 2022                                </vt:lpstr>
      <vt:lpstr>3. Visita a colonias                                                                                                                     Marzo del 2022                                 </vt:lpstr>
      <vt:lpstr>4. Brigadas de Mantenimiento y Recuperación de Espacios públicos                         Marzo del 2022                                </vt:lpstr>
      <vt:lpstr>3. Visita a colonias                          Marzo del 2022</vt:lpstr>
      <vt:lpstr>4. Brigadas de Mantenimiento y recuperación de espacios públicos                      Marzo del 2022                                </vt:lpstr>
      <vt:lpstr>3. Visita a colonias                                 Marzo del 2022                                </vt:lpstr>
      <vt:lpstr>3. Visita a colonias                          Marzo del 2022                                </vt:lpstr>
      <vt:lpstr>3. Visita a colonias                          Marzo del 2022                                </vt:lpstr>
      <vt:lpstr>3. Visita a colonias                               Marzo del 2022                                </vt:lpstr>
      <vt:lpstr>3. Visita a colonias                          Marzo del 2022                                </vt:lpstr>
      <vt:lpstr>3. Visita a colonias                          Marzo del 2022                                </vt:lpstr>
      <vt:lpstr>3. Visita a colonias                          Marzo del 2022                                </vt:lpstr>
      <vt:lpstr>3. Visita a colonias                          Marzo del 2022                                </vt:lpstr>
      <vt:lpstr>3. Visita a colonias                          Marzo del 2022                                </vt:lpstr>
      <vt:lpstr>3. Visita a colonias                          Marzo del 2022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DELEGACIONES</dc:creator>
  <cp:lastModifiedBy>Soporte</cp:lastModifiedBy>
  <cp:revision>74</cp:revision>
  <cp:lastPrinted>2022-03-14T15:49:38Z</cp:lastPrinted>
  <dcterms:created xsi:type="dcterms:W3CDTF">2022-02-28T19:49:16Z</dcterms:created>
  <dcterms:modified xsi:type="dcterms:W3CDTF">2022-03-30T20:11:53Z</dcterms:modified>
</cp:coreProperties>
</file>