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64" r:id="rId3"/>
    <p:sldId id="276" r:id="rId4"/>
    <p:sldId id="277" r:id="rId5"/>
    <p:sldId id="295" r:id="rId6"/>
    <p:sldId id="294" r:id="rId7"/>
    <p:sldId id="293" r:id="rId8"/>
    <p:sldId id="292" r:id="rId9"/>
    <p:sldId id="291" r:id="rId10"/>
    <p:sldId id="290" r:id="rId11"/>
    <p:sldId id="289" r:id="rId12"/>
    <p:sldId id="288" r:id="rId13"/>
    <p:sldId id="286" r:id="rId14"/>
    <p:sldId id="285" r:id="rId15"/>
    <p:sldId id="284" r:id="rId16"/>
    <p:sldId id="283" r:id="rId17"/>
    <p:sldId id="282" r:id="rId18"/>
    <p:sldId id="313" r:id="rId19"/>
    <p:sldId id="314" r:id="rId20"/>
    <p:sldId id="280" r:id="rId21"/>
    <p:sldId id="279" r:id="rId22"/>
    <p:sldId id="278"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31/03/2022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64562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31/03/2022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315323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31/03/2022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940992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85EDC13A-3603-4870-A2B0-3AD17E5CEA88}" type="datetimeFigureOut">
              <a:rPr lang="es-MX" smtClean="0"/>
              <a:t>31/03/2022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434779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85EDC13A-3603-4870-A2B0-3AD17E5CEA88}" type="datetimeFigureOut">
              <a:rPr lang="es-MX" smtClean="0"/>
              <a:t>31/03/2022</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449796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85EDC13A-3603-4870-A2B0-3AD17E5CEA88}" type="datetimeFigureOut">
              <a:rPr lang="es-MX" smtClean="0"/>
              <a:t>31/03/2022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5212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85EDC13A-3603-4870-A2B0-3AD17E5CEA88}" type="datetimeFigureOut">
              <a:rPr lang="es-MX" smtClean="0"/>
              <a:t>31/03/2022</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272863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85EDC13A-3603-4870-A2B0-3AD17E5CEA88}" type="datetimeFigureOut">
              <a:rPr lang="es-MX" smtClean="0"/>
              <a:t>31/03/2022</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079498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5EDC13A-3603-4870-A2B0-3AD17E5CEA88}" type="datetimeFigureOut">
              <a:rPr lang="es-MX" smtClean="0"/>
              <a:t>31/03/2022</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782115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5EDC13A-3603-4870-A2B0-3AD17E5CEA88}" type="datetimeFigureOut">
              <a:rPr lang="es-MX" smtClean="0"/>
              <a:t>31/03/2022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18448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85EDC13A-3603-4870-A2B0-3AD17E5CEA88}" type="datetimeFigureOut">
              <a:rPr lang="es-MX" smtClean="0"/>
              <a:t>31/03/2022</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696B05EB-54FF-4B33-A625-AA13AAC9A0DE}" type="slidenum">
              <a:rPr lang="es-MX" smtClean="0"/>
              <a:t>‹Nº›</a:t>
            </a:fld>
            <a:endParaRPr lang="es-MX"/>
          </a:p>
        </p:txBody>
      </p:sp>
    </p:spTree>
    <p:extLst>
      <p:ext uri="{BB962C8B-B14F-4D97-AF65-F5344CB8AC3E}">
        <p14:creationId xmlns:p14="http://schemas.microsoft.com/office/powerpoint/2010/main" val="379244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EDC13A-3603-4870-A2B0-3AD17E5CEA88}" type="datetimeFigureOut">
              <a:rPr lang="es-MX" smtClean="0"/>
              <a:t>31/03/2022</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B05EB-54FF-4B33-A625-AA13AAC9A0DE}" type="slidenum">
              <a:rPr lang="es-MX" smtClean="0"/>
              <a:t>‹Nº›</a:t>
            </a:fld>
            <a:endParaRPr lang="es-MX"/>
          </a:p>
        </p:txBody>
      </p:sp>
    </p:spTree>
    <p:extLst>
      <p:ext uri="{BB962C8B-B14F-4D97-AF65-F5344CB8AC3E}">
        <p14:creationId xmlns:p14="http://schemas.microsoft.com/office/powerpoint/2010/main" val="2130220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xml"/><Relationship Id="rId5" Type="http://schemas.openxmlformats.org/officeDocument/2006/relationships/image" Target="../media/image109.png"/><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ctrTitle"/>
          </p:nvPr>
        </p:nvSpPr>
        <p:spPr>
          <a:xfrm>
            <a:off x="1309816" y="601362"/>
            <a:ext cx="8493211" cy="1688757"/>
          </a:xfrm>
        </p:spPr>
        <p:txBody>
          <a:bodyPr>
            <a:normAutofit fontScale="90000"/>
          </a:bodyPr>
          <a:lstStyle/>
          <a:p>
            <a:r>
              <a:rPr lang="es-ES" sz="2800" dirty="0" smtClean="0">
                <a:latin typeface="Bookman Old Style" panose="02050604050505020204" pitchFamily="18" charset="0"/>
              </a:rPr>
              <a:t>AYUNTAMIENTO DE SAN PEDRO TLAQUEPAQUE</a:t>
            </a:r>
            <a:r>
              <a:rPr lang="es-ES" sz="3200" dirty="0" smtClean="0"/>
              <a:t/>
            </a:r>
            <a:br>
              <a:rPr lang="es-ES" sz="3200" dirty="0" smtClean="0"/>
            </a:br>
            <a:r>
              <a:rPr lang="es-ES" sz="2000" dirty="0" smtClean="0"/>
              <a:t>GOBIERNO 2022-2024</a:t>
            </a:r>
            <a:br>
              <a:rPr lang="es-ES" sz="2000" dirty="0" smtClean="0"/>
            </a:br>
            <a:r>
              <a:rPr lang="es-ES" sz="2000" dirty="0"/>
              <a:t/>
            </a:r>
            <a:br>
              <a:rPr lang="es-ES" sz="2000" dirty="0"/>
            </a:br>
            <a:r>
              <a:rPr lang="es-ES" sz="2000" dirty="0" smtClean="0"/>
              <a:t/>
            </a:r>
            <a:br>
              <a:rPr lang="es-ES" sz="2000" dirty="0" smtClean="0"/>
            </a:br>
            <a:r>
              <a:rPr lang="es-ES" sz="2000" dirty="0"/>
              <a:t/>
            </a:r>
            <a:br>
              <a:rPr lang="es-ES" sz="2000" dirty="0"/>
            </a:br>
            <a:r>
              <a:rPr lang="es-ES" sz="2000" dirty="0" smtClean="0"/>
              <a:t>Secretaria General del Ayuntamiento</a:t>
            </a:r>
            <a:br>
              <a:rPr lang="es-ES" sz="2000" dirty="0" smtClean="0"/>
            </a:br>
            <a:r>
              <a:rPr lang="es-ES" sz="2000" dirty="0" smtClean="0"/>
              <a:t>Dirección de Delegaciones  Agencias Municipales</a:t>
            </a:r>
            <a:endParaRPr lang="es-MX" sz="2000" dirty="0"/>
          </a:p>
        </p:txBody>
      </p:sp>
      <p:sp>
        <p:nvSpPr>
          <p:cNvPr id="11" name="Subtítulo 10"/>
          <p:cNvSpPr>
            <a:spLocks noGrp="1"/>
          </p:cNvSpPr>
          <p:nvPr>
            <p:ph type="subTitle" idx="1"/>
          </p:nvPr>
        </p:nvSpPr>
        <p:spPr>
          <a:xfrm>
            <a:off x="1309816" y="3550573"/>
            <a:ext cx="9144000" cy="3105599"/>
          </a:xfrm>
        </p:spPr>
        <p:txBody>
          <a:bodyPr/>
          <a:lstStyle/>
          <a:p>
            <a:r>
              <a:rPr lang="es-ES" sz="2000" dirty="0" smtClean="0">
                <a:latin typeface="Arial" panose="020B0604020202020204" pitchFamily="34" charset="0"/>
                <a:cs typeface="Arial" panose="020B0604020202020204" pitchFamily="34" charset="0"/>
              </a:rPr>
              <a:t>Secretaria General del Ayuntamiento</a:t>
            </a:r>
          </a:p>
          <a:p>
            <a:r>
              <a:rPr lang="es-ES" sz="2000" dirty="0" smtClean="0">
                <a:latin typeface="Arial" panose="020B0604020202020204" pitchFamily="34" charset="0"/>
                <a:cs typeface="Arial" panose="020B0604020202020204" pitchFamily="34" charset="0"/>
              </a:rPr>
              <a:t>Dirección de Delegaciones y Agencias Municipales</a:t>
            </a:r>
          </a:p>
          <a:p>
            <a:endParaRPr lang="es-ES" sz="2000" dirty="0">
              <a:latin typeface="Arial" panose="020B0604020202020204" pitchFamily="34" charset="0"/>
              <a:cs typeface="Arial" panose="020B0604020202020204" pitchFamily="34" charset="0"/>
            </a:endParaRPr>
          </a:p>
          <a:p>
            <a:endParaRPr lang="es-ES" sz="2000" dirty="0" smtClean="0">
              <a:latin typeface="Arial" panose="020B0604020202020204" pitchFamily="34" charset="0"/>
              <a:cs typeface="Arial" panose="020B0604020202020204" pitchFamily="34" charset="0"/>
            </a:endParaRPr>
          </a:p>
          <a:p>
            <a:r>
              <a:rPr lang="es-ES" dirty="0" smtClean="0"/>
              <a:t>DELEGACION LOPEZ COTILLA</a:t>
            </a:r>
          </a:p>
          <a:p>
            <a:r>
              <a:rPr lang="es-ES" dirty="0" smtClean="0"/>
              <a:t>Informe Marzo 2022</a:t>
            </a:r>
            <a:endParaRPr lang="es-MX" dirty="0"/>
          </a:p>
        </p:txBody>
      </p:sp>
      <p:pic>
        <p:nvPicPr>
          <p:cNvPr id="10" name="Marcador de contenido 9"/>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153526" y="976183"/>
            <a:ext cx="7192963" cy="2493962"/>
          </a:xfrm>
        </p:spPr>
      </p:pic>
    </p:spTree>
    <p:extLst>
      <p:ext uri="{BB962C8B-B14F-4D97-AF65-F5344CB8AC3E}">
        <p14:creationId xmlns:p14="http://schemas.microsoft.com/office/powerpoint/2010/main" val="34520183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04 de marzo,   el C. Delegado y personal de esta Delegación estuvieron presentes en la Caravana de Educación Ambiental en esta Delegación de López Cotilla, en la cual se dio al ciudadano un arbolito al cambio de un electrodoméstico. Fue exitosa la visita de la Dirección General del Medio Ambiente</a:t>
            </a:r>
            <a:r>
              <a:rPr lang="es-MX" sz="1200" dirty="0">
                <a:solidFill>
                  <a:prstClr val="black"/>
                </a:solidFill>
                <a:latin typeface="Arial" panose="020B0604020202020204" pitchFamily="34" charset="0"/>
                <a:cs typeface="Arial" panose="020B0604020202020204" pitchFamily="34" charset="0"/>
              </a:rPr>
              <a:t>.</a:t>
            </a:r>
            <a:endParaRPr lang="es-MX" sz="12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10183673" y="1898911"/>
            <a:ext cx="1565828" cy="1767993"/>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874" y="1932643"/>
            <a:ext cx="1602691" cy="175977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263" y="1932643"/>
            <a:ext cx="1509712" cy="1734261"/>
          </a:xfrm>
          <a:prstGeom prst="rect">
            <a:avLst/>
          </a:prstGeom>
        </p:spPr>
      </p:pic>
      <p:pic>
        <p:nvPicPr>
          <p:cNvPr id="5" name="Imagen 4"/>
          <p:cNvPicPr>
            <a:picLocks noChangeAspect="1"/>
          </p:cNvPicPr>
          <p:nvPr/>
        </p:nvPicPr>
        <p:blipFill>
          <a:blip r:embed="rId5"/>
          <a:stretch>
            <a:fillRect/>
          </a:stretch>
        </p:blipFill>
        <p:spPr>
          <a:xfrm>
            <a:off x="6440941" y="4256217"/>
            <a:ext cx="1644576" cy="1822862"/>
          </a:xfrm>
          <a:prstGeom prst="rect">
            <a:avLst/>
          </a:prstGeom>
        </p:spPr>
      </p:pic>
      <p:pic>
        <p:nvPicPr>
          <p:cNvPr id="9" name="Imagen 8"/>
          <p:cNvPicPr>
            <a:picLocks noChangeAspect="1"/>
          </p:cNvPicPr>
          <p:nvPr/>
        </p:nvPicPr>
        <p:blipFill>
          <a:blip r:embed="rId6"/>
          <a:stretch>
            <a:fillRect/>
          </a:stretch>
        </p:blipFill>
        <p:spPr>
          <a:xfrm>
            <a:off x="8378215" y="4256217"/>
            <a:ext cx="1512760" cy="1822862"/>
          </a:xfrm>
          <a:prstGeom prst="rect">
            <a:avLst/>
          </a:prstGeom>
        </p:spPr>
      </p:pic>
      <p:pic>
        <p:nvPicPr>
          <p:cNvPr id="10" name="Imagen 9"/>
          <p:cNvPicPr>
            <a:picLocks noChangeAspect="1"/>
          </p:cNvPicPr>
          <p:nvPr/>
        </p:nvPicPr>
        <p:blipFill>
          <a:blip r:embed="rId7"/>
          <a:stretch>
            <a:fillRect/>
          </a:stretch>
        </p:blipFill>
        <p:spPr>
          <a:xfrm>
            <a:off x="10183673" y="4256217"/>
            <a:ext cx="1565828" cy="1883827"/>
          </a:xfrm>
          <a:prstGeom prst="rect">
            <a:avLst/>
          </a:prstGeom>
        </p:spPr>
      </p:pic>
    </p:spTree>
    <p:extLst>
      <p:ext uri="{BB962C8B-B14F-4D97-AF65-F5344CB8AC3E}">
        <p14:creationId xmlns:p14="http://schemas.microsoft.com/office/powerpoint/2010/main" val="3119790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a:t>
            </a:r>
            <a:r>
              <a:rPr lang="es-ES" sz="2400" dirty="0" smtClean="0">
                <a:latin typeface="Arial" panose="020B0604020202020204" pitchFamily="34" charset="0"/>
                <a:cs typeface="Arial" panose="020B0604020202020204" pitchFamily="34" charset="0"/>
              </a:rPr>
              <a:t>/ 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07 de marzo,   el C. Delegado, recibió un reporte de un ciudadano donde le informan que robaron una tapa del alcantarillado en la Av. Artesanos a su cruce con Gobernador Curiel en la Col. Artesanos,  por lo que esta Delegación realizó solicitud a Agua Potable y Alcantarilla por el peligro que se encuentra el peatón.</a:t>
            </a:r>
          </a:p>
          <a:p>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
        <p:nvSpPr>
          <p:cNvPr id="4" name="Marcador de contenido 3"/>
          <p:cNvSpPr>
            <a:spLocks noGrp="1"/>
          </p:cNvSpPr>
          <p:nvPr>
            <p:ph sz="half" idx="2"/>
          </p:nvPr>
        </p:nvSpPr>
        <p:spPr/>
        <p:txBody>
          <a:bodyPr/>
          <a:lstStyle/>
          <a:p>
            <a:endParaRPr lang="es-MX"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5320" y="2588653"/>
            <a:ext cx="3614297" cy="3181081"/>
          </a:xfrm>
          <a:prstGeom prst="rect">
            <a:avLst/>
          </a:prstGeom>
        </p:spPr>
      </p:pic>
    </p:spTree>
    <p:extLst>
      <p:ext uri="{BB962C8B-B14F-4D97-AF65-F5344CB8AC3E}">
        <p14:creationId xmlns:p14="http://schemas.microsoft.com/office/powerpoint/2010/main" val="33542538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Brigada de Mantenimiento / López Cotilla		Marzo 2022</a:t>
            </a:r>
            <a:r>
              <a:rPr lang="es-ES" sz="2400" dirty="0" smtClean="0">
                <a:latin typeface="Arial" panose="020B0604020202020204" pitchFamily="34" charset="0"/>
                <a:cs typeface="Arial" panose="020B0604020202020204" pitchFamily="34" charset="0"/>
              </a:rPr>
              <a:t>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04 de marzo,   el personal de esta Delegación estuvieron presentes en la balizada de la Delegación  en rampas, topes y las orillas de las banquetas, todo sobre la calle Ramón Martínez Zamora de parte del Departamento de Mejoramiento Urbano.</a:t>
            </a:r>
          </a:p>
          <a:p>
            <a:endParaRPr lang="es-MX" sz="1400" dirty="0"/>
          </a:p>
        </p:txBody>
      </p:sp>
      <p:pic>
        <p:nvPicPr>
          <p:cNvPr id="4" name="Marcador de contenido 3"/>
          <p:cNvPicPr>
            <a:picLocks noGrp="1" noChangeAspect="1"/>
          </p:cNvPicPr>
          <p:nvPr>
            <p:ph sz="half" idx="2"/>
          </p:nvPr>
        </p:nvPicPr>
        <p:blipFill>
          <a:blip r:embed="rId2"/>
          <a:stretch>
            <a:fillRect/>
          </a:stretch>
        </p:blipFill>
        <p:spPr>
          <a:xfrm>
            <a:off x="6246721" y="2099177"/>
            <a:ext cx="1609392" cy="2202367"/>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225803" y="2122877"/>
            <a:ext cx="1353430" cy="2178667"/>
          </a:xfrm>
          <a:prstGeom prst="rect">
            <a:avLst/>
          </a:prstGeom>
        </p:spPr>
      </p:pic>
      <p:pic>
        <p:nvPicPr>
          <p:cNvPr id="7" name="Imagen 6"/>
          <p:cNvPicPr>
            <a:picLocks noChangeAspect="1"/>
          </p:cNvPicPr>
          <p:nvPr/>
        </p:nvPicPr>
        <p:blipFill>
          <a:blip r:embed="rId4"/>
          <a:stretch>
            <a:fillRect/>
          </a:stretch>
        </p:blipFill>
        <p:spPr>
          <a:xfrm>
            <a:off x="9852339" y="2099176"/>
            <a:ext cx="1501462" cy="2202368"/>
          </a:xfrm>
          <a:prstGeom prst="rect">
            <a:avLst/>
          </a:prstGeom>
        </p:spPr>
      </p:pic>
      <p:pic>
        <p:nvPicPr>
          <p:cNvPr id="8" name="Imagen 7"/>
          <p:cNvPicPr>
            <a:picLocks noChangeAspect="1"/>
          </p:cNvPicPr>
          <p:nvPr/>
        </p:nvPicPr>
        <p:blipFill>
          <a:blip r:embed="rId5"/>
          <a:stretch>
            <a:fillRect/>
          </a:stretch>
        </p:blipFill>
        <p:spPr>
          <a:xfrm>
            <a:off x="6368587" y="4662153"/>
            <a:ext cx="1577677" cy="2080532"/>
          </a:xfrm>
          <a:prstGeom prst="rect">
            <a:avLst/>
          </a:prstGeom>
        </p:spPr>
      </p:pic>
      <p:pic>
        <p:nvPicPr>
          <p:cNvPr id="9" name="Imagen 8"/>
          <p:cNvPicPr>
            <a:picLocks noChangeAspect="1"/>
          </p:cNvPicPr>
          <p:nvPr/>
        </p:nvPicPr>
        <p:blipFill>
          <a:blip r:embed="rId6"/>
          <a:stretch>
            <a:fillRect/>
          </a:stretch>
        </p:blipFill>
        <p:spPr>
          <a:xfrm>
            <a:off x="8207515" y="4662154"/>
            <a:ext cx="1371718" cy="2080530"/>
          </a:xfrm>
          <a:prstGeom prst="rect">
            <a:avLst/>
          </a:prstGeom>
        </p:spPr>
      </p:pic>
      <p:pic>
        <p:nvPicPr>
          <p:cNvPr id="10" name="Imagen 9"/>
          <p:cNvPicPr>
            <a:picLocks noChangeAspect="1"/>
          </p:cNvPicPr>
          <p:nvPr/>
        </p:nvPicPr>
        <p:blipFill>
          <a:blip r:embed="rId7"/>
          <a:stretch>
            <a:fillRect/>
          </a:stretch>
        </p:blipFill>
        <p:spPr>
          <a:xfrm>
            <a:off x="9852340" y="4662154"/>
            <a:ext cx="1563238" cy="2150322"/>
          </a:xfrm>
          <a:prstGeom prst="rect">
            <a:avLst/>
          </a:prstGeom>
        </p:spPr>
      </p:pic>
    </p:spTree>
    <p:extLst>
      <p:ext uri="{BB962C8B-B14F-4D97-AF65-F5344CB8AC3E}">
        <p14:creationId xmlns:p14="http://schemas.microsoft.com/office/powerpoint/2010/main" val="3403079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a:t>
            </a:r>
            <a:r>
              <a:rPr lang="es-ES" sz="2400" dirty="0" smtClean="0">
                <a:latin typeface="Arial" panose="020B0604020202020204" pitchFamily="34" charset="0"/>
                <a:cs typeface="Arial" panose="020B0604020202020204" pitchFamily="34" charset="0"/>
              </a:rPr>
              <a:t>colonia/López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07 de marzo,   el personal de esta Delegación se presentaron a la calle Juárez esquina  Independencia en la Colonia López Cotilla, de acuerdo a un reporte ciudadano que dejaron material de cableado tirado y ya lo están usando como basurero.</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812924" y="1919559"/>
            <a:ext cx="2228045" cy="2798307"/>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9330589" y="1919559"/>
            <a:ext cx="2267909" cy="2798307"/>
          </a:xfrm>
          <a:prstGeom prst="rect">
            <a:avLst/>
          </a:prstGeom>
        </p:spPr>
      </p:pic>
    </p:spTree>
    <p:extLst>
      <p:ext uri="{BB962C8B-B14F-4D97-AF65-F5344CB8AC3E}">
        <p14:creationId xmlns:p14="http://schemas.microsoft.com/office/powerpoint/2010/main" val="25193758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a:t>
            </a:r>
            <a:r>
              <a:rPr lang="es-ES" sz="2400" dirty="0" smtClean="0">
                <a:latin typeface="Arial" panose="020B0604020202020204" pitchFamily="34" charset="0"/>
                <a:cs typeface="Arial" panose="020B0604020202020204" pitchFamily="34" charset="0"/>
              </a:rPr>
              <a:t>colonia</a:t>
            </a:r>
            <a:r>
              <a:rPr lang="es-ES" sz="2400" dirty="0" smtClean="0">
                <a:latin typeface="Arial" panose="020B0604020202020204" pitchFamily="34" charset="0"/>
                <a:cs typeface="Arial" panose="020B0604020202020204" pitchFamily="34" charset="0"/>
              </a:rPr>
              <a:t>/ Artesanos				Marzo 2022</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10 de marzo,   el personal de esta Delegación se presentó a la Colonia Artesanos debido a un reporte ciudadano de que solicita la recolección de basura orgánica en la Av. Artesanos frente al # 4587 entre la calle del Músico y del Escultor, por lo que se procedió a enviar oficio a Aseo Público</a:t>
            </a:r>
            <a:r>
              <a:rPr lang="es-MX" sz="1200" dirty="0">
                <a:solidFill>
                  <a:prstClr val="black"/>
                </a:solidFill>
                <a:latin typeface="Arial" panose="020B0604020202020204" pitchFamily="34" charset="0"/>
                <a:cs typeface="Arial" panose="020B0604020202020204" pitchFamily="34" charset="0"/>
              </a:rPr>
              <a:t>.</a:t>
            </a:r>
            <a:endParaRPr lang="es-MX" sz="12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967572" y="2099256"/>
            <a:ext cx="3590855" cy="372199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64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Artesanos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10 de marzo,   el personal de esta Delegación, se presentaron a la Av. Artesanos entre Acueducto y </a:t>
            </a:r>
            <a:r>
              <a:rPr lang="es-MX" sz="1400" dirty="0" err="1">
                <a:solidFill>
                  <a:prstClr val="black"/>
                </a:solidFill>
                <a:latin typeface="Arial" panose="020B0604020202020204" pitchFamily="34" charset="0"/>
                <a:cs typeface="Arial" panose="020B0604020202020204" pitchFamily="34" charset="0"/>
              </a:rPr>
              <a:t>Prolong</a:t>
            </a:r>
            <a:r>
              <a:rPr lang="es-MX" sz="1400" dirty="0">
                <a:solidFill>
                  <a:prstClr val="black"/>
                </a:solidFill>
                <a:latin typeface="Arial" panose="020B0604020202020204" pitchFamily="34" charset="0"/>
                <a:cs typeface="Arial" panose="020B0604020202020204" pitchFamily="34" charset="0"/>
              </a:rPr>
              <a:t>. Gobernador, en sentido de Gob. Curiel hacia Acueducto en la Col. Artesanos, de acuerdo a un reporte  ciudadano de que se encuentra sobre la calle mencionado un socavón, el cual está muy riesgoso para los vehículos que transitan por esa calles, por lo que se procedió a enviar oficio a Agua Potable.</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9378525" y="2148119"/>
            <a:ext cx="1975275" cy="2767824"/>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6694825" y="2148119"/>
            <a:ext cx="1944793" cy="2767824"/>
          </a:xfrm>
          <a:prstGeom prst="rect">
            <a:avLst/>
          </a:prstGeom>
        </p:spPr>
      </p:pic>
    </p:spTree>
    <p:extLst>
      <p:ext uri="{BB962C8B-B14F-4D97-AF65-F5344CB8AC3E}">
        <p14:creationId xmlns:p14="http://schemas.microsoft.com/office/powerpoint/2010/main" val="1594137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a:t>
            </a:r>
            <a:r>
              <a:rPr lang="es-ES" sz="2400" dirty="0" smtClean="0">
                <a:latin typeface="Arial" panose="020B0604020202020204" pitchFamily="34" charset="0"/>
                <a:cs typeface="Arial" panose="020B0604020202020204" pitchFamily="34" charset="0"/>
              </a:rPr>
              <a:t>colonia/ Valle de la Misericordia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r>
              <a:rPr lang="es-MX" sz="1400" dirty="0">
                <a:solidFill>
                  <a:prstClr val="black"/>
                </a:solidFill>
                <a:latin typeface="Arial" panose="020B0604020202020204" pitchFamily="34" charset="0"/>
                <a:cs typeface="Arial" panose="020B0604020202020204" pitchFamily="34" charset="0"/>
              </a:rPr>
              <a:t>El jueves 10 de marzo,   el personal de esta Delegación se presentaron a la Colonia Valle de la Misericordia de acuerdo a un reporte ciudadano de que se encuentra un bache del Camino Antiguo a Santa Cruz afuera del # 1428 entre las calles San Blas y San Francisco, por lo que se procedió a enviar oficio a la Dependencia de </a:t>
            </a:r>
            <a:r>
              <a:rPr lang="es-MX" sz="1400" dirty="0" smtClean="0">
                <a:solidFill>
                  <a:prstClr val="black"/>
                </a:solidFill>
                <a:latin typeface="Arial" panose="020B0604020202020204" pitchFamily="34" charset="0"/>
                <a:cs typeface="Arial" panose="020B0604020202020204" pitchFamily="34" charset="0"/>
              </a:rPr>
              <a:t>Pavimentos.</a:t>
            </a:r>
            <a:endParaRPr lang="es-MX" sz="1400" dirty="0"/>
          </a:p>
        </p:txBody>
      </p:sp>
      <p:pic>
        <p:nvPicPr>
          <p:cNvPr id="4" name="Marcador de contenido 3"/>
          <p:cNvPicPr>
            <a:picLocks noGrp="1" noChangeAspect="1"/>
          </p:cNvPicPr>
          <p:nvPr>
            <p:ph sz="half" idx="2"/>
          </p:nvPr>
        </p:nvPicPr>
        <p:blipFill>
          <a:blip r:embed="rId2"/>
          <a:stretch>
            <a:fillRect/>
          </a:stretch>
        </p:blipFill>
        <p:spPr>
          <a:xfrm>
            <a:off x="7225049" y="2125015"/>
            <a:ext cx="3142444" cy="4051948"/>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0196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10 de marzo,   el personal de esta Delegación se presentaron a la Colonia Villa Fontana de acuerdo a un reporte ciudadano de que se encuentra un bache en la calle Fuente Alpaca frente al # 254 esquina Fuente Mercurio Col. Villa Fontana, por lo que se procedió a enviar oficio a la Dependencia de Pavimentos.</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7199290" y="2047741"/>
            <a:ext cx="3026535" cy="382502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946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smtClean="0">
                <a:solidFill>
                  <a:prstClr val="black"/>
                </a:solidFill>
                <a:latin typeface="Arial" panose="020B0604020202020204" pitchFamily="34" charset="0"/>
                <a:cs typeface="Arial" panose="020B0604020202020204" pitchFamily="34" charset="0"/>
              </a:rPr>
              <a:t>El </a:t>
            </a:r>
            <a:r>
              <a:rPr lang="es-MX" sz="1400" dirty="0">
                <a:solidFill>
                  <a:prstClr val="black"/>
                </a:solidFill>
                <a:latin typeface="Arial" panose="020B0604020202020204" pitchFamily="34" charset="0"/>
                <a:cs typeface="Arial" panose="020B0604020202020204" pitchFamily="34" charset="0"/>
              </a:rPr>
              <a:t>jueves 10 de marzo,   el personal de esta Delegación se presentaron a la Colonia Villa Fontana de acuerdo a un reporte ciudadano de que se encuentra un bache y alcantarilla en la calle Fuente Mercurio frente al 253 esquina Fuente León Col. Villa Fontana, por lo que se procedió a enviar oficio a la Dependencia de Pavimentos y Agua y Alcantarillado.</a:t>
            </a:r>
          </a:p>
          <a:p>
            <a:pPr marL="0" lvl="0" indent="0" algn="just">
              <a:spcBef>
                <a:spcPts val="751"/>
              </a:spcBef>
              <a:buNone/>
            </a:pPr>
            <a:r>
              <a:rPr lang="es-MX" sz="1200" dirty="0">
                <a:solidFill>
                  <a:prstClr val="black"/>
                </a:solidFill>
              </a:rPr>
              <a:t>.</a:t>
            </a:r>
            <a:endParaRPr lang="es-MX" sz="1200" dirty="0">
              <a:solidFill>
                <a:prstClr val="black"/>
              </a:solidFill>
            </a:endParaRPr>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Marcador de contenido 6"/>
          <p:cNvPicPr>
            <a:picLocks noGrp="1" noChangeAspect="1"/>
          </p:cNvPicPr>
          <p:nvPr>
            <p:ph sz="half" idx="2"/>
          </p:nvPr>
        </p:nvPicPr>
        <p:blipFill>
          <a:blip r:embed="rId2"/>
          <a:stretch>
            <a:fillRect/>
          </a:stretch>
        </p:blipFill>
        <p:spPr>
          <a:xfrm>
            <a:off x="7470536" y="2275976"/>
            <a:ext cx="2584928" cy="3450635"/>
          </a:xfrm>
          <a:prstGeom prst="rect">
            <a:avLst/>
          </a:prstGeom>
        </p:spPr>
      </p:pic>
    </p:spTree>
    <p:extLst>
      <p:ext uri="{BB962C8B-B14F-4D97-AF65-F5344CB8AC3E}">
        <p14:creationId xmlns:p14="http://schemas.microsoft.com/office/powerpoint/2010/main" val="2379315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10 de marzo,   el personal de esta Delegación se presentaron a la Colonia Villa Fontana de acuerdo a un reporte ciudadano de que se encuentra un bache en la Calle Fuente Zúrich esquina Fuente Lucerna Col. Villa Fontana por lo que se procedió a enviar oficio a la Dependencia de Pavimentos. </a:t>
            </a:r>
            <a:endParaRPr lang="es-MX" sz="1400" dirty="0">
              <a:solidFill>
                <a:prstClr val="black"/>
              </a:solidFill>
              <a:latin typeface="Arial" panose="020B0604020202020204" pitchFamily="34" charset="0"/>
              <a:cs typeface="Arial" panose="020B0604020202020204" pitchFamily="34" charset="0"/>
            </a:endParaRPr>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Marcador de contenido 6"/>
          <p:cNvPicPr>
            <a:picLocks noGrp="1" noChangeAspect="1"/>
          </p:cNvPicPr>
          <p:nvPr>
            <p:ph sz="half" idx="2"/>
          </p:nvPr>
        </p:nvPicPr>
        <p:blipFill>
          <a:blip r:embed="rId2"/>
          <a:stretch>
            <a:fillRect/>
          </a:stretch>
        </p:blipFill>
        <p:spPr>
          <a:xfrm>
            <a:off x="7501018" y="2321700"/>
            <a:ext cx="2523963" cy="3359187"/>
          </a:xfrm>
          <a:prstGeom prst="rect">
            <a:avLst/>
          </a:prstGeom>
        </p:spPr>
      </p:pic>
    </p:spTree>
    <p:extLst>
      <p:ext uri="{BB962C8B-B14F-4D97-AF65-F5344CB8AC3E}">
        <p14:creationId xmlns:p14="http://schemas.microsoft.com/office/powerpoint/2010/main" val="2840524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López </a:t>
            </a:r>
            <a:r>
              <a:rPr lang="es-ES" sz="2400" dirty="0" smtClean="0">
                <a:latin typeface="Arial" panose="020B0604020202020204" pitchFamily="34" charset="0"/>
                <a:cs typeface="Arial" panose="020B0604020202020204" pitchFamily="34" charset="0"/>
              </a:rPr>
              <a:t>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400" dirty="0">
                <a:latin typeface="Arial" panose="020B0604020202020204" pitchFamily="34" charset="0"/>
                <a:cs typeface="Arial" panose="020B0604020202020204" pitchFamily="34" charset="0"/>
              </a:rPr>
              <a:t>El lunes 28 de febrero,  personal de esta Delegación acudió al Centro de Salud de López Cotilla, debido a que dicho Centro realizó una solicitud de apoyo a esta Delegación, para que  se realizara la limpieza y poda de árbol y pasto, ya que se encuentra plagas de zancudos y toda clase de bichos, por lo que se realizó la visita, para verificar lo dicho por el personal de ese Centro</a:t>
            </a:r>
            <a:r>
              <a:rPr lang="es-MX" sz="1400" dirty="0" smtClean="0">
                <a:latin typeface="Arial" panose="020B0604020202020204" pitchFamily="34" charset="0"/>
                <a:cs typeface="Arial" panose="020B0604020202020204" pitchFamily="34" charset="0"/>
              </a:rPr>
              <a:t>.</a:t>
            </a:r>
            <a:endParaRPr lang="es-MX" sz="1400"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037399" y="2078299"/>
            <a:ext cx="2089170" cy="2145978"/>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471681" y="2078299"/>
            <a:ext cx="3183699" cy="2109399"/>
          </a:xfrm>
          <a:prstGeom prst="rect">
            <a:avLst/>
          </a:prstGeom>
        </p:spPr>
      </p:pic>
      <p:pic>
        <p:nvPicPr>
          <p:cNvPr id="7" name="Imagen 6"/>
          <p:cNvPicPr>
            <a:picLocks noChangeAspect="1"/>
          </p:cNvPicPr>
          <p:nvPr/>
        </p:nvPicPr>
        <p:blipFill>
          <a:blip r:embed="rId4"/>
          <a:stretch>
            <a:fillRect/>
          </a:stretch>
        </p:blipFill>
        <p:spPr>
          <a:xfrm>
            <a:off x="8471681" y="4676565"/>
            <a:ext cx="3183699" cy="1853024"/>
          </a:xfrm>
          <a:prstGeom prst="rect">
            <a:avLst/>
          </a:prstGeom>
        </p:spPr>
      </p:pic>
      <p:pic>
        <p:nvPicPr>
          <p:cNvPr id="8" name="Imagen 7"/>
          <p:cNvPicPr>
            <a:picLocks noChangeAspect="1"/>
          </p:cNvPicPr>
          <p:nvPr/>
        </p:nvPicPr>
        <p:blipFill>
          <a:blip r:embed="rId5"/>
          <a:stretch>
            <a:fillRect/>
          </a:stretch>
        </p:blipFill>
        <p:spPr>
          <a:xfrm>
            <a:off x="6037399" y="4676565"/>
            <a:ext cx="2089170" cy="1853024"/>
          </a:xfrm>
          <a:prstGeom prst="rect">
            <a:avLst/>
          </a:prstGeom>
        </p:spPr>
      </p:pic>
    </p:spTree>
    <p:extLst>
      <p:ext uri="{BB962C8B-B14F-4D97-AF65-F5344CB8AC3E}">
        <p14:creationId xmlns:p14="http://schemas.microsoft.com/office/powerpoint/2010/main" val="39851267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11 de marzo,   el personal de esta Delegación se presentaron a la Colonia Villa Fontana de acuerdo a un reporte ciudadano de que se encuentra un bache en la Calle Fuente Dorada entre Fuente de la Alianza y Fuente Lucerna Col. Villa Fontana por lo que se procedió a enviar oficio a la Dependencia de Pavimentos.</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9070337" y="2205654"/>
            <a:ext cx="1883827" cy="3100442"/>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6684996" y="2205654"/>
            <a:ext cx="1938696" cy="3100442"/>
          </a:xfrm>
          <a:prstGeom prst="rect">
            <a:avLst/>
          </a:prstGeom>
        </p:spPr>
      </p:pic>
    </p:spTree>
    <p:extLst>
      <p:ext uri="{BB962C8B-B14F-4D97-AF65-F5344CB8AC3E}">
        <p14:creationId xmlns:p14="http://schemas.microsoft.com/office/powerpoint/2010/main" val="18390280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a:t>
            </a:r>
            <a:r>
              <a:rPr lang="es-ES" sz="2400" dirty="0" smtClean="0">
                <a:latin typeface="Arial" panose="020B0604020202020204" pitchFamily="34" charset="0"/>
                <a:cs typeface="Arial" panose="020B0604020202020204" pitchFamily="34" charset="0"/>
              </a:rPr>
              <a:t>/ 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11 de marzo,   el personal de esta Delegación se presentaron a la Colonia Villa Fontana de acuerdo a un reporte ciudadano de que se encuentra un bache en la Calle Fuente Dorada entre Fuente de la Alianza y Fuente Lucerna Col. Villa Fontana por lo que se procedió a enviar oficio a la Dependencia de Pavimentos.</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8758195" y="1981592"/>
            <a:ext cx="1889924" cy="2828789"/>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6180656" y="1981592"/>
            <a:ext cx="1999661" cy="2828789"/>
          </a:xfrm>
          <a:prstGeom prst="rect">
            <a:avLst/>
          </a:prstGeom>
        </p:spPr>
      </p:pic>
    </p:spTree>
    <p:extLst>
      <p:ext uri="{BB962C8B-B14F-4D97-AF65-F5344CB8AC3E}">
        <p14:creationId xmlns:p14="http://schemas.microsoft.com/office/powerpoint/2010/main" val="17038899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Valle de la Misericordia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11 de marzo, personal de esta Delegación de López Cotilla, acudió al domicilio ubicado en la Avenida de Jesús afuera del # 954 A esquina con Calle Morelos en Valle de la Misericordia, de acuerdo a un reporte ciudadano de la falta de la tapa del registro de drenaje, por lo que se verificó y se realizó la solicitud a Agua Potable y Alcantarillado.</a:t>
            </a:r>
          </a:p>
          <a:p>
            <a:pPr marL="0" lvl="0" indent="0" algn="just">
              <a:spcBef>
                <a:spcPts val="751"/>
              </a:spcBef>
              <a:buNone/>
            </a:pPr>
            <a:endParaRPr lang="es-MX" sz="1200" dirty="0">
              <a:solidFill>
                <a:prstClr val="black"/>
              </a:solidFill>
            </a:endParaRPr>
          </a:p>
          <a:p>
            <a:endParaRPr lang="es-MX" dirty="0"/>
          </a:p>
        </p:txBody>
      </p:sp>
      <p:pic>
        <p:nvPicPr>
          <p:cNvPr id="7" name="Marcador de contenido 6"/>
          <p:cNvPicPr>
            <a:picLocks noGrp="1" noChangeAspect="1"/>
          </p:cNvPicPr>
          <p:nvPr>
            <p:ph sz="half" idx="2"/>
          </p:nvPr>
        </p:nvPicPr>
        <p:blipFill>
          <a:blip r:embed="rId2"/>
          <a:stretch>
            <a:fillRect/>
          </a:stretch>
        </p:blipFill>
        <p:spPr>
          <a:xfrm>
            <a:off x="6643012" y="1825625"/>
            <a:ext cx="1896020" cy="1804572"/>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3"/>
          <a:stretch>
            <a:fillRect/>
          </a:stretch>
        </p:blipFill>
        <p:spPr>
          <a:xfrm>
            <a:off x="9129924" y="1825625"/>
            <a:ext cx="1865538" cy="1822862"/>
          </a:xfrm>
          <a:prstGeom prst="rect">
            <a:avLst/>
          </a:prstGeom>
        </p:spPr>
      </p:pic>
      <p:pic>
        <p:nvPicPr>
          <p:cNvPr id="9" name="Imagen 8"/>
          <p:cNvPicPr>
            <a:picLocks noChangeAspect="1"/>
          </p:cNvPicPr>
          <p:nvPr/>
        </p:nvPicPr>
        <p:blipFill>
          <a:blip r:embed="rId4"/>
          <a:stretch>
            <a:fillRect/>
          </a:stretch>
        </p:blipFill>
        <p:spPr>
          <a:xfrm>
            <a:off x="6738053" y="4218266"/>
            <a:ext cx="1859441" cy="1847248"/>
          </a:xfrm>
          <a:prstGeom prst="rect">
            <a:avLst/>
          </a:prstGeom>
        </p:spPr>
      </p:pic>
      <p:pic>
        <p:nvPicPr>
          <p:cNvPr id="10" name="Imagen 9"/>
          <p:cNvPicPr>
            <a:picLocks noChangeAspect="1"/>
          </p:cNvPicPr>
          <p:nvPr/>
        </p:nvPicPr>
        <p:blipFill>
          <a:blip r:embed="rId5"/>
          <a:stretch>
            <a:fillRect/>
          </a:stretch>
        </p:blipFill>
        <p:spPr>
          <a:xfrm>
            <a:off x="9111191" y="4218266"/>
            <a:ext cx="1865538" cy="1847248"/>
          </a:xfrm>
          <a:prstGeom prst="rect">
            <a:avLst/>
          </a:prstGeom>
        </p:spPr>
      </p:pic>
    </p:spTree>
    <p:extLst>
      <p:ext uri="{BB962C8B-B14F-4D97-AF65-F5344CB8AC3E}">
        <p14:creationId xmlns:p14="http://schemas.microsoft.com/office/powerpoint/2010/main" val="2871960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11 de marzo, personal de esta Delegación de López Cotilla, acudió  a la Colonia de Villa Fontana con la presidenta de dicha colonia con el propósito de verificar los reportes que tienen los ciudadanos.  </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7516565" y="2497204"/>
            <a:ext cx="2773655" cy="3427078"/>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9594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400" dirty="0">
                <a:solidFill>
                  <a:prstClr val="black"/>
                </a:solidFill>
                <a:latin typeface="Arial" panose="020B0604020202020204" pitchFamily="34" charset="0"/>
                <a:cs typeface="Arial" panose="020B0604020202020204" pitchFamily="34" charset="0"/>
              </a:rPr>
              <a:t>El viernes 11 de marzo, EL C. Delegado de López Cotilla, recibió a personal del Grupo </a:t>
            </a:r>
            <a:r>
              <a:rPr lang="es-MX" sz="1400" dirty="0" err="1">
                <a:solidFill>
                  <a:prstClr val="black"/>
                </a:solidFill>
                <a:latin typeface="Arial" panose="020B0604020202020204" pitchFamily="34" charset="0"/>
                <a:cs typeface="Arial" panose="020B0604020202020204" pitchFamily="34" charset="0"/>
              </a:rPr>
              <a:t>Lala</a:t>
            </a:r>
            <a:r>
              <a:rPr lang="es-MX" sz="1400" dirty="0">
                <a:solidFill>
                  <a:prstClr val="black"/>
                </a:solidFill>
                <a:latin typeface="Arial" panose="020B0604020202020204" pitchFamily="34" charset="0"/>
                <a:cs typeface="Arial" panose="020B0604020202020204" pitchFamily="34" charset="0"/>
              </a:rPr>
              <a:t> el Ing. Abraham Eduardo </a:t>
            </a:r>
            <a:r>
              <a:rPr lang="es-MX" sz="1400" dirty="0" err="1">
                <a:solidFill>
                  <a:prstClr val="black"/>
                </a:solidFill>
                <a:latin typeface="Arial" panose="020B0604020202020204" pitchFamily="34" charset="0"/>
                <a:cs typeface="Arial" panose="020B0604020202020204" pitchFamily="34" charset="0"/>
              </a:rPr>
              <a:t>Jaimes</a:t>
            </a:r>
            <a:r>
              <a:rPr lang="es-MX" sz="1400" dirty="0">
                <a:solidFill>
                  <a:prstClr val="black"/>
                </a:solidFill>
                <a:latin typeface="Arial" panose="020B0604020202020204" pitchFamily="34" charset="0"/>
                <a:cs typeface="Arial" panose="020B0604020202020204" pitchFamily="34" charset="0"/>
              </a:rPr>
              <a:t> y el Sr. Juan Márquez, con la finalidad de ver el asunto de agua que proporciona esa empresa para el riego de la Plaza.</a:t>
            </a:r>
            <a:endParaRPr lang="es-MX" dirty="0"/>
          </a:p>
        </p:txBody>
      </p:sp>
      <p:pic>
        <p:nvPicPr>
          <p:cNvPr id="4" name="Marcador de contenido 3"/>
          <p:cNvPicPr>
            <a:picLocks noGrp="1" noChangeAspect="1"/>
          </p:cNvPicPr>
          <p:nvPr>
            <p:ph sz="half" idx="2"/>
          </p:nvPr>
        </p:nvPicPr>
        <p:blipFill>
          <a:blip r:embed="rId2"/>
          <a:stretch>
            <a:fillRect/>
          </a:stretch>
        </p:blipFill>
        <p:spPr>
          <a:xfrm>
            <a:off x="6510719" y="1965054"/>
            <a:ext cx="1542422" cy="2036240"/>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576589" y="2138805"/>
            <a:ext cx="2225233" cy="1688738"/>
          </a:xfrm>
          <a:prstGeom prst="rect">
            <a:avLst/>
          </a:prstGeom>
        </p:spPr>
      </p:pic>
      <p:pic>
        <p:nvPicPr>
          <p:cNvPr id="7" name="Imagen 6"/>
          <p:cNvPicPr>
            <a:picLocks noChangeAspect="1"/>
          </p:cNvPicPr>
          <p:nvPr/>
        </p:nvPicPr>
        <p:blipFill>
          <a:blip r:embed="rId4"/>
          <a:stretch>
            <a:fillRect/>
          </a:stretch>
        </p:blipFill>
        <p:spPr>
          <a:xfrm>
            <a:off x="6515962" y="4494321"/>
            <a:ext cx="2060627" cy="1682642"/>
          </a:xfrm>
          <a:prstGeom prst="rect">
            <a:avLst/>
          </a:prstGeom>
        </p:spPr>
      </p:pic>
      <p:pic>
        <p:nvPicPr>
          <p:cNvPr id="8" name="Imagen 7"/>
          <p:cNvPicPr>
            <a:picLocks noChangeAspect="1"/>
          </p:cNvPicPr>
          <p:nvPr/>
        </p:nvPicPr>
        <p:blipFill>
          <a:blip r:embed="rId5"/>
          <a:stretch>
            <a:fillRect/>
          </a:stretch>
        </p:blipFill>
        <p:spPr>
          <a:xfrm>
            <a:off x="9010205" y="4165109"/>
            <a:ext cx="1615580" cy="2011854"/>
          </a:xfrm>
          <a:prstGeom prst="rect">
            <a:avLst/>
          </a:prstGeom>
        </p:spPr>
      </p:pic>
    </p:spTree>
    <p:extLst>
      <p:ext uri="{BB962C8B-B14F-4D97-AF65-F5344CB8AC3E}">
        <p14:creationId xmlns:p14="http://schemas.microsoft.com/office/powerpoint/2010/main" val="28679213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14 de marzo, personal de esta Delegación realizó una visita a la casa Pastoral de López Cotilla para verificar el ingreso y registro de las alumnas que entraron al curso de Repostería que imparte la Academia Municipal de San Pedro Tlaquepaque.</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632571" y="1825625"/>
            <a:ext cx="2097206" cy="1670449"/>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9246824" y="1825625"/>
            <a:ext cx="1786283" cy="1908213"/>
          </a:xfrm>
          <a:prstGeom prst="rect">
            <a:avLst/>
          </a:prstGeom>
        </p:spPr>
      </p:pic>
      <p:pic>
        <p:nvPicPr>
          <p:cNvPr id="7" name="Imagen 6"/>
          <p:cNvPicPr>
            <a:picLocks noChangeAspect="1"/>
          </p:cNvPicPr>
          <p:nvPr/>
        </p:nvPicPr>
        <p:blipFill>
          <a:blip r:embed="rId4"/>
          <a:stretch>
            <a:fillRect/>
          </a:stretch>
        </p:blipFill>
        <p:spPr>
          <a:xfrm>
            <a:off x="6632571" y="4001294"/>
            <a:ext cx="1579001" cy="1993565"/>
          </a:xfrm>
          <a:prstGeom prst="rect">
            <a:avLst/>
          </a:prstGeom>
        </p:spPr>
      </p:pic>
      <p:pic>
        <p:nvPicPr>
          <p:cNvPr id="8" name="Imagen 7"/>
          <p:cNvPicPr>
            <a:picLocks noChangeAspect="1"/>
          </p:cNvPicPr>
          <p:nvPr/>
        </p:nvPicPr>
        <p:blipFill>
          <a:blip r:embed="rId5"/>
          <a:stretch>
            <a:fillRect/>
          </a:stretch>
        </p:blipFill>
        <p:spPr>
          <a:xfrm>
            <a:off x="8729777" y="4251252"/>
            <a:ext cx="2322777" cy="1743607"/>
          </a:xfrm>
          <a:prstGeom prst="rect">
            <a:avLst/>
          </a:prstGeom>
        </p:spPr>
      </p:pic>
    </p:spTree>
    <p:extLst>
      <p:ext uri="{BB962C8B-B14F-4D97-AF65-F5344CB8AC3E}">
        <p14:creationId xmlns:p14="http://schemas.microsoft.com/office/powerpoint/2010/main" val="22202071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a:t>
            </a:r>
            <a:r>
              <a:rPr lang="es-ES" sz="2400" dirty="0" smtClean="0">
                <a:latin typeface="Arial" panose="020B0604020202020204" pitchFamily="34" charset="0"/>
                <a:cs typeface="Arial" panose="020B0604020202020204" pitchFamily="34" charset="0"/>
              </a:rPr>
              <a:t>/ 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14 de marzo, personal de esta Delegación realizó una visita a la colonia de López Cotilla de acuerdo a un reporte ciudadano en virtud de que requieren la reparación de un pedazo de banqueta que se ubica sobre la calle Jesús Ramírez casi esquina Juárez en la colonia Manuel López Cotilla (esta aun costado del Centro de Salud). </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6439437" y="2240923"/>
            <a:ext cx="3975722" cy="3781493"/>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818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  </a:t>
            </a:r>
            <a:r>
              <a:rPr lang="es-ES" sz="2400" dirty="0" smtClean="0">
                <a:latin typeface="Arial" panose="020B0604020202020204" pitchFamily="34" charset="0"/>
                <a:cs typeface="Arial" panose="020B0604020202020204" pitchFamily="34" charset="0"/>
              </a:rPr>
              <a:t>Artesanos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14 de marzo, personal de esta Delegación realizó una visita de acuerdo a un reporte ciudadano en virtud de que  la recolección de las ramas en calle del Músico a fuera del # 1413 entre las calles del  Jardineros  y Papeleros en la colonia Artesanos. Esto con la finalidad de evitar que las personas depositen ahí mas basura. </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6028112" y="2393945"/>
            <a:ext cx="2225031" cy="2667452"/>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678477" y="2393945"/>
            <a:ext cx="2101139" cy="2667452"/>
          </a:xfrm>
          <a:prstGeom prst="rect">
            <a:avLst/>
          </a:prstGeom>
        </p:spPr>
      </p:pic>
    </p:spTree>
    <p:extLst>
      <p:ext uri="{BB962C8B-B14F-4D97-AF65-F5344CB8AC3E}">
        <p14:creationId xmlns:p14="http://schemas.microsoft.com/office/powerpoint/2010/main" val="17772401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r>
              <a:rPr lang="es-MX" sz="1400" dirty="0">
                <a:solidFill>
                  <a:prstClr val="black"/>
                </a:solidFill>
                <a:latin typeface="Arial" panose="020B0604020202020204" pitchFamily="34" charset="0"/>
                <a:cs typeface="Arial" panose="020B0604020202020204" pitchFamily="34" charset="0"/>
              </a:rPr>
              <a:t>El Lunes 15 de marzo, personal de esta Delegación realizó una visita a la casa Pastoral de López Cotilla para verificar el ingreso y registro de las alumnas que entraron al curso de automaquillaje que imparte la Academia Municipal de San Pedro Tlaquepaque</a:t>
            </a:r>
            <a:endParaRPr lang="es-MX" dirty="0"/>
          </a:p>
        </p:txBody>
      </p:sp>
      <p:pic>
        <p:nvPicPr>
          <p:cNvPr id="4" name="Marcador de contenido 3"/>
          <p:cNvPicPr>
            <a:picLocks noGrp="1" noChangeAspect="1"/>
          </p:cNvPicPr>
          <p:nvPr>
            <p:ph sz="half" idx="2"/>
          </p:nvPr>
        </p:nvPicPr>
        <p:blipFill>
          <a:blip r:embed="rId2"/>
          <a:stretch>
            <a:fillRect/>
          </a:stretch>
        </p:blipFill>
        <p:spPr>
          <a:xfrm>
            <a:off x="6538760" y="1928401"/>
            <a:ext cx="3377971" cy="211556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227745" y="4281679"/>
            <a:ext cx="3273089" cy="2141576"/>
          </a:xfrm>
          <a:prstGeom prst="rect">
            <a:avLst/>
          </a:prstGeom>
        </p:spPr>
      </p:pic>
    </p:spTree>
    <p:extLst>
      <p:ext uri="{BB962C8B-B14F-4D97-AF65-F5344CB8AC3E}">
        <p14:creationId xmlns:p14="http://schemas.microsoft.com/office/powerpoint/2010/main" val="13856404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r>
              <a:rPr lang="es-ES" sz="2400" dirty="0" smtClean="0"/>
              <a:t>             </a:t>
            </a:r>
            <a:endParaRPr lang="es-MX" sz="2400" dirty="0"/>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15 de marzo, el C. delegado de López Cotilla, recibió a personal de Atención a Ciudadanía para atender reportes de los mismos ciudadanos.</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9354672" y="3328387"/>
            <a:ext cx="1999127" cy="284857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6791552" y="1895628"/>
            <a:ext cx="2120628" cy="2633700"/>
          </a:xfrm>
          <a:prstGeom prst="rect">
            <a:avLst/>
          </a:prstGeom>
        </p:spPr>
      </p:pic>
    </p:spTree>
    <p:extLst>
      <p:ext uri="{BB962C8B-B14F-4D97-AF65-F5344CB8AC3E}">
        <p14:creationId xmlns:p14="http://schemas.microsoft.com/office/powerpoint/2010/main" val="1785810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 López </a:t>
            </a:r>
            <a:r>
              <a:rPr lang="es-ES" sz="2400" dirty="0" smtClean="0">
                <a:latin typeface="Arial" panose="020B0604020202020204" pitchFamily="34" charset="0"/>
                <a:cs typeface="Arial" panose="020B0604020202020204" pitchFamily="34" charset="0"/>
              </a:rPr>
              <a:t>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400" dirty="0">
                <a:solidFill>
                  <a:prstClr val="black"/>
                </a:solidFill>
                <a:latin typeface="Arial" panose="020B0604020202020204" pitchFamily="34" charset="0"/>
                <a:cs typeface="Arial" panose="020B0604020202020204" pitchFamily="34" charset="0"/>
              </a:rPr>
              <a:t>El Lunes 28 de febrero, el  C. Delegado y personal de esta Delegación se presentaron a la Caravana de Educación Ambiental que imparten en la Escuela primaria de Emiliano Zapata en la colonia de López Cotilla</a:t>
            </a:r>
            <a:r>
              <a:rPr lang="es-MX" sz="1400" dirty="0" smtClean="0">
                <a:solidFill>
                  <a:prstClr val="black"/>
                </a:solidFill>
                <a:latin typeface="Arial" panose="020B0604020202020204" pitchFamily="34" charset="0"/>
                <a:cs typeface="Arial" panose="020B0604020202020204" pitchFamily="34" charset="0"/>
              </a:rPr>
              <a:t>.</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313268" y="1982505"/>
            <a:ext cx="2445912" cy="2100098"/>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937853" y="2038442"/>
            <a:ext cx="2415947" cy="2100098"/>
          </a:xfrm>
          <a:prstGeom prst="rect">
            <a:avLst/>
          </a:prstGeom>
        </p:spPr>
      </p:pic>
      <p:pic>
        <p:nvPicPr>
          <p:cNvPr id="7" name="Imagen 6"/>
          <p:cNvPicPr>
            <a:picLocks noChangeAspect="1"/>
          </p:cNvPicPr>
          <p:nvPr/>
        </p:nvPicPr>
        <p:blipFill>
          <a:blip r:embed="rId4"/>
          <a:stretch>
            <a:fillRect/>
          </a:stretch>
        </p:blipFill>
        <p:spPr>
          <a:xfrm>
            <a:off x="6294978" y="4486294"/>
            <a:ext cx="2464202" cy="1786283"/>
          </a:xfrm>
          <a:prstGeom prst="rect">
            <a:avLst/>
          </a:prstGeom>
        </p:spPr>
      </p:pic>
      <p:pic>
        <p:nvPicPr>
          <p:cNvPr id="8" name="Imagen 7"/>
          <p:cNvPicPr>
            <a:picLocks noChangeAspect="1"/>
          </p:cNvPicPr>
          <p:nvPr/>
        </p:nvPicPr>
        <p:blipFill>
          <a:blip r:embed="rId5"/>
          <a:stretch>
            <a:fillRect/>
          </a:stretch>
        </p:blipFill>
        <p:spPr>
          <a:xfrm>
            <a:off x="8968551" y="4486294"/>
            <a:ext cx="2385250" cy="1786283"/>
          </a:xfrm>
          <a:prstGeom prst="rect">
            <a:avLst/>
          </a:prstGeom>
        </p:spPr>
      </p:pic>
    </p:spTree>
    <p:extLst>
      <p:ext uri="{BB962C8B-B14F-4D97-AF65-F5344CB8AC3E}">
        <p14:creationId xmlns:p14="http://schemas.microsoft.com/office/powerpoint/2010/main" val="1718415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16 de marzo, personal de la Delegación de López Cotilla verifico la calle Antiguo Camino a Santa Cruz del Valle cruce con periférico en la Colonia López Cotilla, de acuerdo a un reporte ciudadano de que dicha calle se encuentra en mal estado y en riesgo de que los carros se les ponchen las llantas.</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575569" y="1825625"/>
            <a:ext cx="1902117" cy="2347130"/>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9200796" y="1825625"/>
            <a:ext cx="1981372" cy="2347130"/>
          </a:xfrm>
          <a:prstGeom prst="rect">
            <a:avLst/>
          </a:prstGeom>
        </p:spPr>
      </p:pic>
      <p:pic>
        <p:nvPicPr>
          <p:cNvPr id="7" name="Imagen 6"/>
          <p:cNvPicPr>
            <a:picLocks noChangeAspect="1"/>
          </p:cNvPicPr>
          <p:nvPr/>
        </p:nvPicPr>
        <p:blipFill>
          <a:blip r:embed="rId4"/>
          <a:stretch>
            <a:fillRect/>
          </a:stretch>
        </p:blipFill>
        <p:spPr>
          <a:xfrm>
            <a:off x="7356828" y="4763522"/>
            <a:ext cx="3273836" cy="1658256"/>
          </a:xfrm>
          <a:prstGeom prst="rect">
            <a:avLst/>
          </a:prstGeom>
        </p:spPr>
      </p:pic>
    </p:spTree>
    <p:extLst>
      <p:ext uri="{BB962C8B-B14F-4D97-AF65-F5344CB8AC3E}">
        <p14:creationId xmlns:p14="http://schemas.microsoft.com/office/powerpoint/2010/main" val="702784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a:t>
            </a:r>
            <a:r>
              <a:rPr lang="es-ES" sz="2400" dirty="0" smtClean="0">
                <a:latin typeface="Arial" panose="020B0604020202020204" pitchFamily="34" charset="0"/>
                <a:cs typeface="Arial" panose="020B0604020202020204" pitchFamily="34" charset="0"/>
              </a:rPr>
              <a:t>/ 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miércoles 16 de marzo, se presento el  Departamento de salud de animal a la Delegación de López Cotilla a la campaña de esterilización de animales de perritos y gatitos.</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6354800" y="1825625"/>
            <a:ext cx="1810406" cy="206379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641724" y="1825625"/>
            <a:ext cx="1657820" cy="2063795"/>
          </a:xfrm>
          <a:prstGeom prst="rect">
            <a:avLst/>
          </a:prstGeom>
        </p:spPr>
      </p:pic>
      <p:pic>
        <p:nvPicPr>
          <p:cNvPr id="7" name="Imagen 6"/>
          <p:cNvPicPr>
            <a:picLocks noChangeAspect="1"/>
          </p:cNvPicPr>
          <p:nvPr/>
        </p:nvPicPr>
        <p:blipFill>
          <a:blip r:embed="rId4"/>
          <a:stretch>
            <a:fillRect/>
          </a:stretch>
        </p:blipFill>
        <p:spPr>
          <a:xfrm>
            <a:off x="6309485" y="4124075"/>
            <a:ext cx="1855721" cy="1932599"/>
          </a:xfrm>
          <a:prstGeom prst="rect">
            <a:avLst/>
          </a:prstGeom>
        </p:spPr>
      </p:pic>
      <p:pic>
        <p:nvPicPr>
          <p:cNvPr id="8" name="Imagen 7"/>
          <p:cNvPicPr>
            <a:picLocks noChangeAspect="1"/>
          </p:cNvPicPr>
          <p:nvPr/>
        </p:nvPicPr>
        <p:blipFill>
          <a:blip r:embed="rId5"/>
          <a:stretch>
            <a:fillRect/>
          </a:stretch>
        </p:blipFill>
        <p:spPr>
          <a:xfrm>
            <a:off x="8641724" y="4124074"/>
            <a:ext cx="1657820" cy="1932599"/>
          </a:xfrm>
          <a:prstGeom prst="rect">
            <a:avLst/>
          </a:prstGeom>
        </p:spPr>
      </p:pic>
    </p:spTree>
    <p:extLst>
      <p:ext uri="{BB962C8B-B14F-4D97-AF65-F5344CB8AC3E}">
        <p14:creationId xmlns:p14="http://schemas.microsoft.com/office/powerpoint/2010/main" val="1550306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latin typeface="Arial" panose="020B0604020202020204" pitchFamily="34" charset="0"/>
                <a:cs typeface="Arial" panose="020B0604020202020204" pitchFamily="34" charset="0"/>
              </a:rPr>
              <a:t>3. </a:t>
            </a:r>
            <a:r>
              <a:rPr lang="es-ES" sz="2400" b="1" dirty="0" smtClean="0">
                <a:latin typeface="Arial" panose="020B0604020202020204" pitchFamily="34" charset="0"/>
                <a:cs typeface="Arial" panose="020B0604020202020204" pitchFamily="34" charset="0"/>
              </a:rPr>
              <a:t>Brigada de Mantenimiento / López Cotilla	</a:t>
            </a:r>
            <a:r>
              <a:rPr lang="es-ES" sz="2400" dirty="0" smtClean="0"/>
              <a:t>		</a:t>
            </a:r>
            <a:r>
              <a:rPr lang="es-ES" sz="2400" b="1" dirty="0" smtClean="0"/>
              <a:t>Marzo 2022</a:t>
            </a:r>
            <a:r>
              <a:rPr lang="es-ES" sz="2400" dirty="0" smtClean="0">
                <a:latin typeface="Arial" panose="020B0604020202020204" pitchFamily="34" charset="0"/>
                <a:cs typeface="Arial" panose="020B0604020202020204" pitchFamily="34" charset="0"/>
              </a:rPr>
              <a:t>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16 de marzo, personal de esta Delegación acudió al Centro de Salud de esta Colonia para verificar que el personal de Parques y Jardines realizaran la poda y la limpia de maleza, lo cual se realizó, quedando conforme dicha dependencia.</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6679440" y="1963610"/>
            <a:ext cx="1359526" cy="1731414"/>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469201" y="1963610"/>
            <a:ext cx="2554445" cy="1713124"/>
          </a:xfrm>
          <a:prstGeom prst="rect">
            <a:avLst/>
          </a:prstGeom>
        </p:spPr>
      </p:pic>
      <p:pic>
        <p:nvPicPr>
          <p:cNvPr id="7" name="Imagen 6"/>
          <p:cNvPicPr>
            <a:picLocks noChangeAspect="1"/>
          </p:cNvPicPr>
          <p:nvPr/>
        </p:nvPicPr>
        <p:blipFill>
          <a:blip r:embed="rId4"/>
          <a:stretch>
            <a:fillRect/>
          </a:stretch>
        </p:blipFill>
        <p:spPr>
          <a:xfrm>
            <a:off x="6807467" y="4125751"/>
            <a:ext cx="1231499" cy="1877731"/>
          </a:xfrm>
          <a:prstGeom prst="rect">
            <a:avLst/>
          </a:prstGeom>
        </p:spPr>
      </p:pic>
      <p:pic>
        <p:nvPicPr>
          <p:cNvPr id="8" name="Imagen 7"/>
          <p:cNvPicPr>
            <a:picLocks noChangeAspect="1"/>
          </p:cNvPicPr>
          <p:nvPr/>
        </p:nvPicPr>
        <p:blipFill>
          <a:blip r:embed="rId5"/>
          <a:stretch>
            <a:fillRect/>
          </a:stretch>
        </p:blipFill>
        <p:spPr>
          <a:xfrm>
            <a:off x="8308952" y="4125751"/>
            <a:ext cx="1164437" cy="1877731"/>
          </a:xfrm>
          <a:prstGeom prst="rect">
            <a:avLst/>
          </a:prstGeom>
        </p:spPr>
      </p:pic>
      <p:pic>
        <p:nvPicPr>
          <p:cNvPr id="9" name="Imagen 8"/>
          <p:cNvPicPr>
            <a:picLocks noChangeAspect="1"/>
          </p:cNvPicPr>
          <p:nvPr/>
        </p:nvPicPr>
        <p:blipFill>
          <a:blip r:embed="rId6"/>
          <a:stretch>
            <a:fillRect/>
          </a:stretch>
        </p:blipFill>
        <p:spPr>
          <a:xfrm>
            <a:off x="9743375" y="4132006"/>
            <a:ext cx="1280271" cy="1902117"/>
          </a:xfrm>
          <a:prstGeom prst="rect">
            <a:avLst/>
          </a:prstGeom>
        </p:spPr>
      </p:pic>
    </p:spTree>
    <p:extLst>
      <p:ext uri="{BB962C8B-B14F-4D97-AF65-F5344CB8AC3E}">
        <p14:creationId xmlns:p14="http://schemas.microsoft.com/office/powerpoint/2010/main" val="1722629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 </a:t>
            </a:r>
            <a:r>
              <a:rPr lang="es-ES" sz="2400" dirty="0" smtClean="0">
                <a:latin typeface="Arial" panose="020B0604020202020204" pitchFamily="34" charset="0"/>
                <a:cs typeface="Arial" panose="020B0604020202020204" pitchFamily="34" charset="0"/>
              </a:rPr>
              <a:t>San Martín de las Flores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Lunes 16 de marzo, el personal de la Delegación de López Cotilla acudió a la Inauguración en el Centro de Salud del Hospital de la Mujer, en la cual lo presidió la Presidenta Municipal Citlalli Anaya y el Gobernador del Estado de Jalisco Enrique Alfaro Ramírez.</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286594" y="1943948"/>
            <a:ext cx="2274005" cy="177630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899301" y="2001032"/>
            <a:ext cx="1787412" cy="1719221"/>
          </a:xfrm>
          <a:prstGeom prst="rect">
            <a:avLst/>
          </a:prstGeom>
        </p:spPr>
      </p:pic>
      <p:pic>
        <p:nvPicPr>
          <p:cNvPr id="7" name="Imagen 6"/>
          <p:cNvPicPr>
            <a:picLocks noChangeAspect="1"/>
          </p:cNvPicPr>
          <p:nvPr/>
        </p:nvPicPr>
        <p:blipFill>
          <a:blip r:embed="rId4"/>
          <a:stretch>
            <a:fillRect/>
          </a:stretch>
        </p:blipFill>
        <p:spPr>
          <a:xfrm>
            <a:off x="6295244" y="4001294"/>
            <a:ext cx="1255885" cy="1908213"/>
          </a:xfrm>
          <a:prstGeom prst="rect">
            <a:avLst/>
          </a:prstGeom>
        </p:spPr>
      </p:pic>
      <p:pic>
        <p:nvPicPr>
          <p:cNvPr id="8" name="Imagen 7"/>
          <p:cNvPicPr>
            <a:picLocks noChangeAspect="1"/>
          </p:cNvPicPr>
          <p:nvPr/>
        </p:nvPicPr>
        <p:blipFill>
          <a:blip r:embed="rId5"/>
          <a:stretch>
            <a:fillRect/>
          </a:stretch>
        </p:blipFill>
        <p:spPr>
          <a:xfrm>
            <a:off x="7926560" y="4030597"/>
            <a:ext cx="1268078" cy="1908213"/>
          </a:xfrm>
          <a:prstGeom prst="rect">
            <a:avLst/>
          </a:prstGeom>
        </p:spPr>
      </p:pic>
      <p:pic>
        <p:nvPicPr>
          <p:cNvPr id="9" name="Imagen 8"/>
          <p:cNvPicPr>
            <a:picLocks noChangeAspect="1"/>
          </p:cNvPicPr>
          <p:nvPr/>
        </p:nvPicPr>
        <p:blipFill>
          <a:blip r:embed="rId6"/>
          <a:stretch>
            <a:fillRect/>
          </a:stretch>
        </p:blipFill>
        <p:spPr>
          <a:xfrm>
            <a:off x="9570069" y="4041735"/>
            <a:ext cx="1219306" cy="1920406"/>
          </a:xfrm>
          <a:prstGeom prst="rect">
            <a:avLst/>
          </a:prstGeom>
        </p:spPr>
      </p:pic>
    </p:spTree>
    <p:extLst>
      <p:ext uri="{BB962C8B-B14F-4D97-AF65-F5344CB8AC3E}">
        <p14:creationId xmlns:p14="http://schemas.microsoft.com/office/powerpoint/2010/main" val="3713470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martes 22 de marzo, personal de esta Delegación se presentaron a las instalaciones del patio del Refugio, con la finalidad de estar presente junto con maestros y alumnos de esta localidad para el arranque de los cursos de la Academia Municipal .</a:t>
            </a:r>
            <a:endParaRPr lang="es-MX" sz="1400" dirty="0">
              <a:solidFill>
                <a:prstClr val="black"/>
              </a:solidFill>
              <a:latin typeface="Arial" panose="020B0604020202020204" pitchFamily="34" charset="0"/>
              <a:cs typeface="Arial" panose="020B0604020202020204" pitchFamily="34" charset="0"/>
            </a:endParaRPr>
          </a:p>
        </p:txBody>
      </p:sp>
      <p:pic>
        <p:nvPicPr>
          <p:cNvPr id="5" name="Marcador de contenido 4"/>
          <p:cNvPicPr>
            <a:picLocks noGrp="1" noChangeAspect="1"/>
          </p:cNvPicPr>
          <p:nvPr>
            <p:ph sz="half" idx="2"/>
          </p:nvPr>
        </p:nvPicPr>
        <p:blipFill>
          <a:blip r:embed="rId2"/>
          <a:stretch>
            <a:fillRect/>
          </a:stretch>
        </p:blipFill>
        <p:spPr>
          <a:xfrm>
            <a:off x="5956985" y="1931755"/>
            <a:ext cx="2053673" cy="1931907"/>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3"/>
          <a:stretch>
            <a:fillRect/>
          </a:stretch>
        </p:blipFill>
        <p:spPr>
          <a:xfrm>
            <a:off x="8551572" y="1955665"/>
            <a:ext cx="2072765" cy="1907997"/>
          </a:xfrm>
          <a:prstGeom prst="rect">
            <a:avLst/>
          </a:prstGeom>
        </p:spPr>
      </p:pic>
      <p:pic>
        <p:nvPicPr>
          <p:cNvPr id="9" name="Imagen 8"/>
          <p:cNvPicPr>
            <a:picLocks noChangeAspect="1"/>
          </p:cNvPicPr>
          <p:nvPr/>
        </p:nvPicPr>
        <p:blipFill>
          <a:blip r:embed="rId4"/>
          <a:stretch>
            <a:fillRect/>
          </a:stretch>
        </p:blipFill>
        <p:spPr>
          <a:xfrm>
            <a:off x="5956986" y="4104729"/>
            <a:ext cx="2053672" cy="1961219"/>
          </a:xfrm>
          <a:prstGeom prst="rect">
            <a:avLst/>
          </a:prstGeom>
        </p:spPr>
      </p:pic>
      <p:pic>
        <p:nvPicPr>
          <p:cNvPr id="10" name="Imagen 9"/>
          <p:cNvPicPr>
            <a:picLocks noChangeAspect="1"/>
          </p:cNvPicPr>
          <p:nvPr/>
        </p:nvPicPr>
        <p:blipFill>
          <a:blip r:embed="rId5"/>
          <a:stretch>
            <a:fillRect/>
          </a:stretch>
        </p:blipFill>
        <p:spPr>
          <a:xfrm>
            <a:off x="8667482" y="4220934"/>
            <a:ext cx="1956855" cy="1845014"/>
          </a:xfrm>
          <a:prstGeom prst="rect">
            <a:avLst/>
          </a:prstGeom>
        </p:spPr>
      </p:pic>
    </p:spTree>
    <p:extLst>
      <p:ext uri="{BB962C8B-B14F-4D97-AF65-F5344CB8AC3E}">
        <p14:creationId xmlns:p14="http://schemas.microsoft.com/office/powerpoint/2010/main" val="27987155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Valle de la Misericordia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miércoles 23 de marzo, personal de esta Delegación acudió al domicilio ubicado en la calle Antiguo Camino a Santa Cruz casi a su cruce con Arroyo Seco, de acuerdo a un reporte ciudadano de que la boca de tormenta que esta en  ese cruce le hace falta que se le repare la reja, por lo que se procedió a realizar el reporte correspondiente.</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457601" y="1996833"/>
            <a:ext cx="1828959" cy="2798307"/>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824564" y="3269267"/>
            <a:ext cx="1883827" cy="2792210"/>
          </a:xfrm>
          <a:prstGeom prst="rect">
            <a:avLst/>
          </a:prstGeom>
        </p:spPr>
      </p:pic>
    </p:spTree>
    <p:extLst>
      <p:ext uri="{BB962C8B-B14F-4D97-AF65-F5344CB8AC3E}">
        <p14:creationId xmlns:p14="http://schemas.microsoft.com/office/powerpoint/2010/main" val="13949675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miércoles 23 de marzo, el Delegado de López Cotilla se presentó a la Biblioteca  de esta Colonia con la finalidad de asistir al festival de letras con los niños, que realizó la Dirección de Cultura.</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162835" y="2030746"/>
            <a:ext cx="2109399" cy="1828959"/>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672076" y="2030746"/>
            <a:ext cx="1956986" cy="1828959"/>
          </a:xfrm>
          <a:prstGeom prst="rect">
            <a:avLst/>
          </a:prstGeom>
        </p:spPr>
      </p:pic>
      <p:pic>
        <p:nvPicPr>
          <p:cNvPr id="7" name="Imagen 6"/>
          <p:cNvPicPr>
            <a:picLocks noChangeAspect="1"/>
          </p:cNvPicPr>
          <p:nvPr/>
        </p:nvPicPr>
        <p:blipFill>
          <a:blip r:embed="rId4"/>
          <a:stretch>
            <a:fillRect/>
          </a:stretch>
        </p:blipFill>
        <p:spPr>
          <a:xfrm>
            <a:off x="6162835" y="4336157"/>
            <a:ext cx="2109399" cy="1688738"/>
          </a:xfrm>
          <a:prstGeom prst="rect">
            <a:avLst/>
          </a:prstGeom>
        </p:spPr>
      </p:pic>
      <p:pic>
        <p:nvPicPr>
          <p:cNvPr id="8" name="Imagen 7"/>
          <p:cNvPicPr>
            <a:picLocks noChangeAspect="1"/>
          </p:cNvPicPr>
          <p:nvPr/>
        </p:nvPicPr>
        <p:blipFill>
          <a:blip r:embed="rId5"/>
          <a:stretch>
            <a:fillRect/>
          </a:stretch>
        </p:blipFill>
        <p:spPr>
          <a:xfrm>
            <a:off x="8674909" y="4336157"/>
            <a:ext cx="1956986" cy="1713124"/>
          </a:xfrm>
          <a:prstGeom prst="rect">
            <a:avLst/>
          </a:prstGeom>
        </p:spPr>
      </p:pic>
    </p:spTree>
    <p:extLst>
      <p:ext uri="{BB962C8B-B14F-4D97-AF65-F5344CB8AC3E}">
        <p14:creationId xmlns:p14="http://schemas.microsoft.com/office/powerpoint/2010/main" val="3327209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Brigada de Mantenimiento/López Cotilla		Marzo 2022</a:t>
            </a:r>
            <a:r>
              <a:rPr lang="es-ES" sz="2400" dirty="0" smtClean="0">
                <a:latin typeface="Arial" panose="020B0604020202020204" pitchFamily="34" charset="0"/>
                <a:cs typeface="Arial" panose="020B0604020202020204" pitchFamily="34" charset="0"/>
              </a:rPr>
              <a:t>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25 de marzo, personal de esta Delegación acudió a la calle Juárez esquina Jesús Ramírez en la Colonia López Cotilla, con la finalidad de verificar que se esté realizando la reparación de la fuga reportada, lo cual, se encontraban laborando en dicha fuga.</a:t>
            </a:r>
            <a:endParaRPr lang="es-MX" sz="1400" dirty="0">
              <a:solidFill>
                <a:prstClr val="black"/>
              </a:solidFill>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301683" y="2039891"/>
            <a:ext cx="1979431" cy="1810669"/>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628846" y="2039891"/>
            <a:ext cx="2084652" cy="1841152"/>
          </a:xfrm>
          <a:prstGeom prst="rect">
            <a:avLst/>
          </a:prstGeom>
        </p:spPr>
      </p:pic>
      <p:pic>
        <p:nvPicPr>
          <p:cNvPr id="7" name="Imagen 6"/>
          <p:cNvPicPr>
            <a:picLocks noChangeAspect="1"/>
          </p:cNvPicPr>
          <p:nvPr/>
        </p:nvPicPr>
        <p:blipFill>
          <a:blip r:embed="rId4"/>
          <a:stretch>
            <a:fillRect/>
          </a:stretch>
        </p:blipFill>
        <p:spPr>
          <a:xfrm>
            <a:off x="6301684" y="4591448"/>
            <a:ext cx="1979430" cy="1950889"/>
          </a:xfrm>
          <a:prstGeom prst="rect">
            <a:avLst/>
          </a:prstGeom>
        </p:spPr>
      </p:pic>
      <p:pic>
        <p:nvPicPr>
          <p:cNvPr id="8" name="Imagen 7"/>
          <p:cNvPicPr>
            <a:picLocks noChangeAspect="1"/>
          </p:cNvPicPr>
          <p:nvPr/>
        </p:nvPicPr>
        <p:blipFill>
          <a:blip r:embed="rId5"/>
          <a:stretch>
            <a:fillRect/>
          </a:stretch>
        </p:blipFill>
        <p:spPr>
          <a:xfrm>
            <a:off x="8628847" y="4591448"/>
            <a:ext cx="2063860" cy="1920406"/>
          </a:xfrm>
          <a:prstGeom prst="rect">
            <a:avLst/>
          </a:prstGeom>
        </p:spPr>
      </p:pic>
    </p:spTree>
    <p:extLst>
      <p:ext uri="{BB962C8B-B14F-4D97-AF65-F5344CB8AC3E}">
        <p14:creationId xmlns:p14="http://schemas.microsoft.com/office/powerpoint/2010/main" val="15743777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a:t>
            </a:r>
            <a:r>
              <a:rPr lang="es-ES" sz="2400" dirty="0" smtClean="0">
                <a:latin typeface="Arial" panose="020B0604020202020204" pitchFamily="34" charset="0"/>
                <a:cs typeface="Arial" panose="020B0604020202020204" pitchFamily="34" charset="0"/>
              </a:rPr>
              <a:t>/ 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400" dirty="0" smtClean="0">
                <a:latin typeface="Arial" panose="020B0604020202020204" pitchFamily="34" charset="0"/>
                <a:cs typeface="Arial" panose="020B0604020202020204" pitchFamily="34" charset="0"/>
              </a:rPr>
              <a:t>El martes </a:t>
            </a:r>
            <a:r>
              <a:rPr lang="es-MX" sz="1400" dirty="0">
                <a:latin typeface="Arial" panose="020B0604020202020204" pitchFamily="34" charset="0"/>
                <a:cs typeface="Arial" panose="020B0604020202020204" pitchFamily="34" charset="0"/>
              </a:rPr>
              <a:t>01 de marzo,  personal de la Delegación acudió para verificar la asistencia y la clausura de las señoras que se registraron al Taller María Programa de COMUCAT, lo cual dicha capacitación se realiza en la casa pastoral de López Cotilla.</a:t>
            </a:r>
          </a:p>
          <a:p>
            <a:pPr algn="just"/>
            <a:endParaRPr lang="es-MX" sz="1400" dirty="0">
              <a:latin typeface="Arial" panose="020B0604020202020204" pitchFamily="34" charset="0"/>
              <a:cs typeface="Arial" panose="020B0604020202020204" pitchFamily="34" charset="0"/>
            </a:endParaRPr>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8" name="Marcador de contenido 7"/>
          <p:cNvPicPr>
            <a:picLocks noGrp="1" noChangeAspect="1"/>
          </p:cNvPicPr>
          <p:nvPr>
            <p:ph sz="half" idx="2"/>
          </p:nvPr>
        </p:nvPicPr>
        <p:blipFill>
          <a:blip r:embed="rId2"/>
          <a:stretch>
            <a:fillRect/>
          </a:stretch>
        </p:blipFill>
        <p:spPr>
          <a:xfrm>
            <a:off x="9478851" y="1902282"/>
            <a:ext cx="1519707" cy="1974258"/>
          </a:xfrm>
          <a:prstGeom prst="rect">
            <a:avLst/>
          </a:prstGeom>
        </p:spPr>
      </p:pic>
      <p:pic>
        <p:nvPicPr>
          <p:cNvPr id="9" name="Imagen 8"/>
          <p:cNvPicPr>
            <a:picLocks noChangeAspect="1"/>
          </p:cNvPicPr>
          <p:nvPr/>
        </p:nvPicPr>
        <p:blipFill>
          <a:blip r:embed="rId3"/>
          <a:stretch>
            <a:fillRect/>
          </a:stretch>
        </p:blipFill>
        <p:spPr>
          <a:xfrm>
            <a:off x="6025456" y="1902546"/>
            <a:ext cx="1611716" cy="1973994"/>
          </a:xfrm>
          <a:prstGeom prst="rect">
            <a:avLst/>
          </a:prstGeom>
        </p:spPr>
      </p:pic>
      <p:pic>
        <p:nvPicPr>
          <p:cNvPr id="10" name="Imagen 9"/>
          <p:cNvPicPr>
            <a:picLocks noChangeAspect="1"/>
          </p:cNvPicPr>
          <p:nvPr/>
        </p:nvPicPr>
        <p:blipFill>
          <a:blip r:embed="rId4"/>
          <a:stretch>
            <a:fillRect/>
          </a:stretch>
        </p:blipFill>
        <p:spPr>
          <a:xfrm>
            <a:off x="7736178" y="1902545"/>
            <a:ext cx="1499746" cy="1973995"/>
          </a:xfrm>
          <a:prstGeom prst="rect">
            <a:avLst/>
          </a:prstGeom>
        </p:spPr>
      </p:pic>
      <p:pic>
        <p:nvPicPr>
          <p:cNvPr id="11" name="Imagen 10"/>
          <p:cNvPicPr>
            <a:picLocks noChangeAspect="1"/>
          </p:cNvPicPr>
          <p:nvPr/>
        </p:nvPicPr>
        <p:blipFill>
          <a:blip r:embed="rId5"/>
          <a:stretch>
            <a:fillRect/>
          </a:stretch>
        </p:blipFill>
        <p:spPr>
          <a:xfrm>
            <a:off x="6025456" y="4402873"/>
            <a:ext cx="2551874" cy="1959290"/>
          </a:xfrm>
          <a:prstGeom prst="rect">
            <a:avLst/>
          </a:prstGeom>
        </p:spPr>
      </p:pic>
      <p:pic>
        <p:nvPicPr>
          <p:cNvPr id="12" name="Imagen 11"/>
          <p:cNvPicPr>
            <a:picLocks noChangeAspect="1"/>
          </p:cNvPicPr>
          <p:nvPr/>
        </p:nvPicPr>
        <p:blipFill>
          <a:blip r:embed="rId6"/>
          <a:stretch>
            <a:fillRect/>
          </a:stretch>
        </p:blipFill>
        <p:spPr>
          <a:xfrm>
            <a:off x="8714672" y="4402873"/>
            <a:ext cx="2309213" cy="1959290"/>
          </a:xfrm>
          <a:prstGeom prst="rect">
            <a:avLst/>
          </a:prstGeom>
        </p:spPr>
      </p:pic>
    </p:spTree>
    <p:extLst>
      <p:ext uri="{BB962C8B-B14F-4D97-AF65-F5344CB8AC3E}">
        <p14:creationId xmlns:p14="http://schemas.microsoft.com/office/powerpoint/2010/main" val="1736092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colonia/ </a:t>
            </a:r>
            <a:r>
              <a:rPr lang="es-ES" sz="2400" dirty="0" smtClean="0">
                <a:latin typeface="Arial" panose="020B0604020202020204" pitchFamily="34" charset="0"/>
                <a:cs typeface="Arial" panose="020B0604020202020204" pitchFamily="34" charset="0"/>
              </a:rPr>
              <a:t>López Cotilla                                         MARZO </a:t>
            </a:r>
            <a:r>
              <a:rPr lang="es-ES" sz="2400" dirty="0" smtClean="0">
                <a:latin typeface="Arial" panose="020B0604020202020204" pitchFamily="34" charset="0"/>
                <a:cs typeface="Arial" panose="020B0604020202020204" pitchFamily="34" charset="0"/>
              </a:rPr>
              <a:t>2022</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400" dirty="0">
                <a:latin typeface="Arial" panose="020B0604020202020204" pitchFamily="34" charset="0"/>
                <a:cs typeface="Arial" panose="020B0604020202020204" pitchFamily="34" charset="0"/>
              </a:rPr>
              <a:t>El 02 de marzo, personal de esta Delegación acudió a la calle independencia en relación a un reporte ciudadano de que se requiere que instale una luminaria en virtud de que esta muy obscura la calle mencionada y se presta a que asalten a los transeúntes.</a:t>
            </a:r>
            <a:endParaRPr lang="es-MX" sz="1400" dirty="0">
              <a:latin typeface="Arial" panose="020B0604020202020204" pitchFamily="34" charset="0"/>
              <a:cs typeface="Arial" panose="020B0604020202020204" pitchFamily="34" charset="0"/>
            </a:endParaRPr>
          </a:p>
        </p:txBody>
      </p:sp>
      <p:pic>
        <p:nvPicPr>
          <p:cNvPr id="4" name="Marcador de contenido 3"/>
          <p:cNvPicPr>
            <a:picLocks noGrp="1" noChangeAspect="1"/>
          </p:cNvPicPr>
          <p:nvPr>
            <p:ph sz="half" idx="2"/>
          </p:nvPr>
        </p:nvPicPr>
        <p:blipFill>
          <a:blip r:embed="rId2"/>
          <a:stretch>
            <a:fillRect/>
          </a:stretch>
        </p:blipFill>
        <p:spPr>
          <a:xfrm>
            <a:off x="6178229" y="2041415"/>
            <a:ext cx="2888498" cy="3367712"/>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9503946" y="2041415"/>
            <a:ext cx="2022646" cy="3578662"/>
          </a:xfrm>
          <a:prstGeom prst="rect">
            <a:avLst/>
          </a:prstGeom>
        </p:spPr>
      </p:pic>
    </p:spTree>
    <p:extLst>
      <p:ext uri="{BB962C8B-B14F-4D97-AF65-F5344CB8AC3E}">
        <p14:creationId xmlns:p14="http://schemas.microsoft.com/office/powerpoint/2010/main" val="4044211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Visita a </a:t>
            </a:r>
            <a:r>
              <a:rPr lang="es-ES" sz="2400" dirty="0" smtClean="0">
                <a:latin typeface="Arial" panose="020B0604020202020204" pitchFamily="34" charset="0"/>
                <a:cs typeface="Arial" panose="020B0604020202020204" pitchFamily="34" charset="0"/>
              </a:rPr>
              <a:t>colonia/López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algn="just"/>
            <a:r>
              <a:rPr lang="es-MX" sz="1500" dirty="0">
                <a:latin typeface="Arial" panose="020B0604020202020204" pitchFamily="34" charset="0"/>
                <a:cs typeface="Arial" panose="020B0604020202020204" pitchFamily="34" charset="0"/>
              </a:rPr>
              <a:t>El miércoles 02 de marzo, personal de esta Delegación de López Cotilla acudió a la Plaza de López Cotilla en relación a un reporte ciudadano de que la malla perimetral en la cancha de básquetbol en dicha plaza, se encuentra muy dañada, por lo que se solicitó la reparación a Servicios Públicos y a COMUDE la mencionada reparación.</a:t>
            </a:r>
          </a:p>
          <a:p>
            <a:endParaRPr lang="es-MX" dirty="0"/>
          </a:p>
        </p:txBody>
      </p:sp>
      <p:pic>
        <p:nvPicPr>
          <p:cNvPr id="4" name="Marcador de contenido 3"/>
          <p:cNvPicPr>
            <a:picLocks noGrp="1" noChangeAspect="1"/>
          </p:cNvPicPr>
          <p:nvPr>
            <p:ph sz="half" idx="2"/>
          </p:nvPr>
        </p:nvPicPr>
        <p:blipFill>
          <a:blip r:embed="rId2"/>
          <a:stretch>
            <a:fillRect/>
          </a:stretch>
        </p:blipFill>
        <p:spPr>
          <a:xfrm>
            <a:off x="6376213" y="1967038"/>
            <a:ext cx="1866265" cy="1853345"/>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a:stretch>
            <a:fillRect/>
          </a:stretch>
        </p:blipFill>
        <p:spPr>
          <a:xfrm>
            <a:off x="8886423" y="1967038"/>
            <a:ext cx="1882019" cy="1853345"/>
          </a:xfrm>
          <a:prstGeom prst="rect">
            <a:avLst/>
          </a:prstGeom>
        </p:spPr>
      </p:pic>
      <p:pic>
        <p:nvPicPr>
          <p:cNvPr id="7" name="Imagen 6"/>
          <p:cNvPicPr>
            <a:picLocks noChangeAspect="1"/>
          </p:cNvPicPr>
          <p:nvPr/>
        </p:nvPicPr>
        <p:blipFill>
          <a:blip r:embed="rId4"/>
          <a:stretch>
            <a:fillRect/>
          </a:stretch>
        </p:blipFill>
        <p:spPr>
          <a:xfrm>
            <a:off x="9039262" y="4396776"/>
            <a:ext cx="1694835" cy="2060209"/>
          </a:xfrm>
          <a:prstGeom prst="rect">
            <a:avLst/>
          </a:prstGeom>
        </p:spPr>
      </p:pic>
      <p:pic>
        <p:nvPicPr>
          <p:cNvPr id="8" name="Imagen 7"/>
          <p:cNvPicPr>
            <a:picLocks noChangeAspect="1"/>
          </p:cNvPicPr>
          <p:nvPr/>
        </p:nvPicPr>
        <p:blipFill>
          <a:blip r:embed="rId5"/>
          <a:stretch>
            <a:fillRect/>
          </a:stretch>
        </p:blipFill>
        <p:spPr>
          <a:xfrm>
            <a:off x="6455831" y="4380875"/>
            <a:ext cx="1707028" cy="2076111"/>
          </a:xfrm>
          <a:prstGeom prst="rect">
            <a:avLst/>
          </a:prstGeom>
        </p:spPr>
      </p:pic>
    </p:spTree>
    <p:extLst>
      <p:ext uri="{BB962C8B-B14F-4D97-AF65-F5344CB8AC3E}">
        <p14:creationId xmlns:p14="http://schemas.microsoft.com/office/powerpoint/2010/main" val="3659533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a:t>
            </a:r>
            <a:r>
              <a:rPr lang="es-ES" sz="2400" dirty="0" smtClean="0">
                <a:latin typeface="Arial" panose="020B0604020202020204" pitchFamily="34" charset="0"/>
                <a:cs typeface="Arial" panose="020B0604020202020204" pitchFamily="34" charset="0"/>
              </a:rPr>
              <a:t>. </a:t>
            </a:r>
            <a:r>
              <a:rPr lang="es-ES" sz="2400" dirty="0" smtClean="0">
                <a:latin typeface="Arial" panose="020B0604020202020204" pitchFamily="34" charset="0"/>
                <a:cs typeface="Arial" panose="020B0604020202020204" pitchFamily="34" charset="0"/>
              </a:rPr>
              <a:t>Brigada de Mantenimiento/ 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200" dirty="0">
                <a:solidFill>
                  <a:prstClr val="black"/>
                </a:solidFill>
                <a:latin typeface="Arial" panose="020B0604020202020204" pitchFamily="34" charset="0"/>
                <a:cs typeface="Arial" panose="020B0604020202020204" pitchFamily="34" charset="0"/>
              </a:rPr>
              <a:t>El jueves 03 de marzo , el personal de la Delegación de López Cotilla se presentaron a la colonia de Villa Fontana a la Caravana de Limpieza, por lo que realizaron poda, limpieza , pintaron juegos, etc.</a:t>
            </a:r>
            <a:endParaRPr lang="es-MX" sz="1200" dirty="0">
              <a:solidFill>
                <a:prstClr val="black"/>
              </a:solidFill>
              <a:latin typeface="Arial" panose="020B0604020202020204" pitchFamily="34" charset="0"/>
              <a:cs typeface="Arial" panose="020B0604020202020204" pitchFamily="34" charset="0"/>
            </a:endParaRPr>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Marcador de contenido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89092" y="1981828"/>
            <a:ext cx="1271847" cy="1720735"/>
          </a:xfrm>
          <a:prstGeom prst="rect">
            <a:avLst/>
          </a:prstGeom>
        </p:spPr>
      </p:pic>
      <p:pic>
        <p:nvPicPr>
          <p:cNvPr id="4" name="Imagen 3"/>
          <p:cNvPicPr>
            <a:picLocks noChangeAspect="1"/>
          </p:cNvPicPr>
          <p:nvPr/>
        </p:nvPicPr>
        <p:blipFill>
          <a:blip r:embed="rId3"/>
          <a:stretch>
            <a:fillRect/>
          </a:stretch>
        </p:blipFill>
        <p:spPr>
          <a:xfrm>
            <a:off x="8430386" y="1983342"/>
            <a:ext cx="1280271" cy="1719221"/>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3290" y="1975167"/>
            <a:ext cx="1320335" cy="171933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7548" y="4380069"/>
            <a:ext cx="1224026" cy="1945763"/>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6344" y="4380069"/>
            <a:ext cx="1388356" cy="1945763"/>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5269" y="4380068"/>
            <a:ext cx="1388356" cy="1945763"/>
          </a:xfrm>
          <a:prstGeom prst="rect">
            <a:avLst/>
          </a:prstGeom>
        </p:spPr>
      </p:pic>
    </p:spTree>
    <p:extLst>
      <p:ext uri="{BB962C8B-B14F-4D97-AF65-F5344CB8AC3E}">
        <p14:creationId xmlns:p14="http://schemas.microsoft.com/office/powerpoint/2010/main" val="19688258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Villa Fontana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jueves 03 de marzo, el C. Delegado y personal de esta de Delegación de López Cotilla acudieron a la caravana de servicios públicos del Ayuntamiento de Tlaquepaque a la Colonia Villa Fontana, en la cual acudió la Presidenta Municipal de Tlaquepaque Citlalli Amaya.</a:t>
            </a:r>
            <a:endParaRPr lang="es-MX" sz="1400" dirty="0">
              <a:solidFill>
                <a:prstClr val="black"/>
              </a:solidFill>
              <a:latin typeface="Arial" panose="020B0604020202020204" pitchFamily="34" charset="0"/>
              <a:cs typeface="Arial" panose="020B0604020202020204" pitchFamily="34" charset="0"/>
            </a:endParaRPr>
          </a:p>
        </p:txBody>
      </p:sp>
      <p:pic>
        <p:nvPicPr>
          <p:cNvPr id="8" name="Marcador de contenido 7"/>
          <p:cNvPicPr>
            <a:picLocks noGrp="1" noChangeAspect="1"/>
          </p:cNvPicPr>
          <p:nvPr>
            <p:ph sz="half" idx="2"/>
          </p:nvPr>
        </p:nvPicPr>
        <p:blipFill>
          <a:blip r:embed="rId2"/>
          <a:stretch>
            <a:fillRect/>
          </a:stretch>
        </p:blipFill>
        <p:spPr>
          <a:xfrm>
            <a:off x="10045521" y="1989276"/>
            <a:ext cx="1572899" cy="1951657"/>
          </a:xfrm>
          <a:prstGeom prst="rect">
            <a:avLst/>
          </a:prstGeom>
        </p:spPr>
      </p:pic>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1919" y="1944709"/>
            <a:ext cx="1510104" cy="1996225"/>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5136" y="1944709"/>
            <a:ext cx="1462807" cy="1996225"/>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6461916" y="4211390"/>
            <a:ext cx="2051018" cy="1890184"/>
          </a:xfrm>
          <a:prstGeom prst="rect">
            <a:avLst/>
          </a:prstGeom>
        </p:spPr>
      </p:pic>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4171" y="4211390"/>
            <a:ext cx="2649891" cy="1890185"/>
          </a:xfrm>
          <a:prstGeom prst="rect">
            <a:avLst/>
          </a:prstGeom>
        </p:spPr>
      </p:pic>
    </p:spTree>
    <p:extLst>
      <p:ext uri="{BB962C8B-B14F-4D97-AF65-F5344CB8AC3E}">
        <p14:creationId xmlns:p14="http://schemas.microsoft.com/office/powerpoint/2010/main" val="22690957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0173" y="365125"/>
            <a:ext cx="10793627" cy="1325563"/>
          </a:xfrm>
        </p:spPr>
        <p:txBody>
          <a:bodyPr>
            <a:normAutofit/>
          </a:bodyPr>
          <a:lstStyle/>
          <a:p>
            <a:r>
              <a:rPr lang="es-ES" sz="2400" dirty="0" smtClean="0"/>
              <a:t>3. </a:t>
            </a:r>
            <a:r>
              <a:rPr lang="es-ES" sz="2400" dirty="0" smtClean="0">
                <a:latin typeface="Arial" panose="020B0604020202020204" pitchFamily="34" charset="0"/>
                <a:cs typeface="Arial" panose="020B0604020202020204" pitchFamily="34" charset="0"/>
              </a:rPr>
              <a:t>Visita a colonia/ </a:t>
            </a:r>
            <a:r>
              <a:rPr lang="es-ES" sz="2400" dirty="0" smtClean="0">
                <a:latin typeface="Arial" panose="020B0604020202020204" pitchFamily="34" charset="0"/>
                <a:cs typeface="Arial" panose="020B0604020202020204" pitchFamily="34" charset="0"/>
              </a:rPr>
              <a:t>López Cotilla				Marzo 2022                                 </a:t>
            </a:r>
            <a:endParaRPr lang="es-MX" sz="2400" dirty="0">
              <a:latin typeface="Arial" panose="020B0604020202020204" pitchFamily="34" charset="0"/>
              <a:cs typeface="Arial" panose="020B0604020202020204" pitchFamily="34" charset="0"/>
            </a:endParaRPr>
          </a:p>
        </p:txBody>
      </p:sp>
      <p:sp>
        <p:nvSpPr>
          <p:cNvPr id="3" name="Marcador de texto 2"/>
          <p:cNvSpPr>
            <a:spLocks noGrp="1"/>
          </p:cNvSpPr>
          <p:nvPr>
            <p:ph sz="half" idx="1"/>
          </p:nvPr>
        </p:nvSpPr>
        <p:spPr>
          <a:xfrm>
            <a:off x="838200" y="1825625"/>
            <a:ext cx="4764578" cy="4351338"/>
          </a:xfrm>
        </p:spPr>
        <p:txBody>
          <a:bodyPr>
            <a:normAutofit/>
          </a:bodyPr>
          <a:lstStyle/>
          <a:p>
            <a:pPr marL="0" lvl="0" indent="0" algn="just">
              <a:spcBef>
                <a:spcPts val="751"/>
              </a:spcBef>
              <a:buNone/>
            </a:pPr>
            <a:r>
              <a:rPr lang="es-MX" sz="1400" dirty="0">
                <a:solidFill>
                  <a:prstClr val="black"/>
                </a:solidFill>
                <a:latin typeface="Arial" panose="020B0604020202020204" pitchFamily="34" charset="0"/>
                <a:cs typeface="Arial" panose="020B0604020202020204" pitchFamily="34" charset="0"/>
              </a:rPr>
              <a:t>El viernes 04 de marzo, personal de esta Delegación acudió al domicilio ubicado en la calle Huertas #78 entre Álvaro Obregón y Jesús  Ramírez, de acuerdo a un reporte ciudadano de que se encuentra el drenaje tapado, debido a que el tubo PVC conectado al drenaje está reventado. Se procedió a realizar la solicitud a Agua Potable.</a:t>
            </a:r>
            <a:endParaRPr lang="es-MX" sz="1400" dirty="0">
              <a:solidFill>
                <a:prstClr val="black"/>
              </a:solidFill>
              <a:latin typeface="Arial" panose="020B0604020202020204" pitchFamily="34" charset="0"/>
              <a:cs typeface="Arial" panose="020B0604020202020204" pitchFamily="34" charset="0"/>
            </a:endParaRPr>
          </a:p>
        </p:txBody>
      </p:sp>
      <p:sp>
        <p:nvSpPr>
          <p:cNvPr id="34" name="Marcador de contenido 33"/>
          <p:cNvSpPr>
            <a:spLocks noGrp="1"/>
          </p:cNvSpPr>
          <p:nvPr>
            <p:ph sz="half" idx="2"/>
          </p:nvPr>
        </p:nvSpPr>
        <p:spPr/>
        <p:txBody>
          <a:bodyPr/>
          <a:lstStyle/>
          <a:p>
            <a:endParaRPr lang="es-MX" dirty="0"/>
          </a:p>
        </p:txBody>
      </p:sp>
      <p:cxnSp>
        <p:nvCxnSpPr>
          <p:cNvPr id="6" name="Conector recto 5"/>
          <p:cNvCxnSpPr>
            <a:stCxn id="2" idx="1"/>
          </p:cNvCxnSpPr>
          <p:nvPr/>
        </p:nvCxnSpPr>
        <p:spPr>
          <a:xfrm flipH="1" flipV="1">
            <a:off x="450851" y="848499"/>
            <a:ext cx="109322" cy="179408"/>
          </a:xfrm>
          <a:prstGeom prst="line">
            <a:avLst/>
          </a:prstGeom>
        </p:spPr>
        <p:style>
          <a:lnRef idx="1">
            <a:schemeClr val="accent1"/>
          </a:lnRef>
          <a:fillRef idx="0">
            <a:schemeClr val="accent1"/>
          </a:fillRef>
          <a:effectRef idx="0">
            <a:schemeClr val="accent1"/>
          </a:effectRef>
          <a:fontRef idx="minor">
            <a:schemeClr val="tx1"/>
          </a:fontRef>
        </p:style>
      </p:cxn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746" y="2343139"/>
            <a:ext cx="2678806" cy="3316310"/>
          </a:xfrm>
          <a:prstGeom prst="rect">
            <a:avLst/>
          </a:prstGeom>
        </p:spPr>
      </p:pic>
    </p:spTree>
    <p:extLst>
      <p:ext uri="{BB962C8B-B14F-4D97-AF65-F5344CB8AC3E}">
        <p14:creationId xmlns:p14="http://schemas.microsoft.com/office/powerpoint/2010/main" val="13453180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2257</Words>
  <Application>Microsoft Office PowerPoint</Application>
  <PresentationFormat>Panorámica</PresentationFormat>
  <Paragraphs>80</Paragraphs>
  <Slides>37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37</vt:i4>
      </vt:variant>
    </vt:vector>
  </HeadingPairs>
  <TitlesOfParts>
    <vt:vector size="42" baseType="lpstr">
      <vt:lpstr>Arial</vt:lpstr>
      <vt:lpstr>Bookman Old Style</vt:lpstr>
      <vt:lpstr>Calibri</vt:lpstr>
      <vt:lpstr>Calibri Light</vt:lpstr>
      <vt:lpstr>Tema de Office</vt:lpstr>
      <vt:lpstr>AYUNTAMIENTO DE SAN PEDRO TLAQUEPAQUE GOBIERNO 2022-2024    Secretaria General del Ayuntamiento Dirección de Delegaciones  Agencias Municipales</vt:lpstr>
      <vt:lpstr>3. Visita a colonia/ López Cotilla    Marzo 2022                              </vt:lpstr>
      <vt:lpstr>3. Visita a colonia/ López Cotilla    Marzo 2022       </vt:lpstr>
      <vt:lpstr>3. Visita a colonia/ López Cotilla     Marzo 2022                                </vt:lpstr>
      <vt:lpstr>3. Visita a colonia/ López Cotilla                                         MARZO 2022</vt:lpstr>
      <vt:lpstr>3. Visita a colonia/López Cotilla    Marzo 2022                              </vt:lpstr>
      <vt:lpstr>3. Brigada de Mantenimiento/ Villa Fontana  Marzo 2022                                </vt:lpstr>
      <vt:lpstr>3. Visita a colonia/ Villa Fontana    Marzo 2022                              </vt:lpstr>
      <vt:lpstr>3. Visita a colonia/ López Cotilla    Marzo 2022                                 </vt:lpstr>
      <vt:lpstr>3. Visita a colonia/ López Cotilla    Marzo 2022                               </vt:lpstr>
      <vt:lpstr>3. Visita a colonia/ López Cotilla    Marzo 2022                                </vt:lpstr>
      <vt:lpstr>3. Brigada de Mantenimiento / López Cotilla  Marzo 2022                                </vt:lpstr>
      <vt:lpstr>3. Visita a colonia/López Cotilla    Marzo 2022                               </vt:lpstr>
      <vt:lpstr>3. Visita a colonia/ Artesanos    Marzo 2022</vt:lpstr>
      <vt:lpstr>3. Visita a colonia/ Artesanos    Marzo 2022                               </vt:lpstr>
      <vt:lpstr>3. Visita a colonia/ Valle de la Misericordia  Marzo 2022                            </vt:lpstr>
      <vt:lpstr>3. Visita a colonia/ Villa Fontana    Marzo 2022                                 </vt:lpstr>
      <vt:lpstr>3. Visita a colonia/ Villa Fontana    Marzo 2022                                 </vt:lpstr>
      <vt:lpstr>3. Visita a colonia/ Villa Fontana    Marzo 2022                                 </vt:lpstr>
      <vt:lpstr>3. Visita a colonia/ Villa Fontana    Marzo 2022                                 </vt:lpstr>
      <vt:lpstr>3. Visita a colonia/ Villa Fontana    Marzo 2022                               </vt:lpstr>
      <vt:lpstr>3. Visita a colonia/ Valle de la Misericordia  Marzo 2022                                </vt:lpstr>
      <vt:lpstr>3. Visita a colonia/ Villa Fontana    Marzo 2022                               </vt:lpstr>
      <vt:lpstr>3. Visita a colonia/ López Cotilla      Marzo 2022                               </vt:lpstr>
      <vt:lpstr>3. Visita a colonia/ López Cotilla    Marzo 2022                                </vt:lpstr>
      <vt:lpstr>3. Visita a colonia/ López Cotilla    Marzo 2022                                  </vt:lpstr>
      <vt:lpstr>3. Visita a colonia/  Artesanos    Marzo 2022                                </vt:lpstr>
      <vt:lpstr>3. Visita a colonia/ López Cotilla    Marzo 2022                                 </vt:lpstr>
      <vt:lpstr>3. Visita a colonia/ López Cotilla    Marzo 2022                              </vt:lpstr>
      <vt:lpstr>3. Visita a colonia/ López Cotilla    Marzo 2022                              </vt:lpstr>
      <vt:lpstr>3. Visita a colonia/ López Cotilla    Marzo 2022                                  </vt:lpstr>
      <vt:lpstr>3. Brigada de Mantenimiento / López Cotilla   Marzo 2022                                 </vt:lpstr>
      <vt:lpstr>3. Visita a colonia/ San Martín de las Flores  Marzo 2022                             </vt:lpstr>
      <vt:lpstr>3. Visita a colonia/ López Cotilla    Marzo 2022                                 </vt:lpstr>
      <vt:lpstr>3. Visita a colonia/ Valle de la Misericordia  Marzo 2022                                 </vt:lpstr>
      <vt:lpstr>3. Visita a colonia/ López Cotilla    Marzo 2022                                 </vt:lpstr>
      <vt:lpstr>3. Brigada de Mantenimiento/López Cotilla  Marzo 2022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DELEGACIONES</dc:creator>
  <cp:lastModifiedBy>LCotilla</cp:lastModifiedBy>
  <cp:revision>150</cp:revision>
  <cp:lastPrinted>2022-03-14T15:49:38Z</cp:lastPrinted>
  <dcterms:created xsi:type="dcterms:W3CDTF">2022-02-28T19:49:16Z</dcterms:created>
  <dcterms:modified xsi:type="dcterms:W3CDTF">2022-03-31T19:30:03Z</dcterms:modified>
</cp:coreProperties>
</file>