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2"/>
  </p:handoutMasterIdLst>
  <p:sldIdLst>
    <p:sldId id="274" r:id="rId2"/>
    <p:sldId id="264" r:id="rId3"/>
    <p:sldId id="279" r:id="rId4"/>
    <p:sldId id="280" r:id="rId5"/>
    <p:sldId id="281" r:id="rId6"/>
    <p:sldId id="284" r:id="rId7"/>
    <p:sldId id="285" r:id="rId8"/>
    <p:sldId id="286" r:id="rId9"/>
    <p:sldId id="287" r:id="rId10"/>
    <p:sldId id="293" r:id="rId11"/>
    <p:sldId id="294" r:id="rId12"/>
    <p:sldId id="288" r:id="rId13"/>
    <p:sldId id="289" r:id="rId14"/>
    <p:sldId id="296" r:id="rId15"/>
    <p:sldId id="301" r:id="rId16"/>
    <p:sldId id="297" r:id="rId17"/>
    <p:sldId id="298" r:id="rId18"/>
    <p:sldId id="299" r:id="rId19"/>
    <p:sldId id="290" r:id="rId20"/>
    <p:sldId id="291" r:id="rId21"/>
    <p:sldId id="303" r:id="rId22"/>
    <p:sldId id="322" r:id="rId23"/>
    <p:sldId id="283" r:id="rId24"/>
    <p:sldId id="304" r:id="rId25"/>
    <p:sldId id="306" r:id="rId26"/>
    <p:sldId id="307" r:id="rId27"/>
    <p:sldId id="308" r:id="rId28"/>
    <p:sldId id="277" r:id="rId29"/>
    <p:sldId id="312" r:id="rId30"/>
    <p:sldId id="313" r:id="rId31"/>
    <p:sldId id="315" r:id="rId32"/>
    <p:sldId id="316" r:id="rId33"/>
    <p:sldId id="317" r:id="rId34"/>
    <p:sldId id="318" r:id="rId35"/>
    <p:sldId id="319" r:id="rId36"/>
    <p:sldId id="320" r:id="rId37"/>
    <p:sldId id="321" r:id="rId38"/>
    <p:sldId id="278" r:id="rId39"/>
    <p:sldId id="323" r:id="rId40"/>
    <p:sldId id="324" r:id="rId41"/>
  </p:sldIdLst>
  <p:sldSz cx="12192000" cy="6858000"/>
  <p:notesSz cx="7053263" cy="93091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204C9F22-BDC6-4C4A-98B9-4FCABBEE1DF0}">
          <p14:sldIdLst>
            <p14:sldId id="274"/>
            <p14:sldId id="264"/>
            <p14:sldId id="279"/>
            <p14:sldId id="280"/>
            <p14:sldId id="281"/>
            <p14:sldId id="284"/>
            <p14:sldId id="285"/>
            <p14:sldId id="286"/>
            <p14:sldId id="287"/>
            <p14:sldId id="293"/>
            <p14:sldId id="294"/>
            <p14:sldId id="288"/>
            <p14:sldId id="289"/>
            <p14:sldId id="296"/>
            <p14:sldId id="301"/>
            <p14:sldId id="297"/>
            <p14:sldId id="298"/>
            <p14:sldId id="299"/>
            <p14:sldId id="290"/>
            <p14:sldId id="291"/>
            <p14:sldId id="303"/>
            <p14:sldId id="322"/>
          </p14:sldIdLst>
        </p14:section>
        <p14:section name="Sección sin título" id="{1090C971-FB4A-42F4-A085-1C4E586DA2B4}">
          <p14:sldIdLst>
            <p14:sldId id="283"/>
            <p14:sldId id="304"/>
            <p14:sldId id="306"/>
            <p14:sldId id="307"/>
            <p14:sldId id="308"/>
            <p14:sldId id="277"/>
            <p14:sldId id="312"/>
            <p14:sldId id="313"/>
            <p14:sldId id="315"/>
            <p14:sldId id="316"/>
            <p14:sldId id="317"/>
            <p14:sldId id="318"/>
            <p14:sldId id="319"/>
            <p14:sldId id="320"/>
            <p14:sldId id="321"/>
            <p14:sldId id="278"/>
            <p14:sldId id="323"/>
            <p14:sldId id="32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74" autoAdjust="0"/>
    <p:restoredTop sz="94660"/>
  </p:normalViewPr>
  <p:slideViewPr>
    <p:cSldViewPr snapToGrid="0">
      <p:cViewPr varScale="1">
        <p:scale>
          <a:sx n="114" d="100"/>
          <a:sy n="114" d="100"/>
        </p:scale>
        <p:origin x="34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3057053" cy="467362"/>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sz="quarter" idx="1"/>
          </p:nvPr>
        </p:nvSpPr>
        <p:spPr>
          <a:xfrm>
            <a:off x="3994614" y="1"/>
            <a:ext cx="3057053" cy="467362"/>
          </a:xfrm>
          <a:prstGeom prst="rect">
            <a:avLst/>
          </a:prstGeom>
        </p:spPr>
        <p:txBody>
          <a:bodyPr vert="horz" lIns="91440" tIns="45720" rIns="91440" bIns="45720" rtlCol="0"/>
          <a:lstStyle>
            <a:lvl1pPr algn="r">
              <a:defRPr sz="1200"/>
            </a:lvl1pPr>
          </a:lstStyle>
          <a:p>
            <a:fld id="{4EB0E2DF-77E3-41A6-ACD2-4724A238D5DB}" type="datetimeFigureOut">
              <a:rPr lang="es-MX" smtClean="0"/>
              <a:t>30/03/2022</a:t>
            </a:fld>
            <a:endParaRPr lang="es-MX"/>
          </a:p>
        </p:txBody>
      </p:sp>
      <p:sp>
        <p:nvSpPr>
          <p:cNvPr id="4" name="Marcador de pie de página 3"/>
          <p:cNvSpPr>
            <a:spLocks noGrp="1"/>
          </p:cNvSpPr>
          <p:nvPr>
            <p:ph type="ftr" sz="quarter" idx="2"/>
          </p:nvPr>
        </p:nvSpPr>
        <p:spPr>
          <a:xfrm>
            <a:off x="0" y="8841738"/>
            <a:ext cx="3057053" cy="467362"/>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994614" y="8841738"/>
            <a:ext cx="3057053" cy="467362"/>
          </a:xfrm>
          <a:prstGeom prst="rect">
            <a:avLst/>
          </a:prstGeom>
        </p:spPr>
        <p:txBody>
          <a:bodyPr vert="horz" lIns="91440" tIns="45720" rIns="91440" bIns="45720" rtlCol="0" anchor="b"/>
          <a:lstStyle>
            <a:lvl1pPr algn="r">
              <a:defRPr sz="1200"/>
            </a:lvl1pPr>
          </a:lstStyle>
          <a:p>
            <a:fld id="{63D115E5-4DCF-442E-9DAD-BD8EFE9E0D7E}" type="slidenum">
              <a:rPr lang="es-MX" smtClean="0"/>
              <a:t>‹Nº›</a:t>
            </a:fld>
            <a:endParaRPr lang="es-MX"/>
          </a:p>
        </p:txBody>
      </p:sp>
    </p:spTree>
    <p:extLst>
      <p:ext uri="{BB962C8B-B14F-4D97-AF65-F5344CB8AC3E}">
        <p14:creationId xmlns:p14="http://schemas.microsoft.com/office/powerpoint/2010/main" val="365460285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p:cNvSpPr>
            <a:spLocks noGrp="1"/>
          </p:cNvSpPr>
          <p:nvPr>
            <p:ph type="dt" sz="half" idx="10"/>
          </p:nvPr>
        </p:nvSpPr>
        <p:spPr/>
        <p:txBody>
          <a:bodyPr/>
          <a:lstStyle/>
          <a:p>
            <a:fld id="{85EDC13A-3603-4870-A2B0-3AD17E5CEA88}" type="datetimeFigureOut">
              <a:rPr lang="es-MX" smtClean="0"/>
              <a:t>30/03/2022</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96B05EB-54FF-4B33-A625-AA13AAC9A0DE}" type="slidenum">
              <a:rPr lang="es-MX" smtClean="0"/>
              <a:t>‹Nº›</a:t>
            </a:fld>
            <a:endParaRPr lang="es-MX"/>
          </a:p>
        </p:txBody>
      </p:sp>
    </p:spTree>
    <p:extLst>
      <p:ext uri="{BB962C8B-B14F-4D97-AF65-F5344CB8AC3E}">
        <p14:creationId xmlns:p14="http://schemas.microsoft.com/office/powerpoint/2010/main" val="164562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85EDC13A-3603-4870-A2B0-3AD17E5CEA88}" type="datetimeFigureOut">
              <a:rPr lang="es-MX" smtClean="0"/>
              <a:t>30/03/2022</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96B05EB-54FF-4B33-A625-AA13AAC9A0DE}" type="slidenum">
              <a:rPr lang="es-MX" smtClean="0"/>
              <a:t>‹Nº›</a:t>
            </a:fld>
            <a:endParaRPr lang="es-MX"/>
          </a:p>
        </p:txBody>
      </p:sp>
    </p:spTree>
    <p:extLst>
      <p:ext uri="{BB962C8B-B14F-4D97-AF65-F5344CB8AC3E}">
        <p14:creationId xmlns:p14="http://schemas.microsoft.com/office/powerpoint/2010/main" val="1315323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85EDC13A-3603-4870-A2B0-3AD17E5CEA88}" type="datetimeFigureOut">
              <a:rPr lang="es-MX" smtClean="0"/>
              <a:t>30/03/2022</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96B05EB-54FF-4B33-A625-AA13AAC9A0DE}" type="slidenum">
              <a:rPr lang="es-MX" smtClean="0"/>
              <a:t>‹Nº›</a:t>
            </a:fld>
            <a:endParaRPr lang="es-MX"/>
          </a:p>
        </p:txBody>
      </p:sp>
    </p:spTree>
    <p:extLst>
      <p:ext uri="{BB962C8B-B14F-4D97-AF65-F5344CB8AC3E}">
        <p14:creationId xmlns:p14="http://schemas.microsoft.com/office/powerpoint/2010/main" val="2940992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85EDC13A-3603-4870-A2B0-3AD17E5CEA88}" type="datetimeFigureOut">
              <a:rPr lang="es-MX" smtClean="0"/>
              <a:t>30/03/2022</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96B05EB-54FF-4B33-A625-AA13AAC9A0DE}" type="slidenum">
              <a:rPr lang="es-MX" smtClean="0"/>
              <a:t>‹Nº›</a:t>
            </a:fld>
            <a:endParaRPr lang="es-MX"/>
          </a:p>
        </p:txBody>
      </p:sp>
    </p:spTree>
    <p:extLst>
      <p:ext uri="{BB962C8B-B14F-4D97-AF65-F5344CB8AC3E}">
        <p14:creationId xmlns:p14="http://schemas.microsoft.com/office/powerpoint/2010/main" val="1434779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85EDC13A-3603-4870-A2B0-3AD17E5CEA88}" type="datetimeFigureOut">
              <a:rPr lang="es-MX" smtClean="0"/>
              <a:t>30/03/2022</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96B05EB-54FF-4B33-A625-AA13AAC9A0DE}" type="slidenum">
              <a:rPr lang="es-MX" smtClean="0"/>
              <a:t>‹Nº›</a:t>
            </a:fld>
            <a:endParaRPr lang="es-MX"/>
          </a:p>
        </p:txBody>
      </p:sp>
    </p:spTree>
    <p:extLst>
      <p:ext uri="{BB962C8B-B14F-4D97-AF65-F5344CB8AC3E}">
        <p14:creationId xmlns:p14="http://schemas.microsoft.com/office/powerpoint/2010/main" val="449796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85EDC13A-3603-4870-A2B0-3AD17E5CEA88}" type="datetimeFigureOut">
              <a:rPr lang="es-MX" smtClean="0"/>
              <a:t>30/03/2022</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696B05EB-54FF-4B33-A625-AA13AAC9A0DE}" type="slidenum">
              <a:rPr lang="es-MX" smtClean="0"/>
              <a:t>‹Nº›</a:t>
            </a:fld>
            <a:endParaRPr lang="es-MX"/>
          </a:p>
        </p:txBody>
      </p:sp>
    </p:spTree>
    <p:extLst>
      <p:ext uri="{BB962C8B-B14F-4D97-AF65-F5344CB8AC3E}">
        <p14:creationId xmlns:p14="http://schemas.microsoft.com/office/powerpoint/2010/main" val="252121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85EDC13A-3603-4870-A2B0-3AD17E5CEA88}" type="datetimeFigureOut">
              <a:rPr lang="es-MX" smtClean="0"/>
              <a:t>30/03/2022</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696B05EB-54FF-4B33-A625-AA13AAC9A0DE}" type="slidenum">
              <a:rPr lang="es-MX" smtClean="0"/>
              <a:t>‹Nº›</a:t>
            </a:fld>
            <a:endParaRPr lang="es-MX"/>
          </a:p>
        </p:txBody>
      </p:sp>
    </p:spTree>
    <p:extLst>
      <p:ext uri="{BB962C8B-B14F-4D97-AF65-F5344CB8AC3E}">
        <p14:creationId xmlns:p14="http://schemas.microsoft.com/office/powerpoint/2010/main" val="2728637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85EDC13A-3603-4870-A2B0-3AD17E5CEA88}" type="datetimeFigureOut">
              <a:rPr lang="es-MX" smtClean="0"/>
              <a:t>30/03/2022</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696B05EB-54FF-4B33-A625-AA13AAC9A0DE}" type="slidenum">
              <a:rPr lang="es-MX" smtClean="0"/>
              <a:t>‹Nº›</a:t>
            </a:fld>
            <a:endParaRPr lang="es-MX"/>
          </a:p>
        </p:txBody>
      </p:sp>
    </p:spTree>
    <p:extLst>
      <p:ext uri="{BB962C8B-B14F-4D97-AF65-F5344CB8AC3E}">
        <p14:creationId xmlns:p14="http://schemas.microsoft.com/office/powerpoint/2010/main" val="3079498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5EDC13A-3603-4870-A2B0-3AD17E5CEA88}" type="datetimeFigureOut">
              <a:rPr lang="es-MX" smtClean="0"/>
              <a:t>30/03/2022</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696B05EB-54FF-4B33-A625-AA13AAC9A0DE}" type="slidenum">
              <a:rPr lang="es-MX" smtClean="0"/>
              <a:t>‹Nº›</a:t>
            </a:fld>
            <a:endParaRPr lang="es-MX"/>
          </a:p>
        </p:txBody>
      </p:sp>
    </p:spTree>
    <p:extLst>
      <p:ext uri="{BB962C8B-B14F-4D97-AF65-F5344CB8AC3E}">
        <p14:creationId xmlns:p14="http://schemas.microsoft.com/office/powerpoint/2010/main" val="3782115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85EDC13A-3603-4870-A2B0-3AD17E5CEA88}" type="datetimeFigureOut">
              <a:rPr lang="es-MX" smtClean="0"/>
              <a:t>30/03/2022</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696B05EB-54FF-4B33-A625-AA13AAC9A0DE}" type="slidenum">
              <a:rPr lang="es-MX" smtClean="0"/>
              <a:t>‹Nº›</a:t>
            </a:fld>
            <a:endParaRPr lang="es-MX"/>
          </a:p>
        </p:txBody>
      </p:sp>
    </p:spTree>
    <p:extLst>
      <p:ext uri="{BB962C8B-B14F-4D97-AF65-F5344CB8AC3E}">
        <p14:creationId xmlns:p14="http://schemas.microsoft.com/office/powerpoint/2010/main" val="18448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85EDC13A-3603-4870-A2B0-3AD17E5CEA88}" type="datetimeFigureOut">
              <a:rPr lang="es-MX" smtClean="0"/>
              <a:t>30/03/2022</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696B05EB-54FF-4B33-A625-AA13AAC9A0DE}" type="slidenum">
              <a:rPr lang="es-MX" smtClean="0"/>
              <a:t>‹Nº›</a:t>
            </a:fld>
            <a:endParaRPr lang="es-MX"/>
          </a:p>
        </p:txBody>
      </p:sp>
    </p:spTree>
    <p:extLst>
      <p:ext uri="{BB962C8B-B14F-4D97-AF65-F5344CB8AC3E}">
        <p14:creationId xmlns:p14="http://schemas.microsoft.com/office/powerpoint/2010/main" val="3792446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EDC13A-3603-4870-A2B0-3AD17E5CEA88}" type="datetimeFigureOut">
              <a:rPr lang="es-MX" smtClean="0"/>
              <a:t>30/03/2022</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6B05EB-54FF-4B33-A625-AA13AAC9A0DE}" type="slidenum">
              <a:rPr lang="es-MX" smtClean="0"/>
              <a:t>‹Nº›</a:t>
            </a:fld>
            <a:endParaRPr lang="es-MX"/>
          </a:p>
        </p:txBody>
      </p:sp>
    </p:spTree>
    <p:extLst>
      <p:ext uri="{BB962C8B-B14F-4D97-AF65-F5344CB8AC3E}">
        <p14:creationId xmlns:p14="http://schemas.microsoft.com/office/powerpoint/2010/main" val="2130220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45.jp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48.jpg"/><Relationship Id="rId4" Type="http://schemas.openxmlformats.org/officeDocument/2006/relationships/image" Target="../media/image47.jpg"/></Relationships>
</file>

<file path=ppt/slides/_rels/slide1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g"/></Relationships>
</file>

<file path=ppt/slides/_rels/slide1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59.jpg"/><Relationship Id="rId4" Type="http://schemas.openxmlformats.org/officeDocument/2006/relationships/image" Target="../media/image58.jp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70.jpg"/><Relationship Id="rId4" Type="http://schemas.openxmlformats.org/officeDocument/2006/relationships/image" Target="../media/image69.jpg"/></Relationships>
</file>

<file path=ppt/slides/_rels/slide2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4.xml"/><Relationship Id="rId4" Type="http://schemas.openxmlformats.org/officeDocument/2006/relationships/image" Target="../media/image73.jpg"/></Relationships>
</file>

<file path=ppt/slides/_rels/slide2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4.xml"/><Relationship Id="rId5" Type="http://schemas.openxmlformats.org/officeDocument/2006/relationships/image" Target="../media/image77.jpeg"/><Relationship Id="rId4" Type="http://schemas.openxmlformats.org/officeDocument/2006/relationships/image" Target="../media/image76.jpg"/></Relationships>
</file>

<file path=ppt/slides/_rels/slide2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 Id="rId5" Type="http://schemas.openxmlformats.org/officeDocument/2006/relationships/image" Target="../media/image84.jpeg"/><Relationship Id="rId4" Type="http://schemas.openxmlformats.org/officeDocument/2006/relationships/image" Target="../media/image83.jpeg"/></Relationships>
</file>

<file path=ppt/slides/_rels/slide2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eg"/><Relationship Id="rId1" Type="http://schemas.openxmlformats.org/officeDocument/2006/relationships/slideLayout" Target="../slideLayouts/slideLayout4.xml"/><Relationship Id="rId5" Type="http://schemas.openxmlformats.org/officeDocument/2006/relationships/image" Target="../media/image88.jpeg"/><Relationship Id="rId4" Type="http://schemas.openxmlformats.org/officeDocument/2006/relationships/image" Target="../media/image87.jpg"/></Relationships>
</file>

<file path=ppt/slides/_rels/slide2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4.xml"/><Relationship Id="rId4" Type="http://schemas.openxmlformats.org/officeDocument/2006/relationships/image" Target="../media/image91.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4.xml"/><Relationship Id="rId4" Type="http://schemas.openxmlformats.org/officeDocument/2006/relationships/image" Target="../media/image94.jpg"/></Relationships>
</file>

<file path=ppt/slides/_rels/slide3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g"/><Relationship Id="rId1" Type="http://schemas.openxmlformats.org/officeDocument/2006/relationships/slideLayout" Target="../slideLayouts/slideLayout4.xml"/><Relationship Id="rId5" Type="http://schemas.openxmlformats.org/officeDocument/2006/relationships/image" Target="../media/image98.jpeg"/><Relationship Id="rId4" Type="http://schemas.openxmlformats.org/officeDocument/2006/relationships/image" Target="../media/image97.jpeg"/></Relationships>
</file>

<file path=ppt/slides/_rels/slide32.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g"/><Relationship Id="rId1" Type="http://schemas.openxmlformats.org/officeDocument/2006/relationships/slideLayout" Target="../slideLayouts/slideLayout4.xml"/><Relationship Id="rId5" Type="http://schemas.openxmlformats.org/officeDocument/2006/relationships/image" Target="../media/image103.jpeg"/><Relationship Id="rId4" Type="http://schemas.openxmlformats.org/officeDocument/2006/relationships/image" Target="../media/image102.jpg"/></Relationships>
</file>

<file path=ppt/slides/_rels/slide3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4.xml"/><Relationship Id="rId5" Type="http://schemas.openxmlformats.org/officeDocument/2006/relationships/image" Target="../media/image107.jpg"/><Relationship Id="rId4" Type="http://schemas.openxmlformats.org/officeDocument/2006/relationships/image" Target="../media/image106.jpg"/></Relationships>
</file>

<file path=ppt/slides/_rels/slide35.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4.xml"/><Relationship Id="rId5" Type="http://schemas.openxmlformats.org/officeDocument/2006/relationships/image" Target="../media/image111.jpg"/><Relationship Id="rId4" Type="http://schemas.openxmlformats.org/officeDocument/2006/relationships/image" Target="../media/image110.jpeg"/></Relationships>
</file>

<file path=ppt/slides/_rels/slide3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4.xml"/><Relationship Id="rId4" Type="http://schemas.openxmlformats.org/officeDocument/2006/relationships/image" Target="../media/image114.jpeg"/></Relationships>
</file>

<file path=ppt/slides/_rels/slide3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g"/><Relationship Id="rId1" Type="http://schemas.openxmlformats.org/officeDocument/2006/relationships/slideLayout" Target="../slideLayouts/slideLayout4.xml"/><Relationship Id="rId4" Type="http://schemas.openxmlformats.org/officeDocument/2006/relationships/image" Target="../media/image117.jpg"/></Relationships>
</file>

<file path=ppt/slides/_rels/slide38.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22.jp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28.jpg"/><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ctrTitle"/>
          </p:nvPr>
        </p:nvSpPr>
        <p:spPr>
          <a:xfrm>
            <a:off x="1309816" y="601362"/>
            <a:ext cx="8493211" cy="1688757"/>
          </a:xfrm>
        </p:spPr>
        <p:txBody>
          <a:bodyPr>
            <a:normAutofit fontScale="90000"/>
          </a:bodyPr>
          <a:lstStyle/>
          <a:p>
            <a:r>
              <a:rPr lang="es-ES" sz="2800" dirty="0">
                <a:latin typeface="Bookman Old Style" panose="02050604050505020204" pitchFamily="18" charset="0"/>
              </a:rPr>
              <a:t>AYUNTAMIENTO DE SAN PEDRO TLAQUEPAQUE</a:t>
            </a:r>
            <a:r>
              <a:rPr lang="es-ES" sz="3200" dirty="0"/>
              <a:t/>
            </a:r>
            <a:br>
              <a:rPr lang="es-ES" sz="3200" dirty="0"/>
            </a:br>
            <a:r>
              <a:rPr lang="es-ES" sz="2000" dirty="0"/>
              <a:t>GOBIERNO 2022-2024</a:t>
            </a:r>
            <a:br>
              <a:rPr lang="es-ES" sz="2000" dirty="0"/>
            </a:br>
            <a:r>
              <a:rPr lang="es-ES" sz="2000" dirty="0"/>
              <a:t/>
            </a:r>
            <a:br>
              <a:rPr lang="es-ES" sz="2000" dirty="0"/>
            </a:br>
            <a:r>
              <a:rPr lang="es-ES" sz="2000" dirty="0"/>
              <a:t/>
            </a:r>
            <a:br>
              <a:rPr lang="es-ES" sz="2000" dirty="0"/>
            </a:br>
            <a:r>
              <a:rPr lang="es-ES" sz="2000" dirty="0"/>
              <a:t/>
            </a:r>
            <a:br>
              <a:rPr lang="es-ES" sz="2000" dirty="0"/>
            </a:br>
            <a:r>
              <a:rPr lang="es-ES" sz="2000" dirty="0"/>
              <a:t>Secretaria General del Ayuntamiento</a:t>
            </a:r>
            <a:br>
              <a:rPr lang="es-ES" sz="2000" dirty="0"/>
            </a:br>
            <a:r>
              <a:rPr lang="es-ES" sz="2000" dirty="0"/>
              <a:t>Dirección de Delegaciones  Agencias Municipales</a:t>
            </a:r>
            <a:endParaRPr lang="es-MX" sz="2000" dirty="0"/>
          </a:p>
        </p:txBody>
      </p:sp>
      <p:sp>
        <p:nvSpPr>
          <p:cNvPr id="11" name="Subtítulo 10"/>
          <p:cNvSpPr>
            <a:spLocks noGrp="1"/>
          </p:cNvSpPr>
          <p:nvPr>
            <p:ph type="subTitle" idx="1"/>
          </p:nvPr>
        </p:nvSpPr>
        <p:spPr>
          <a:xfrm>
            <a:off x="1309816" y="3550573"/>
            <a:ext cx="9144000" cy="3105599"/>
          </a:xfrm>
        </p:spPr>
        <p:txBody>
          <a:bodyPr/>
          <a:lstStyle/>
          <a:p>
            <a:r>
              <a:rPr lang="es-ES" sz="2000" dirty="0">
                <a:latin typeface="Arial" panose="020B0604020202020204" pitchFamily="34" charset="0"/>
                <a:cs typeface="Arial" panose="020B0604020202020204" pitchFamily="34" charset="0"/>
              </a:rPr>
              <a:t>Secretaria General del Ayuntamiento</a:t>
            </a:r>
          </a:p>
          <a:p>
            <a:r>
              <a:rPr lang="es-ES" sz="2000" dirty="0">
                <a:latin typeface="Arial" panose="020B0604020202020204" pitchFamily="34" charset="0"/>
                <a:cs typeface="Arial" panose="020B0604020202020204" pitchFamily="34" charset="0"/>
              </a:rPr>
              <a:t>Dirección de Delegaciones y Agencias Municipales</a:t>
            </a:r>
          </a:p>
          <a:p>
            <a:endParaRPr lang="es-ES" sz="2000" dirty="0">
              <a:latin typeface="Arial" panose="020B0604020202020204" pitchFamily="34" charset="0"/>
              <a:cs typeface="Arial" panose="020B0604020202020204" pitchFamily="34" charset="0"/>
            </a:endParaRPr>
          </a:p>
          <a:p>
            <a:endParaRPr lang="es-ES" sz="2000" dirty="0">
              <a:latin typeface="Arial" panose="020B0604020202020204" pitchFamily="34" charset="0"/>
              <a:cs typeface="Arial" panose="020B0604020202020204" pitchFamily="34" charset="0"/>
            </a:endParaRPr>
          </a:p>
          <a:p>
            <a:r>
              <a:rPr lang="es-ES" dirty="0"/>
              <a:t>DELEGACION </a:t>
            </a:r>
            <a:r>
              <a:rPr lang="es-ES" dirty="0" smtClean="0"/>
              <a:t>LAS JUNTAS</a:t>
            </a:r>
            <a:endParaRPr lang="es-ES" dirty="0"/>
          </a:p>
          <a:p>
            <a:r>
              <a:rPr lang="es-ES" dirty="0"/>
              <a:t>Informe </a:t>
            </a:r>
            <a:r>
              <a:rPr lang="es-ES" dirty="0" smtClean="0"/>
              <a:t>Marzo </a:t>
            </a:r>
            <a:r>
              <a:rPr lang="es-ES" dirty="0"/>
              <a:t>2022</a:t>
            </a:r>
            <a:endParaRPr lang="es-MX" dirty="0"/>
          </a:p>
        </p:txBody>
      </p:sp>
      <p:pic>
        <p:nvPicPr>
          <p:cNvPr id="10" name="Marcador de contenido 9"/>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153526" y="976183"/>
            <a:ext cx="7192963" cy="2493962"/>
          </a:xfrm>
        </p:spPr>
      </p:pic>
    </p:spTree>
    <p:extLst>
      <p:ext uri="{BB962C8B-B14F-4D97-AF65-F5344CB8AC3E}">
        <p14:creationId xmlns:p14="http://schemas.microsoft.com/office/powerpoint/2010/main" val="3452018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42888"/>
            <a:ext cx="9642509" cy="1325563"/>
          </a:xfrm>
        </p:spPr>
        <p:txBody>
          <a:bodyPr>
            <a:normAutofit/>
          </a:bodyPr>
          <a:lstStyle/>
          <a:p>
            <a:r>
              <a:rPr lang="es-ES" sz="2000" dirty="0">
                <a:latin typeface="Arial Narrow" panose="020B0606020202030204" pitchFamily="34" charset="0"/>
              </a:rPr>
              <a:t>3. Visita a colonia/     </a:t>
            </a:r>
            <a:r>
              <a:rPr lang="es-ES" sz="2000" dirty="0" smtClean="0">
                <a:latin typeface="Arial Narrow" panose="020B0606020202030204" pitchFamily="34" charset="0"/>
              </a:rPr>
              <a:t>                                                                                          MARZO 2022                             </a:t>
            </a:r>
            <a:endParaRPr lang="es-MX" sz="2000" dirty="0">
              <a:latin typeface="Arial Narrow" panose="020B060602020203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algn="just"/>
            <a:endParaRPr lang="es-MX" sz="1600" dirty="0" smtClean="0">
              <a:latin typeface="Arial" pitchFamily="34" charset="0"/>
              <a:cs typeface="Arial" pitchFamily="34" charset="0"/>
            </a:endParaRPr>
          </a:p>
          <a:p>
            <a:pPr marL="0" indent="0" algn="ctr">
              <a:buNone/>
            </a:pPr>
            <a:r>
              <a:rPr lang="es-MX" sz="1600" dirty="0" smtClean="0">
                <a:latin typeface="Arial" pitchFamily="34" charset="0"/>
                <a:cs typeface="Arial" pitchFamily="34" charset="0"/>
              </a:rPr>
              <a:t>10 Marzo 2022</a:t>
            </a:r>
          </a:p>
          <a:p>
            <a:pPr marL="0" indent="0" algn="ctr">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Visita </a:t>
            </a:r>
            <a:r>
              <a:rPr lang="es-MX" sz="1600" dirty="0">
                <a:latin typeface="Arial" pitchFamily="34" charset="0"/>
                <a:cs typeface="Arial" pitchFamily="34" charset="0"/>
              </a:rPr>
              <a:t>en la Colonia </a:t>
            </a:r>
            <a:r>
              <a:rPr lang="es-MX" sz="1600" dirty="0" smtClean="0">
                <a:latin typeface="Arial" pitchFamily="34" charset="0"/>
                <a:cs typeface="Arial" pitchFamily="34" charset="0"/>
              </a:rPr>
              <a:t>Las Juntitas en la que se realizo la CARAVANA POR LA PAZ. Asistieron Cultura Tlaquepaque con Bibliotecas, Cine, Lectura y Manualidades.</a:t>
            </a:r>
          </a:p>
          <a:p>
            <a:pPr marL="0" indent="0" algn="just">
              <a:buNone/>
            </a:pPr>
            <a:r>
              <a:rPr lang="es-MX" sz="1600" dirty="0" smtClean="0">
                <a:latin typeface="Arial" pitchFamily="34" charset="0"/>
                <a:cs typeface="Arial" pitchFamily="34" charset="0"/>
              </a:rPr>
              <a:t>       </a:t>
            </a:r>
          </a:p>
          <a:p>
            <a:pPr marL="0" indent="0" algn="just">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Con un horario de </a:t>
            </a:r>
            <a:r>
              <a:rPr lang="es-MX" sz="1600" dirty="0">
                <a:latin typeface="Arial" pitchFamily="34" charset="0"/>
                <a:cs typeface="Arial" pitchFamily="34" charset="0"/>
              </a:rPr>
              <a:t>5</a:t>
            </a:r>
            <a:r>
              <a:rPr lang="es-MX" sz="1600" dirty="0" smtClean="0">
                <a:latin typeface="Arial" pitchFamily="34" charset="0"/>
                <a:cs typeface="Arial" pitchFamily="34" charset="0"/>
              </a:rPr>
              <a:t>:00pm a </a:t>
            </a:r>
            <a:r>
              <a:rPr lang="es-MX" sz="1600" dirty="0">
                <a:latin typeface="Arial" pitchFamily="34" charset="0"/>
                <a:cs typeface="Arial" pitchFamily="34" charset="0"/>
              </a:rPr>
              <a:t>8</a:t>
            </a:r>
            <a:r>
              <a:rPr lang="es-MX" sz="1600" dirty="0" smtClean="0">
                <a:latin typeface="Arial" pitchFamily="34" charset="0"/>
                <a:cs typeface="Arial" pitchFamily="34" charset="0"/>
              </a:rPr>
              <a:t>:00pm</a:t>
            </a:r>
          </a:p>
          <a:p>
            <a:pPr marL="0" indent="0" algn="just">
              <a:buNone/>
            </a:pPr>
            <a:r>
              <a:rPr lang="es-MX" sz="1600" dirty="0" smtClean="0">
                <a:latin typeface="Arial" pitchFamily="34" charset="0"/>
                <a:cs typeface="Arial" pitchFamily="34" charset="0"/>
              </a:rPr>
              <a:t>                       </a:t>
            </a:r>
            <a:endParaRPr lang="es-MX" sz="1600" dirty="0">
              <a:latin typeface="Arial" pitchFamily="34" charset="0"/>
              <a:cs typeface="Arial" pitchFamily="34" charset="0"/>
            </a:endParaRPr>
          </a:p>
          <a:p>
            <a:pPr algn="just"/>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Asistieron El Regidor de Desarrollo Social y Económico y la Delegada.</a:t>
            </a:r>
            <a:endParaRPr lang="es-MX" sz="1600" dirty="0">
              <a:latin typeface="Arial" pitchFamily="34" charset="0"/>
              <a:cs typeface="Arial" pitchFamily="34" charset="0"/>
            </a:endParaRPr>
          </a:p>
          <a:p>
            <a:pPr marL="0" indent="0" algn="just">
              <a:buNone/>
            </a:pPr>
            <a:endParaRPr lang="es-MX" dirty="0"/>
          </a:p>
        </p:txBody>
      </p:sp>
      <p:cxnSp>
        <p:nvCxnSpPr>
          <p:cNvPr id="6" name="Conector recto 5"/>
          <p:cNvCxnSpPr>
            <a:stCxn id="2" idx="1"/>
          </p:cNvCxnSpPr>
          <p:nvPr/>
        </p:nvCxnSpPr>
        <p:spPr>
          <a:xfrm flipH="1" flipV="1">
            <a:off x="-422240" y="826262"/>
            <a:ext cx="1260440"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Marcador de contenido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950742" y="1195112"/>
            <a:ext cx="3136636" cy="4351338"/>
          </a:xfr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7378" y="1282044"/>
            <a:ext cx="3056096" cy="5575955"/>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0462" y="1343502"/>
            <a:ext cx="2457997" cy="2354346"/>
          </a:xfrm>
          <a:prstGeom prst="rect">
            <a:avLst/>
          </a:prstGeom>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8487" y="4070021"/>
            <a:ext cx="2520927" cy="2449829"/>
          </a:xfrm>
          <a:prstGeom prst="rect">
            <a:avLst/>
          </a:prstGeom>
        </p:spPr>
      </p:pic>
    </p:spTree>
    <p:extLst>
      <p:ext uri="{BB962C8B-B14F-4D97-AF65-F5344CB8AC3E}">
        <p14:creationId xmlns:p14="http://schemas.microsoft.com/office/powerpoint/2010/main" val="4062894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42888"/>
            <a:ext cx="9642509" cy="1325563"/>
          </a:xfrm>
        </p:spPr>
        <p:txBody>
          <a:bodyPr>
            <a:normAutofit/>
          </a:bodyPr>
          <a:lstStyle/>
          <a:p>
            <a:r>
              <a:rPr lang="es-ES" sz="2000" dirty="0">
                <a:latin typeface="Arial Narrow" panose="020B0606020202030204" pitchFamily="34" charset="0"/>
              </a:rPr>
              <a:t>3. Visita a colonia/     </a:t>
            </a:r>
            <a:r>
              <a:rPr lang="es-ES" sz="2000" dirty="0" smtClean="0">
                <a:latin typeface="Arial Narrow" panose="020B0606020202030204" pitchFamily="34" charset="0"/>
              </a:rPr>
              <a:t>                                                                                          MARZO 2022                             </a:t>
            </a:r>
            <a:endParaRPr lang="es-MX" sz="2000" dirty="0">
              <a:latin typeface="Arial Narrow" panose="020B060602020203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algn="just"/>
            <a:endParaRPr lang="es-MX" sz="1600" dirty="0" smtClean="0">
              <a:latin typeface="Arial" pitchFamily="34" charset="0"/>
              <a:cs typeface="Arial" pitchFamily="34" charset="0"/>
            </a:endParaRPr>
          </a:p>
          <a:p>
            <a:pPr marL="0" indent="0" algn="ctr">
              <a:buNone/>
            </a:pPr>
            <a:r>
              <a:rPr lang="es-MX" sz="1600" dirty="0" smtClean="0">
                <a:latin typeface="Arial" pitchFamily="34" charset="0"/>
                <a:cs typeface="Arial" pitchFamily="34" charset="0"/>
              </a:rPr>
              <a:t>11 Marzo 2022</a:t>
            </a:r>
          </a:p>
          <a:p>
            <a:pPr marL="0" indent="0" algn="ctr">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Visita </a:t>
            </a:r>
            <a:r>
              <a:rPr lang="es-MX" sz="1600" dirty="0">
                <a:latin typeface="Arial" pitchFamily="34" charset="0"/>
                <a:cs typeface="Arial" pitchFamily="34" charset="0"/>
              </a:rPr>
              <a:t>en la Colonia </a:t>
            </a:r>
            <a:r>
              <a:rPr lang="es-MX" sz="1600" dirty="0" smtClean="0">
                <a:latin typeface="Arial" pitchFamily="34" charset="0"/>
                <a:cs typeface="Arial" pitchFamily="34" charset="0"/>
              </a:rPr>
              <a:t>Las Juntas en la que se realizo la CARAVANA POR LA PAZ. Asistieron Cultura Tlaquepaque con Bibliotecas, Cine, Lectura y Manualidades.</a:t>
            </a:r>
          </a:p>
          <a:p>
            <a:pPr marL="0" indent="0" algn="just">
              <a:buNone/>
            </a:pPr>
            <a:r>
              <a:rPr lang="es-MX" sz="1600" dirty="0" smtClean="0">
                <a:latin typeface="Arial" pitchFamily="34" charset="0"/>
                <a:cs typeface="Arial" pitchFamily="34" charset="0"/>
              </a:rPr>
              <a:t>       </a:t>
            </a:r>
          </a:p>
          <a:p>
            <a:pPr marL="0" indent="0" algn="just">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Con un horario de </a:t>
            </a:r>
            <a:r>
              <a:rPr lang="es-MX" sz="1600" dirty="0">
                <a:latin typeface="Arial" pitchFamily="34" charset="0"/>
                <a:cs typeface="Arial" pitchFamily="34" charset="0"/>
              </a:rPr>
              <a:t>5</a:t>
            </a:r>
            <a:r>
              <a:rPr lang="es-MX" sz="1600" dirty="0" smtClean="0">
                <a:latin typeface="Arial" pitchFamily="34" charset="0"/>
                <a:cs typeface="Arial" pitchFamily="34" charset="0"/>
              </a:rPr>
              <a:t>:00pm a 8:30pm</a:t>
            </a:r>
          </a:p>
          <a:p>
            <a:pPr marL="0" indent="0" algn="just">
              <a:buNone/>
            </a:pPr>
            <a:r>
              <a:rPr lang="es-MX" sz="1600" dirty="0" smtClean="0">
                <a:latin typeface="Arial" pitchFamily="34" charset="0"/>
                <a:cs typeface="Arial" pitchFamily="34" charset="0"/>
              </a:rPr>
              <a:t>                       </a:t>
            </a:r>
            <a:endParaRPr lang="es-MX" sz="1600" dirty="0">
              <a:latin typeface="Arial" pitchFamily="34" charset="0"/>
              <a:cs typeface="Arial" pitchFamily="34" charset="0"/>
            </a:endParaRPr>
          </a:p>
          <a:p>
            <a:pPr algn="just"/>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Asistieron </a:t>
            </a:r>
            <a:r>
              <a:rPr lang="es-MX" sz="1600" dirty="0">
                <a:latin typeface="Arial" pitchFamily="34" charset="0"/>
                <a:cs typeface="Arial" pitchFamily="34" charset="0"/>
              </a:rPr>
              <a:t>L</a:t>
            </a:r>
            <a:r>
              <a:rPr lang="es-MX" sz="1600" dirty="0" smtClean="0">
                <a:latin typeface="Arial" pitchFamily="34" charset="0"/>
                <a:cs typeface="Arial" pitchFamily="34" charset="0"/>
              </a:rPr>
              <a:t>a Delegada Y 200 Personas aprox.</a:t>
            </a:r>
            <a:endParaRPr lang="es-MX" sz="1600" dirty="0">
              <a:latin typeface="Arial" pitchFamily="34" charset="0"/>
              <a:cs typeface="Arial" pitchFamily="34" charset="0"/>
            </a:endParaRPr>
          </a:p>
          <a:p>
            <a:pPr marL="0" indent="0" algn="just">
              <a:buNone/>
            </a:pPr>
            <a:endParaRPr lang="es-MX" dirty="0"/>
          </a:p>
        </p:txBody>
      </p:sp>
      <p:cxnSp>
        <p:nvCxnSpPr>
          <p:cNvPr id="6" name="Conector recto 5"/>
          <p:cNvCxnSpPr>
            <a:stCxn id="2" idx="1"/>
          </p:cNvCxnSpPr>
          <p:nvPr/>
        </p:nvCxnSpPr>
        <p:spPr>
          <a:xfrm flipH="1" flipV="1">
            <a:off x="-422240" y="826262"/>
            <a:ext cx="1260440"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77633" y="4279770"/>
            <a:ext cx="2665734" cy="2393829"/>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7633" y="1409306"/>
            <a:ext cx="2665734" cy="2647066"/>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6564" y="1409306"/>
            <a:ext cx="2706034" cy="2541665"/>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6937" y="4279771"/>
            <a:ext cx="2923624" cy="2466446"/>
          </a:xfrm>
          <a:prstGeom prst="rect">
            <a:avLst/>
          </a:prstGeom>
        </p:spPr>
      </p:pic>
    </p:spTree>
    <p:extLst>
      <p:ext uri="{BB962C8B-B14F-4D97-AF65-F5344CB8AC3E}">
        <p14:creationId xmlns:p14="http://schemas.microsoft.com/office/powerpoint/2010/main" val="3292589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42888"/>
            <a:ext cx="9642509" cy="1325563"/>
          </a:xfrm>
        </p:spPr>
        <p:txBody>
          <a:bodyPr>
            <a:normAutofit/>
          </a:bodyPr>
          <a:lstStyle/>
          <a:p>
            <a:r>
              <a:rPr lang="es-ES" sz="2000" dirty="0">
                <a:latin typeface="Arial Narrow" panose="020B0606020202030204" pitchFamily="34" charset="0"/>
              </a:rPr>
              <a:t>3. Visita a colonia/     </a:t>
            </a:r>
            <a:r>
              <a:rPr lang="es-ES" sz="2000" dirty="0" smtClean="0">
                <a:latin typeface="Arial Narrow" panose="020B0606020202030204" pitchFamily="34" charset="0"/>
              </a:rPr>
              <a:t>                                                                                          MARZO 2022                             </a:t>
            </a:r>
            <a:endParaRPr lang="es-MX" sz="2000" dirty="0">
              <a:latin typeface="Arial Narrow" panose="020B060602020203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algn="just"/>
            <a:endParaRPr lang="es-MX" sz="1600" dirty="0" smtClean="0">
              <a:latin typeface="Arial" pitchFamily="34" charset="0"/>
              <a:cs typeface="Arial" pitchFamily="34" charset="0"/>
            </a:endParaRPr>
          </a:p>
          <a:p>
            <a:pPr marL="0" indent="0" algn="ctr">
              <a:buNone/>
            </a:pPr>
            <a:r>
              <a:rPr lang="es-MX" sz="1600" dirty="0" smtClean="0">
                <a:latin typeface="Arial" pitchFamily="34" charset="0"/>
                <a:cs typeface="Arial" pitchFamily="34" charset="0"/>
              </a:rPr>
              <a:t>11 Marzo 2022</a:t>
            </a:r>
          </a:p>
          <a:p>
            <a:pPr marL="0" indent="0" algn="ctr">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Visita </a:t>
            </a:r>
            <a:r>
              <a:rPr lang="es-MX" sz="1600" dirty="0">
                <a:latin typeface="Arial" pitchFamily="34" charset="0"/>
                <a:cs typeface="Arial" pitchFamily="34" charset="0"/>
              </a:rPr>
              <a:t>en la Colonia </a:t>
            </a:r>
            <a:r>
              <a:rPr lang="es-MX" sz="1600" dirty="0" smtClean="0">
                <a:latin typeface="Arial" pitchFamily="34" charset="0"/>
                <a:cs typeface="Arial" pitchFamily="34" charset="0"/>
              </a:rPr>
              <a:t>El Vergel en la explanada de la  calle Clavel. Dando atención a reporte de una fuga de agua potable por el daño a la llave de agua y checar la limpieza de la zona por la cuadrilla de Empleo en tu colonia.</a:t>
            </a:r>
          </a:p>
          <a:p>
            <a:pPr marL="0" indent="0" algn="just">
              <a:buNone/>
            </a:pPr>
            <a:r>
              <a:rPr lang="es-MX" sz="1600" dirty="0" smtClean="0">
                <a:latin typeface="Arial" pitchFamily="34" charset="0"/>
                <a:cs typeface="Arial" pitchFamily="34" charset="0"/>
              </a:rPr>
              <a:t>       </a:t>
            </a:r>
          </a:p>
          <a:p>
            <a:pPr marL="0" indent="0" algn="just">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Con un horario de 9:00am a 9:20am</a:t>
            </a:r>
          </a:p>
          <a:p>
            <a:pPr marL="0" indent="0" algn="just">
              <a:buNone/>
            </a:pPr>
            <a:r>
              <a:rPr lang="es-MX" sz="1600" dirty="0" smtClean="0">
                <a:latin typeface="Arial" pitchFamily="34" charset="0"/>
                <a:cs typeface="Arial" pitchFamily="34" charset="0"/>
              </a:rPr>
              <a:t>                       </a:t>
            </a:r>
            <a:endParaRPr lang="es-MX" sz="1600" dirty="0">
              <a:latin typeface="Arial" pitchFamily="34" charset="0"/>
              <a:cs typeface="Arial" pitchFamily="34" charset="0"/>
            </a:endParaRPr>
          </a:p>
          <a:p>
            <a:pPr algn="just"/>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Asistió  la Delegada.</a:t>
            </a:r>
            <a:endParaRPr lang="es-MX" sz="1600" dirty="0">
              <a:latin typeface="Arial" pitchFamily="34" charset="0"/>
              <a:cs typeface="Arial" pitchFamily="34" charset="0"/>
            </a:endParaRPr>
          </a:p>
          <a:p>
            <a:pPr marL="0" indent="0" algn="just">
              <a:buNone/>
            </a:pPr>
            <a:endParaRPr lang="es-MX" dirty="0"/>
          </a:p>
        </p:txBody>
      </p:sp>
      <p:cxnSp>
        <p:nvCxnSpPr>
          <p:cNvPr id="6" name="Conector recto 5"/>
          <p:cNvCxnSpPr>
            <a:stCxn id="2" idx="1"/>
          </p:cNvCxnSpPr>
          <p:nvPr/>
        </p:nvCxnSpPr>
        <p:spPr>
          <a:xfrm flipH="1" flipV="1">
            <a:off x="-422240" y="826262"/>
            <a:ext cx="1260440"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Marcador de contenido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950742" y="1195112"/>
            <a:ext cx="3136636" cy="4351338"/>
          </a:xfr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3922" y="1451635"/>
            <a:ext cx="3037785" cy="2790427"/>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707" y="1451635"/>
            <a:ext cx="2870464" cy="2884695"/>
          </a:xfrm>
          <a:prstGeom prst="rect">
            <a:avLst/>
          </a:prstGeom>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3922" y="4242061"/>
            <a:ext cx="3037785" cy="2615939"/>
          </a:xfrm>
          <a:prstGeom prst="rect">
            <a:avLst/>
          </a:prstGeom>
        </p:spPr>
      </p:pic>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1705" y="4242062"/>
            <a:ext cx="2870465" cy="2615939"/>
          </a:xfrm>
          <a:prstGeom prst="rect">
            <a:avLst/>
          </a:prstGeom>
        </p:spPr>
      </p:pic>
    </p:spTree>
    <p:extLst>
      <p:ext uri="{BB962C8B-B14F-4D97-AF65-F5344CB8AC3E}">
        <p14:creationId xmlns:p14="http://schemas.microsoft.com/office/powerpoint/2010/main" val="3539551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42888"/>
            <a:ext cx="9642509" cy="1325563"/>
          </a:xfrm>
        </p:spPr>
        <p:txBody>
          <a:bodyPr>
            <a:normAutofit/>
          </a:bodyPr>
          <a:lstStyle/>
          <a:p>
            <a:r>
              <a:rPr lang="es-ES" sz="2000" dirty="0">
                <a:latin typeface="Arial Narrow" panose="020B0606020202030204" pitchFamily="34" charset="0"/>
              </a:rPr>
              <a:t>3. Visita a colonia/     </a:t>
            </a:r>
            <a:r>
              <a:rPr lang="es-ES" sz="2000" dirty="0" smtClean="0">
                <a:latin typeface="Arial Narrow" panose="020B0606020202030204" pitchFamily="34" charset="0"/>
              </a:rPr>
              <a:t>                                                                                          MARZO 2022                             </a:t>
            </a:r>
            <a:endParaRPr lang="es-MX" sz="2000" dirty="0">
              <a:latin typeface="Arial Narrow" panose="020B060602020203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algn="just"/>
            <a:endParaRPr lang="es-MX" sz="1600" dirty="0" smtClean="0">
              <a:latin typeface="Arial" pitchFamily="34" charset="0"/>
              <a:cs typeface="Arial" pitchFamily="34" charset="0"/>
            </a:endParaRPr>
          </a:p>
          <a:p>
            <a:pPr marL="0" indent="0" algn="ctr">
              <a:buNone/>
            </a:pPr>
            <a:r>
              <a:rPr lang="es-MX" sz="1600" dirty="0" smtClean="0">
                <a:latin typeface="Arial" pitchFamily="34" charset="0"/>
                <a:cs typeface="Arial" pitchFamily="34" charset="0"/>
              </a:rPr>
              <a:t>14 Marzo 2022</a:t>
            </a:r>
          </a:p>
          <a:p>
            <a:pPr marL="0" indent="0" algn="ctr">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Visita </a:t>
            </a:r>
            <a:r>
              <a:rPr lang="es-MX" sz="1600" dirty="0">
                <a:latin typeface="Arial" pitchFamily="34" charset="0"/>
                <a:cs typeface="Arial" pitchFamily="34" charset="0"/>
              </a:rPr>
              <a:t>en la Colonia </a:t>
            </a:r>
            <a:r>
              <a:rPr lang="es-MX" sz="1600" dirty="0" smtClean="0">
                <a:latin typeface="Arial" pitchFamily="34" charset="0"/>
                <a:cs typeface="Arial" pitchFamily="34" charset="0"/>
              </a:rPr>
              <a:t>Las Juntas en la calle Colima  en un área perteneciente al Ayuntamiento  de Tlaquepaque a checar trabajos de la cuadrilla de Empleo en tu colonia.</a:t>
            </a:r>
          </a:p>
          <a:p>
            <a:pPr marL="0" indent="0" algn="just">
              <a:buNone/>
            </a:pPr>
            <a:r>
              <a:rPr lang="es-MX" sz="1600" dirty="0" smtClean="0">
                <a:latin typeface="Arial" pitchFamily="34" charset="0"/>
                <a:cs typeface="Arial" pitchFamily="34" charset="0"/>
              </a:rPr>
              <a:t>       </a:t>
            </a:r>
          </a:p>
          <a:p>
            <a:pPr marL="0" indent="0" algn="just">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Con un horario de 9:00am a 9:20am</a:t>
            </a:r>
          </a:p>
          <a:p>
            <a:pPr marL="0" indent="0" algn="just">
              <a:buNone/>
            </a:pPr>
            <a:r>
              <a:rPr lang="es-MX" sz="1600" dirty="0" smtClean="0">
                <a:latin typeface="Arial" pitchFamily="34" charset="0"/>
                <a:cs typeface="Arial" pitchFamily="34" charset="0"/>
              </a:rPr>
              <a:t>                       </a:t>
            </a:r>
            <a:endParaRPr lang="es-MX" sz="1600" dirty="0">
              <a:latin typeface="Arial" pitchFamily="34" charset="0"/>
              <a:cs typeface="Arial" pitchFamily="34" charset="0"/>
            </a:endParaRPr>
          </a:p>
          <a:p>
            <a:pPr algn="just"/>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Asistió  la Delegada.</a:t>
            </a:r>
            <a:endParaRPr lang="es-MX" sz="1600" dirty="0">
              <a:latin typeface="Arial" pitchFamily="34" charset="0"/>
              <a:cs typeface="Arial" pitchFamily="34" charset="0"/>
            </a:endParaRPr>
          </a:p>
          <a:p>
            <a:pPr marL="0" indent="0" algn="just">
              <a:buNone/>
            </a:pPr>
            <a:endParaRPr lang="es-MX" dirty="0"/>
          </a:p>
        </p:txBody>
      </p:sp>
      <p:cxnSp>
        <p:nvCxnSpPr>
          <p:cNvPr id="6" name="Conector recto 5"/>
          <p:cNvCxnSpPr>
            <a:stCxn id="2" idx="1"/>
          </p:cNvCxnSpPr>
          <p:nvPr/>
        </p:nvCxnSpPr>
        <p:spPr>
          <a:xfrm flipH="1" flipV="1">
            <a:off x="-422240" y="826262"/>
            <a:ext cx="1260440"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Marcador de contenido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950742" y="1195112"/>
            <a:ext cx="3136636" cy="4351338"/>
          </a:xfr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4488" y="1668451"/>
            <a:ext cx="2807421" cy="2578894"/>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6591" y="1672595"/>
            <a:ext cx="2988236" cy="2574750"/>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4488" y="4251489"/>
            <a:ext cx="2802104" cy="2606511"/>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6589" y="4247344"/>
            <a:ext cx="2988237" cy="2610655"/>
          </a:xfrm>
          <a:prstGeom prst="rect">
            <a:avLst/>
          </a:prstGeom>
        </p:spPr>
      </p:pic>
    </p:spTree>
    <p:extLst>
      <p:ext uri="{BB962C8B-B14F-4D97-AF65-F5344CB8AC3E}">
        <p14:creationId xmlns:p14="http://schemas.microsoft.com/office/powerpoint/2010/main" val="2026327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9982" y="253184"/>
            <a:ext cx="9642509" cy="1325563"/>
          </a:xfrm>
        </p:spPr>
        <p:txBody>
          <a:bodyPr>
            <a:normAutofit/>
          </a:bodyPr>
          <a:lstStyle/>
          <a:p>
            <a:r>
              <a:rPr lang="es-ES" sz="2000" dirty="0">
                <a:latin typeface="Arial Narrow" panose="020B0606020202030204" pitchFamily="34" charset="0"/>
              </a:rPr>
              <a:t>3. Visita a colonia/     </a:t>
            </a:r>
            <a:r>
              <a:rPr lang="es-ES" sz="2000" dirty="0" smtClean="0">
                <a:latin typeface="Arial Narrow" panose="020B0606020202030204" pitchFamily="34" charset="0"/>
              </a:rPr>
              <a:t>                                                                                          MARZO 2022                             </a:t>
            </a:r>
            <a:endParaRPr lang="es-MX" sz="2000" dirty="0">
              <a:latin typeface="Arial Narrow" panose="020B060602020203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algn="just"/>
            <a:endParaRPr lang="es-MX" sz="1600" dirty="0" smtClean="0">
              <a:latin typeface="Arial" pitchFamily="34" charset="0"/>
              <a:cs typeface="Arial" pitchFamily="34" charset="0"/>
            </a:endParaRPr>
          </a:p>
          <a:p>
            <a:pPr marL="0" indent="0" algn="ctr">
              <a:buNone/>
            </a:pPr>
            <a:r>
              <a:rPr lang="es-MX" sz="1600" dirty="0" smtClean="0">
                <a:latin typeface="Arial" pitchFamily="34" charset="0"/>
                <a:cs typeface="Arial" pitchFamily="34" charset="0"/>
              </a:rPr>
              <a:t>14 Marzo 2022</a:t>
            </a:r>
          </a:p>
          <a:p>
            <a:pPr marL="0" indent="0" algn="ctr">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Visita </a:t>
            </a:r>
            <a:r>
              <a:rPr lang="es-MX" sz="1600" dirty="0">
                <a:latin typeface="Arial" pitchFamily="34" charset="0"/>
                <a:cs typeface="Arial" pitchFamily="34" charset="0"/>
              </a:rPr>
              <a:t>en la Colonia </a:t>
            </a:r>
            <a:r>
              <a:rPr lang="es-MX" sz="1600" dirty="0" smtClean="0">
                <a:latin typeface="Arial" pitchFamily="34" charset="0"/>
                <a:cs typeface="Arial" pitchFamily="34" charset="0"/>
              </a:rPr>
              <a:t>Las Juntas para la donación de pasteles Marisa por parte del DIF Tlaquepaque a 50 vecinos aprox.</a:t>
            </a:r>
          </a:p>
          <a:p>
            <a:pPr marL="0" indent="0" algn="just">
              <a:buNone/>
            </a:pPr>
            <a:r>
              <a:rPr lang="es-MX" sz="1600" dirty="0" smtClean="0">
                <a:latin typeface="Arial" pitchFamily="34" charset="0"/>
                <a:cs typeface="Arial" pitchFamily="34" charset="0"/>
              </a:rPr>
              <a:t>       </a:t>
            </a:r>
          </a:p>
          <a:p>
            <a:pPr marL="0" indent="0" algn="just">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Con un horario de 3:30pm a 4:20pm</a:t>
            </a:r>
          </a:p>
          <a:p>
            <a:pPr marL="0" indent="0" algn="just">
              <a:buNone/>
            </a:pPr>
            <a:r>
              <a:rPr lang="es-MX" sz="1600" dirty="0" smtClean="0">
                <a:latin typeface="Arial" pitchFamily="34" charset="0"/>
                <a:cs typeface="Arial" pitchFamily="34" charset="0"/>
              </a:rPr>
              <a:t>                       </a:t>
            </a:r>
            <a:endParaRPr lang="es-MX" sz="1600" dirty="0">
              <a:latin typeface="Arial" pitchFamily="34" charset="0"/>
              <a:cs typeface="Arial" pitchFamily="34" charset="0"/>
            </a:endParaRPr>
          </a:p>
          <a:p>
            <a:pPr algn="just"/>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Asistieron personal del DIF Tlaquepaque Director de Participación Ciudadana y la Delegada.  </a:t>
            </a:r>
            <a:endParaRPr lang="es-MX" sz="1600" dirty="0">
              <a:latin typeface="Arial" pitchFamily="34" charset="0"/>
              <a:cs typeface="Arial" pitchFamily="34" charset="0"/>
            </a:endParaRPr>
          </a:p>
          <a:p>
            <a:pPr marL="0" indent="0" algn="just">
              <a:buNone/>
            </a:pPr>
            <a:endParaRPr lang="es-MX" dirty="0"/>
          </a:p>
        </p:txBody>
      </p:sp>
      <p:cxnSp>
        <p:nvCxnSpPr>
          <p:cNvPr id="6" name="Conector recto 5"/>
          <p:cNvCxnSpPr/>
          <p:nvPr/>
        </p:nvCxnSpPr>
        <p:spPr>
          <a:xfrm flipH="1" flipV="1">
            <a:off x="207980" y="895833"/>
            <a:ext cx="1260440"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Marcador de contenido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950742" y="1195112"/>
            <a:ext cx="3136636" cy="4351338"/>
          </a:xfr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2058" y="1195112"/>
            <a:ext cx="2907673" cy="5662888"/>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9732" y="1121789"/>
            <a:ext cx="3273358" cy="5736211"/>
          </a:xfrm>
          <a:prstGeom prst="rect">
            <a:avLst/>
          </a:prstGeom>
        </p:spPr>
      </p:pic>
    </p:spTree>
    <p:extLst>
      <p:ext uri="{BB962C8B-B14F-4D97-AF65-F5344CB8AC3E}">
        <p14:creationId xmlns:p14="http://schemas.microsoft.com/office/powerpoint/2010/main" val="121753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9982" y="253184"/>
            <a:ext cx="9642509" cy="1325563"/>
          </a:xfrm>
        </p:spPr>
        <p:txBody>
          <a:bodyPr>
            <a:normAutofit/>
          </a:bodyPr>
          <a:lstStyle/>
          <a:p>
            <a:r>
              <a:rPr lang="es-ES" sz="2000" dirty="0">
                <a:latin typeface="Arial Narrow" panose="020B0606020202030204" pitchFamily="34" charset="0"/>
              </a:rPr>
              <a:t>3. Visita a colonia/     </a:t>
            </a:r>
            <a:r>
              <a:rPr lang="es-ES" sz="2000" dirty="0" smtClean="0">
                <a:latin typeface="Arial Narrow" panose="020B0606020202030204" pitchFamily="34" charset="0"/>
              </a:rPr>
              <a:t>                                                                                          MARZO 2022                             </a:t>
            </a:r>
            <a:endParaRPr lang="es-MX" sz="2000" dirty="0">
              <a:latin typeface="Arial Narrow" panose="020B060602020203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algn="just"/>
            <a:endParaRPr lang="es-MX" sz="1600" dirty="0" smtClean="0">
              <a:latin typeface="Arial" pitchFamily="34" charset="0"/>
              <a:cs typeface="Arial" pitchFamily="34" charset="0"/>
            </a:endParaRPr>
          </a:p>
          <a:p>
            <a:pPr marL="0" indent="0" algn="ctr">
              <a:buNone/>
            </a:pPr>
            <a:r>
              <a:rPr lang="es-MX" sz="1600" dirty="0" smtClean="0">
                <a:latin typeface="Arial" pitchFamily="34" charset="0"/>
                <a:cs typeface="Arial" pitchFamily="34" charset="0"/>
              </a:rPr>
              <a:t>15 Marzo 2022</a:t>
            </a:r>
          </a:p>
          <a:p>
            <a:pPr marL="0" indent="0" algn="ctr">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Visita </a:t>
            </a:r>
            <a:r>
              <a:rPr lang="es-MX" sz="1600" dirty="0">
                <a:latin typeface="Arial" pitchFamily="34" charset="0"/>
                <a:cs typeface="Arial" pitchFamily="34" charset="0"/>
              </a:rPr>
              <a:t>en la Colonia </a:t>
            </a:r>
            <a:r>
              <a:rPr lang="es-MX" sz="1600" dirty="0" smtClean="0">
                <a:latin typeface="Arial" pitchFamily="34" charset="0"/>
                <a:cs typeface="Arial" pitchFamily="34" charset="0"/>
              </a:rPr>
              <a:t>Las Juntas para pegar cartulinas para invitar a los vecinos a la CARAVANA DE LA SALUD que se realizo el día 16 de Marzo en la plaza principal de la Delegación de las Juntas.</a:t>
            </a:r>
          </a:p>
          <a:p>
            <a:pPr marL="0" indent="0" algn="just">
              <a:buNone/>
            </a:pPr>
            <a:r>
              <a:rPr lang="es-MX" sz="1600" dirty="0" smtClean="0">
                <a:latin typeface="Arial" pitchFamily="34" charset="0"/>
                <a:cs typeface="Arial" pitchFamily="34" charset="0"/>
              </a:rPr>
              <a:t>       </a:t>
            </a:r>
          </a:p>
          <a:p>
            <a:pPr marL="0" indent="0" algn="just">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Con un horario de 10:00am a 12:00pm</a:t>
            </a:r>
          </a:p>
          <a:p>
            <a:pPr marL="0" indent="0" algn="just">
              <a:buNone/>
            </a:pPr>
            <a:r>
              <a:rPr lang="es-MX" sz="1600" dirty="0" smtClean="0">
                <a:latin typeface="Arial" pitchFamily="34" charset="0"/>
                <a:cs typeface="Arial" pitchFamily="34" charset="0"/>
              </a:rPr>
              <a:t> Asistieron personal de la Delegación                </a:t>
            </a:r>
            <a:endParaRPr lang="es-MX" dirty="0"/>
          </a:p>
          <a:p>
            <a:pPr marL="0" indent="0" algn="just">
              <a:buNone/>
            </a:pPr>
            <a:endParaRPr lang="es-MX" dirty="0" smtClean="0"/>
          </a:p>
          <a:p>
            <a:pPr marL="0" indent="0" algn="just">
              <a:buNone/>
            </a:pPr>
            <a:endParaRPr lang="es-MX" dirty="0" smtClean="0"/>
          </a:p>
          <a:p>
            <a:pPr marL="0" indent="0" algn="just">
              <a:buNone/>
            </a:pPr>
            <a:endParaRPr lang="es-MX" dirty="0"/>
          </a:p>
        </p:txBody>
      </p:sp>
      <p:cxnSp>
        <p:nvCxnSpPr>
          <p:cNvPr id="6" name="Conector recto 5"/>
          <p:cNvCxnSpPr/>
          <p:nvPr/>
        </p:nvCxnSpPr>
        <p:spPr>
          <a:xfrm flipH="1" flipV="1">
            <a:off x="207980" y="895833"/>
            <a:ext cx="1260440"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Marcador de contenido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950742" y="1195112"/>
            <a:ext cx="3136636" cy="4351338"/>
          </a:xfr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2437" y="1449226"/>
            <a:ext cx="3529563" cy="2637294"/>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7811" y="1449226"/>
            <a:ext cx="3104624" cy="5408774"/>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2436" y="4086520"/>
            <a:ext cx="3529563" cy="2771480"/>
          </a:xfrm>
          <a:prstGeom prst="rect">
            <a:avLst/>
          </a:prstGeom>
        </p:spPr>
      </p:pic>
    </p:spTree>
    <p:extLst>
      <p:ext uri="{BB962C8B-B14F-4D97-AF65-F5344CB8AC3E}">
        <p14:creationId xmlns:p14="http://schemas.microsoft.com/office/powerpoint/2010/main" val="1635918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81523" y="253183"/>
            <a:ext cx="9642509" cy="1325563"/>
          </a:xfrm>
        </p:spPr>
        <p:txBody>
          <a:bodyPr>
            <a:normAutofit/>
          </a:bodyPr>
          <a:lstStyle/>
          <a:p>
            <a:r>
              <a:rPr lang="es-ES" sz="2000" dirty="0">
                <a:latin typeface="Arial Narrow" panose="020B0606020202030204" pitchFamily="34" charset="0"/>
              </a:rPr>
              <a:t>3. Visita a colonia/     </a:t>
            </a:r>
            <a:r>
              <a:rPr lang="es-ES" sz="2000" dirty="0" smtClean="0">
                <a:latin typeface="Arial Narrow" panose="020B0606020202030204" pitchFamily="34" charset="0"/>
              </a:rPr>
              <a:t>                                                                                          MARZO 2022                             </a:t>
            </a:r>
            <a:endParaRPr lang="es-MX" sz="2000" dirty="0">
              <a:latin typeface="Arial Narrow" panose="020B0606020202030204" pitchFamily="34" charset="0"/>
            </a:endParaRPr>
          </a:p>
        </p:txBody>
      </p:sp>
      <p:sp>
        <p:nvSpPr>
          <p:cNvPr id="3" name="Marcador de texto 2"/>
          <p:cNvSpPr>
            <a:spLocks noGrp="1"/>
          </p:cNvSpPr>
          <p:nvPr>
            <p:ph sz="half" idx="1"/>
          </p:nvPr>
        </p:nvSpPr>
        <p:spPr>
          <a:xfrm>
            <a:off x="838200" y="1825625"/>
            <a:ext cx="4764578" cy="4351338"/>
          </a:xfrm>
        </p:spPr>
        <p:txBody>
          <a:bodyPr>
            <a:normAutofit fontScale="92500" lnSpcReduction="10000"/>
          </a:bodyPr>
          <a:lstStyle/>
          <a:p>
            <a:pPr algn="just"/>
            <a:endParaRPr lang="es-MX" sz="1600" dirty="0" smtClean="0">
              <a:latin typeface="Arial" pitchFamily="34" charset="0"/>
              <a:cs typeface="Arial" pitchFamily="34" charset="0"/>
            </a:endParaRPr>
          </a:p>
          <a:p>
            <a:pPr marL="0" indent="0" algn="ctr">
              <a:buNone/>
            </a:pPr>
            <a:r>
              <a:rPr lang="es-MX" sz="1600" dirty="0" smtClean="0">
                <a:latin typeface="Arial" pitchFamily="34" charset="0"/>
                <a:cs typeface="Arial" pitchFamily="34" charset="0"/>
              </a:rPr>
              <a:t>16 Marzo 2022</a:t>
            </a:r>
          </a:p>
          <a:p>
            <a:pPr marL="0" indent="0" algn="ctr">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Visita </a:t>
            </a:r>
            <a:r>
              <a:rPr lang="es-MX" sz="1600" dirty="0">
                <a:latin typeface="Arial" pitchFamily="34" charset="0"/>
                <a:cs typeface="Arial" pitchFamily="34" charset="0"/>
              </a:rPr>
              <a:t>en la Colonia </a:t>
            </a:r>
            <a:r>
              <a:rPr lang="es-MX" sz="1600" dirty="0" smtClean="0">
                <a:latin typeface="Arial" pitchFamily="34" charset="0"/>
                <a:cs typeface="Arial" pitchFamily="34" charset="0"/>
              </a:rPr>
              <a:t>Las Juntas en la plaza principal de la Delegación la CARAVANA DE LA SALUD con los servicios de Consulta Medica, Nutrición, Vacunas, Pruebas de </a:t>
            </a:r>
            <a:r>
              <a:rPr lang="es-MX" sz="1600" dirty="0" err="1" smtClean="0">
                <a:latin typeface="Arial" pitchFamily="34" charset="0"/>
                <a:cs typeface="Arial" pitchFamily="34" charset="0"/>
              </a:rPr>
              <a:t>Covid</a:t>
            </a:r>
            <a:r>
              <a:rPr lang="es-MX" sz="1600" dirty="0" smtClean="0">
                <a:latin typeface="Arial" pitchFamily="34" charset="0"/>
                <a:cs typeface="Arial" pitchFamily="34" charset="0"/>
              </a:rPr>
              <a:t> y VIH, Examen de la vista, etc. Todo los servicios fueron Gratuitos.  </a:t>
            </a:r>
          </a:p>
          <a:p>
            <a:pPr marL="0" indent="0" algn="just">
              <a:buNone/>
            </a:pPr>
            <a:r>
              <a:rPr lang="es-MX" sz="1600" dirty="0" smtClean="0">
                <a:latin typeface="Arial" pitchFamily="34" charset="0"/>
                <a:cs typeface="Arial" pitchFamily="34" charset="0"/>
              </a:rPr>
              <a:t>       </a:t>
            </a:r>
          </a:p>
          <a:p>
            <a:pPr marL="0" indent="0" algn="just">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Con un horario de 10:00am a </a:t>
            </a:r>
            <a:r>
              <a:rPr lang="es-MX" sz="1600" dirty="0">
                <a:latin typeface="Arial" pitchFamily="34" charset="0"/>
                <a:cs typeface="Arial" pitchFamily="34" charset="0"/>
              </a:rPr>
              <a:t>1</a:t>
            </a:r>
            <a:r>
              <a:rPr lang="es-MX" sz="1600" dirty="0" smtClean="0">
                <a:latin typeface="Arial" pitchFamily="34" charset="0"/>
                <a:cs typeface="Arial" pitchFamily="34" charset="0"/>
              </a:rPr>
              <a:t>:00pm</a:t>
            </a:r>
          </a:p>
          <a:p>
            <a:pPr marL="0" indent="0" algn="just">
              <a:buNone/>
            </a:pPr>
            <a:r>
              <a:rPr lang="es-MX" sz="1600" dirty="0" smtClean="0">
                <a:latin typeface="Arial" pitchFamily="34" charset="0"/>
                <a:cs typeface="Arial" pitchFamily="34" charset="0"/>
              </a:rPr>
              <a:t>                       </a:t>
            </a:r>
            <a:endParaRPr lang="es-MX" sz="1600" dirty="0">
              <a:latin typeface="Arial" pitchFamily="34" charset="0"/>
              <a:cs typeface="Arial" pitchFamily="34" charset="0"/>
            </a:endParaRPr>
          </a:p>
          <a:p>
            <a:pPr algn="just"/>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Asistieron Personal de Servicios Médicos, Salud Animal, DIF Tlaquepaque, UAG, Secretaria de Salud del Estado.   </a:t>
            </a:r>
            <a:endParaRPr lang="es-MX" sz="1600" dirty="0">
              <a:latin typeface="Arial" pitchFamily="34" charset="0"/>
              <a:cs typeface="Arial" pitchFamily="34" charset="0"/>
            </a:endParaRPr>
          </a:p>
          <a:p>
            <a:pPr marL="0" indent="0" algn="just">
              <a:buNone/>
            </a:pPr>
            <a:endParaRPr lang="es-MX" dirty="0"/>
          </a:p>
        </p:txBody>
      </p:sp>
      <p:cxnSp>
        <p:nvCxnSpPr>
          <p:cNvPr id="6" name="Conector recto 5"/>
          <p:cNvCxnSpPr/>
          <p:nvPr/>
        </p:nvCxnSpPr>
        <p:spPr>
          <a:xfrm flipH="1" flipV="1">
            <a:off x="-1034982" y="915964"/>
            <a:ext cx="1260440"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Marcador de contenido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950742" y="1195112"/>
            <a:ext cx="3136636" cy="4351338"/>
          </a:xfr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0264" y="1264861"/>
            <a:ext cx="2931736" cy="2948920"/>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0264" y="4224340"/>
            <a:ext cx="2931736" cy="2644219"/>
          </a:xfrm>
          <a:prstGeom prst="rect">
            <a:avLst/>
          </a:prstGeom>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7165" y="4224339"/>
            <a:ext cx="2693099" cy="2633661"/>
          </a:xfrm>
          <a:prstGeom prst="rect">
            <a:avLst/>
          </a:prstGeom>
        </p:spPr>
      </p:pic>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7164" y="1264860"/>
            <a:ext cx="2693099" cy="2948922"/>
          </a:xfrm>
          <a:prstGeom prst="rect">
            <a:avLst/>
          </a:prstGeom>
        </p:spPr>
      </p:pic>
    </p:spTree>
    <p:extLst>
      <p:ext uri="{BB962C8B-B14F-4D97-AF65-F5344CB8AC3E}">
        <p14:creationId xmlns:p14="http://schemas.microsoft.com/office/powerpoint/2010/main" val="3662092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sz="half" idx="1"/>
          </p:nvPr>
        </p:nvSpPr>
        <p:spPr>
          <a:xfrm>
            <a:off x="838200" y="1825625"/>
            <a:ext cx="4764578" cy="4351338"/>
          </a:xfrm>
        </p:spPr>
        <p:txBody>
          <a:bodyPr>
            <a:normAutofit/>
          </a:bodyPr>
          <a:lstStyle/>
          <a:p>
            <a:pPr algn="just"/>
            <a:endParaRPr lang="es-MX" sz="1600" dirty="0" smtClean="0">
              <a:latin typeface="Arial" pitchFamily="34" charset="0"/>
              <a:cs typeface="Arial" pitchFamily="34" charset="0"/>
            </a:endParaRPr>
          </a:p>
          <a:p>
            <a:pPr marL="0" indent="0" algn="ctr">
              <a:buNone/>
            </a:pPr>
            <a:r>
              <a:rPr lang="es-MX" sz="1600" dirty="0" smtClean="0">
                <a:latin typeface="Arial" pitchFamily="34" charset="0"/>
                <a:cs typeface="Arial" pitchFamily="34" charset="0"/>
              </a:rPr>
              <a:t>17 Marzo 2022</a:t>
            </a:r>
          </a:p>
          <a:p>
            <a:pPr marL="0" indent="0" algn="ctr">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Visita </a:t>
            </a:r>
            <a:r>
              <a:rPr lang="es-MX" sz="1600" dirty="0">
                <a:latin typeface="Arial" pitchFamily="34" charset="0"/>
                <a:cs typeface="Arial" pitchFamily="34" charset="0"/>
              </a:rPr>
              <a:t>en la Colonia </a:t>
            </a:r>
            <a:r>
              <a:rPr lang="es-MX" sz="1600" dirty="0" smtClean="0">
                <a:latin typeface="Arial" pitchFamily="34" charset="0"/>
                <a:cs typeface="Arial" pitchFamily="34" charset="0"/>
              </a:rPr>
              <a:t>Las Micaelita se realizo la CARAVANA DEPORTIVA en la Unidad Deportiva nos acompañaron 200 personas  aprox.  </a:t>
            </a:r>
          </a:p>
          <a:p>
            <a:pPr marL="0" indent="0" algn="just">
              <a:buNone/>
            </a:pPr>
            <a:r>
              <a:rPr lang="es-MX" sz="1600" dirty="0" smtClean="0">
                <a:latin typeface="Arial" pitchFamily="34" charset="0"/>
                <a:cs typeface="Arial" pitchFamily="34" charset="0"/>
              </a:rPr>
              <a:t>       </a:t>
            </a:r>
          </a:p>
          <a:p>
            <a:pPr marL="0" indent="0" algn="just">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Con un horario de 5:00pm a 7:00pm</a:t>
            </a:r>
          </a:p>
          <a:p>
            <a:pPr marL="0" indent="0" algn="just">
              <a:buNone/>
            </a:pPr>
            <a:r>
              <a:rPr lang="es-MX" sz="1600" dirty="0" smtClean="0">
                <a:latin typeface="Arial" pitchFamily="34" charset="0"/>
                <a:cs typeface="Arial" pitchFamily="34" charset="0"/>
              </a:rPr>
              <a:t>                       </a:t>
            </a:r>
            <a:endParaRPr lang="es-MX" sz="1600" dirty="0">
              <a:latin typeface="Arial" pitchFamily="34" charset="0"/>
              <a:cs typeface="Arial" pitchFamily="34" charset="0"/>
            </a:endParaRPr>
          </a:p>
          <a:p>
            <a:pPr algn="just"/>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Asistieron Personal de </a:t>
            </a:r>
            <a:r>
              <a:rPr lang="es-MX" sz="1600" dirty="0" err="1" smtClean="0">
                <a:latin typeface="Arial" pitchFamily="34" charset="0"/>
                <a:cs typeface="Arial" pitchFamily="34" charset="0"/>
              </a:rPr>
              <a:t>Comude</a:t>
            </a:r>
            <a:r>
              <a:rPr lang="es-MX" sz="1600" dirty="0" smtClean="0">
                <a:latin typeface="Arial" pitchFamily="34" charset="0"/>
                <a:cs typeface="Arial" pitchFamily="34" charset="0"/>
              </a:rPr>
              <a:t>,  Protección Civil, la Delegada.   </a:t>
            </a:r>
            <a:endParaRPr lang="es-MX" sz="1600" dirty="0">
              <a:latin typeface="Arial" pitchFamily="34" charset="0"/>
              <a:cs typeface="Arial" pitchFamily="34" charset="0"/>
            </a:endParaRPr>
          </a:p>
          <a:p>
            <a:pPr marL="0" indent="0" algn="just">
              <a:buNone/>
            </a:pPr>
            <a:endParaRPr lang="es-MX" dirty="0"/>
          </a:p>
        </p:txBody>
      </p:sp>
      <p:sp>
        <p:nvSpPr>
          <p:cNvPr id="2" name="Título 1"/>
          <p:cNvSpPr>
            <a:spLocks noGrp="1"/>
          </p:cNvSpPr>
          <p:nvPr>
            <p:ph type="title"/>
          </p:nvPr>
        </p:nvSpPr>
        <p:spPr>
          <a:xfrm>
            <a:off x="781523" y="253183"/>
            <a:ext cx="9642509" cy="1325563"/>
          </a:xfrm>
        </p:spPr>
        <p:txBody>
          <a:bodyPr>
            <a:normAutofit/>
          </a:bodyPr>
          <a:lstStyle/>
          <a:p>
            <a:r>
              <a:rPr lang="es-ES" sz="2000" dirty="0">
                <a:latin typeface="Arial Narrow" panose="020B0606020202030204" pitchFamily="34" charset="0"/>
              </a:rPr>
              <a:t>3. Visita a colonia/     </a:t>
            </a:r>
            <a:r>
              <a:rPr lang="es-ES" sz="2000" dirty="0" smtClean="0">
                <a:latin typeface="Arial Narrow" panose="020B0606020202030204" pitchFamily="34" charset="0"/>
              </a:rPr>
              <a:t>                                                                                          MARZO 2022                             </a:t>
            </a:r>
            <a:endParaRPr lang="es-MX" sz="2000" dirty="0">
              <a:latin typeface="Arial Narrow" panose="020B0606020202030204" pitchFamily="34" charset="0"/>
            </a:endParaRPr>
          </a:p>
        </p:txBody>
      </p:sp>
      <p:cxnSp>
        <p:nvCxnSpPr>
          <p:cNvPr id="6" name="Conector recto 5"/>
          <p:cNvCxnSpPr/>
          <p:nvPr/>
        </p:nvCxnSpPr>
        <p:spPr>
          <a:xfrm flipH="1" flipV="1">
            <a:off x="-1034982" y="915964"/>
            <a:ext cx="1260440"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Marcador de contenido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950742" y="1195112"/>
            <a:ext cx="3136636" cy="4351338"/>
          </a:xfr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8955" y="1475296"/>
            <a:ext cx="2923045" cy="2889314"/>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8955" y="4364611"/>
            <a:ext cx="2923045" cy="2493390"/>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1475296"/>
            <a:ext cx="2868155" cy="2889314"/>
          </a:xfrm>
          <a:prstGeom prst="rect">
            <a:avLst/>
          </a:prstGeom>
        </p:spPr>
      </p:pic>
      <p:pic>
        <p:nvPicPr>
          <p:cNvPr id="13" name="Imagen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0800" y="4364610"/>
            <a:ext cx="2868156" cy="2493390"/>
          </a:xfrm>
          <a:prstGeom prst="rect">
            <a:avLst/>
          </a:prstGeom>
        </p:spPr>
      </p:pic>
    </p:spTree>
    <p:extLst>
      <p:ext uri="{BB962C8B-B14F-4D97-AF65-F5344CB8AC3E}">
        <p14:creationId xmlns:p14="http://schemas.microsoft.com/office/powerpoint/2010/main" val="3713160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sz="half" idx="1"/>
          </p:nvPr>
        </p:nvSpPr>
        <p:spPr>
          <a:xfrm>
            <a:off x="838200" y="1825625"/>
            <a:ext cx="4764578" cy="4351338"/>
          </a:xfrm>
        </p:spPr>
        <p:txBody>
          <a:bodyPr>
            <a:normAutofit/>
          </a:bodyPr>
          <a:lstStyle/>
          <a:p>
            <a:pPr algn="just"/>
            <a:endParaRPr lang="es-MX" sz="1600" dirty="0" smtClean="0">
              <a:latin typeface="Arial" pitchFamily="34" charset="0"/>
              <a:cs typeface="Arial" pitchFamily="34" charset="0"/>
            </a:endParaRPr>
          </a:p>
          <a:p>
            <a:pPr marL="0" indent="0" algn="ctr">
              <a:buNone/>
            </a:pPr>
            <a:r>
              <a:rPr lang="es-MX" sz="1600" dirty="0" smtClean="0">
                <a:latin typeface="Arial" pitchFamily="34" charset="0"/>
                <a:cs typeface="Arial" pitchFamily="34" charset="0"/>
              </a:rPr>
              <a:t>17 Marzo 2022</a:t>
            </a:r>
          </a:p>
          <a:p>
            <a:pPr marL="0" indent="0" algn="ctr">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Visita </a:t>
            </a:r>
            <a:r>
              <a:rPr lang="es-MX" sz="1600" dirty="0">
                <a:latin typeface="Arial" pitchFamily="34" charset="0"/>
                <a:cs typeface="Arial" pitchFamily="34" charset="0"/>
              </a:rPr>
              <a:t>en la Colonia </a:t>
            </a:r>
            <a:r>
              <a:rPr lang="es-MX" sz="1600" dirty="0" smtClean="0">
                <a:latin typeface="Arial" pitchFamily="34" charset="0"/>
                <a:cs typeface="Arial" pitchFamily="34" charset="0"/>
              </a:rPr>
              <a:t>El Vergel para otorga la atención a vecinos con el tema de regularización  de predios con el Asesor de la Regidora Anabel se les apoyo en el tema. </a:t>
            </a:r>
          </a:p>
          <a:p>
            <a:pPr marL="0" indent="0" algn="just">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Con un horario de 11:00am a 12:00pm.</a:t>
            </a:r>
          </a:p>
          <a:p>
            <a:pPr marL="0" indent="0" algn="just">
              <a:buNone/>
            </a:pPr>
            <a:r>
              <a:rPr lang="es-MX" sz="1600" dirty="0" smtClean="0">
                <a:latin typeface="Arial" pitchFamily="34" charset="0"/>
                <a:cs typeface="Arial" pitchFamily="34" charset="0"/>
              </a:rPr>
              <a:t>                       </a:t>
            </a:r>
            <a:endParaRPr lang="es-MX" sz="1600" dirty="0">
              <a:latin typeface="Arial" pitchFamily="34" charset="0"/>
              <a:cs typeface="Arial" pitchFamily="34" charset="0"/>
            </a:endParaRPr>
          </a:p>
          <a:p>
            <a:pPr algn="just"/>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Asistieron la Delegada y 20 vecinos aprox.   </a:t>
            </a:r>
            <a:endParaRPr lang="es-MX" sz="1600" dirty="0">
              <a:latin typeface="Arial" pitchFamily="34" charset="0"/>
              <a:cs typeface="Arial" pitchFamily="34" charset="0"/>
            </a:endParaRPr>
          </a:p>
          <a:p>
            <a:pPr marL="0" indent="0" algn="just">
              <a:buNone/>
            </a:pPr>
            <a:endParaRPr lang="es-MX" dirty="0"/>
          </a:p>
        </p:txBody>
      </p:sp>
      <p:sp>
        <p:nvSpPr>
          <p:cNvPr id="2" name="Título 1"/>
          <p:cNvSpPr>
            <a:spLocks noGrp="1"/>
          </p:cNvSpPr>
          <p:nvPr>
            <p:ph type="title"/>
          </p:nvPr>
        </p:nvSpPr>
        <p:spPr>
          <a:xfrm>
            <a:off x="781523" y="253183"/>
            <a:ext cx="9642509" cy="1325563"/>
          </a:xfrm>
        </p:spPr>
        <p:txBody>
          <a:bodyPr>
            <a:normAutofit/>
          </a:bodyPr>
          <a:lstStyle/>
          <a:p>
            <a:r>
              <a:rPr lang="es-ES" sz="2000" dirty="0">
                <a:latin typeface="Arial Narrow" panose="020B0606020202030204" pitchFamily="34" charset="0"/>
              </a:rPr>
              <a:t>3. Visita a colonia/     </a:t>
            </a:r>
            <a:r>
              <a:rPr lang="es-ES" sz="2000" dirty="0" smtClean="0">
                <a:latin typeface="Arial Narrow" panose="020B0606020202030204" pitchFamily="34" charset="0"/>
              </a:rPr>
              <a:t>                                                                                          MARZO 2022                             </a:t>
            </a:r>
            <a:endParaRPr lang="es-MX" sz="2000" dirty="0">
              <a:latin typeface="Arial Narrow" panose="020B0606020202030204" pitchFamily="34" charset="0"/>
            </a:endParaRPr>
          </a:p>
        </p:txBody>
      </p:sp>
      <p:cxnSp>
        <p:nvCxnSpPr>
          <p:cNvPr id="6" name="Conector recto 5"/>
          <p:cNvCxnSpPr/>
          <p:nvPr/>
        </p:nvCxnSpPr>
        <p:spPr>
          <a:xfrm flipH="1" flipV="1">
            <a:off x="-1034982" y="915964"/>
            <a:ext cx="1260440"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Marcador de contenido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950742" y="1195112"/>
            <a:ext cx="3136636" cy="4351338"/>
          </a:xfr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6312" y="1195111"/>
            <a:ext cx="3060856" cy="2832871"/>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6312" y="4027983"/>
            <a:ext cx="3060856" cy="2830017"/>
          </a:xfrm>
          <a:prstGeom prst="rect">
            <a:avLst/>
          </a:prstGeom>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8138" y="1197848"/>
            <a:ext cx="3318174" cy="5662889"/>
          </a:xfrm>
          <a:prstGeom prst="rect">
            <a:avLst/>
          </a:prstGeom>
        </p:spPr>
      </p:pic>
    </p:spTree>
    <p:extLst>
      <p:ext uri="{BB962C8B-B14F-4D97-AF65-F5344CB8AC3E}">
        <p14:creationId xmlns:p14="http://schemas.microsoft.com/office/powerpoint/2010/main" val="623864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42888"/>
            <a:ext cx="9642509" cy="1325563"/>
          </a:xfrm>
        </p:spPr>
        <p:txBody>
          <a:bodyPr>
            <a:normAutofit/>
          </a:bodyPr>
          <a:lstStyle/>
          <a:p>
            <a:r>
              <a:rPr lang="es-ES" sz="2000" dirty="0">
                <a:latin typeface="Arial Narrow" panose="020B0606020202030204" pitchFamily="34" charset="0"/>
              </a:rPr>
              <a:t>3. Visita a colonia/     </a:t>
            </a:r>
            <a:r>
              <a:rPr lang="es-ES" sz="2000" dirty="0" smtClean="0">
                <a:latin typeface="Arial Narrow" panose="020B0606020202030204" pitchFamily="34" charset="0"/>
              </a:rPr>
              <a:t>                                                                                          MARZO 2022                             </a:t>
            </a:r>
            <a:endParaRPr lang="es-MX" sz="2000" dirty="0">
              <a:latin typeface="Arial Narrow" panose="020B060602020203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algn="just"/>
            <a:endParaRPr lang="es-MX" sz="1600" dirty="0" smtClean="0">
              <a:latin typeface="Arial" pitchFamily="34" charset="0"/>
              <a:cs typeface="Arial" pitchFamily="34" charset="0"/>
            </a:endParaRPr>
          </a:p>
          <a:p>
            <a:pPr marL="0" indent="0" algn="ctr">
              <a:buNone/>
            </a:pPr>
            <a:r>
              <a:rPr lang="es-MX" sz="1600" dirty="0" smtClean="0">
                <a:latin typeface="Arial" pitchFamily="34" charset="0"/>
                <a:cs typeface="Arial" pitchFamily="34" charset="0"/>
              </a:rPr>
              <a:t>18 Marzo 2022</a:t>
            </a:r>
          </a:p>
          <a:p>
            <a:pPr marL="0" indent="0" algn="ctr">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Visita </a:t>
            </a:r>
            <a:r>
              <a:rPr lang="es-MX" sz="1600" dirty="0">
                <a:latin typeface="Arial" pitchFamily="34" charset="0"/>
                <a:cs typeface="Arial" pitchFamily="34" charset="0"/>
              </a:rPr>
              <a:t>en la Colonia </a:t>
            </a:r>
            <a:r>
              <a:rPr lang="es-MX" sz="1600" dirty="0" smtClean="0">
                <a:latin typeface="Arial" pitchFamily="34" charset="0"/>
                <a:cs typeface="Arial" pitchFamily="34" charset="0"/>
              </a:rPr>
              <a:t>Las Juntas en la calle Colima y Mojonera que realizan trabajos en la zona la cuadrilla de Empleo en tu colonia. </a:t>
            </a:r>
          </a:p>
          <a:p>
            <a:pPr marL="0" indent="0" algn="just">
              <a:buNone/>
            </a:pPr>
            <a:r>
              <a:rPr lang="es-MX" sz="1600" dirty="0" smtClean="0">
                <a:latin typeface="Arial" pitchFamily="34" charset="0"/>
                <a:cs typeface="Arial" pitchFamily="34" charset="0"/>
              </a:rPr>
              <a:t>       </a:t>
            </a:r>
          </a:p>
          <a:p>
            <a:pPr marL="0" indent="0" algn="just">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Con un horario de 9:00am a 9:20am</a:t>
            </a:r>
          </a:p>
          <a:p>
            <a:pPr marL="0" indent="0" algn="just">
              <a:buNone/>
            </a:pPr>
            <a:r>
              <a:rPr lang="es-MX" sz="1600" dirty="0" smtClean="0">
                <a:latin typeface="Arial" pitchFamily="34" charset="0"/>
                <a:cs typeface="Arial" pitchFamily="34" charset="0"/>
              </a:rPr>
              <a:t>                       </a:t>
            </a:r>
            <a:endParaRPr lang="es-MX" sz="1600" dirty="0">
              <a:latin typeface="Arial" pitchFamily="34" charset="0"/>
              <a:cs typeface="Arial" pitchFamily="34" charset="0"/>
            </a:endParaRPr>
          </a:p>
          <a:p>
            <a:pPr algn="just"/>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Asistió  la Delegada.</a:t>
            </a:r>
            <a:endParaRPr lang="es-MX" sz="1600" dirty="0">
              <a:latin typeface="Arial" pitchFamily="34" charset="0"/>
              <a:cs typeface="Arial" pitchFamily="34" charset="0"/>
            </a:endParaRPr>
          </a:p>
          <a:p>
            <a:pPr marL="0" indent="0" algn="just">
              <a:buNone/>
            </a:pPr>
            <a:endParaRPr lang="es-MX" dirty="0"/>
          </a:p>
        </p:txBody>
      </p:sp>
      <p:cxnSp>
        <p:nvCxnSpPr>
          <p:cNvPr id="6" name="Conector recto 5"/>
          <p:cNvCxnSpPr>
            <a:stCxn id="2" idx="1"/>
          </p:cNvCxnSpPr>
          <p:nvPr/>
        </p:nvCxnSpPr>
        <p:spPr>
          <a:xfrm flipH="1" flipV="1">
            <a:off x="-422240" y="826262"/>
            <a:ext cx="1260440"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Marcador de contenido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950742" y="1195112"/>
            <a:ext cx="3136636" cy="4351338"/>
          </a:xfr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4557" y="1545996"/>
            <a:ext cx="3082566" cy="2601798"/>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7123" y="1545995"/>
            <a:ext cx="2851411" cy="2601799"/>
          </a:xfrm>
          <a:prstGeom prst="rect">
            <a:avLst/>
          </a:prstGeom>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4557" y="4147794"/>
            <a:ext cx="3071547" cy="2710206"/>
          </a:xfrm>
          <a:prstGeom prst="rect">
            <a:avLst/>
          </a:prstGeom>
        </p:spPr>
      </p:pic>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6104" y="4147795"/>
            <a:ext cx="2862430" cy="2710206"/>
          </a:xfrm>
          <a:prstGeom prst="rect">
            <a:avLst/>
          </a:prstGeom>
        </p:spPr>
      </p:pic>
    </p:spTree>
    <p:extLst>
      <p:ext uri="{BB962C8B-B14F-4D97-AF65-F5344CB8AC3E}">
        <p14:creationId xmlns:p14="http://schemas.microsoft.com/office/powerpoint/2010/main" val="404230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000" dirty="0">
                <a:latin typeface="Arial Narrow" panose="020B0606020202030204" pitchFamily="34" charset="0"/>
              </a:rPr>
              <a:t>3. Visita a colonia/     </a:t>
            </a:r>
            <a:r>
              <a:rPr lang="es-ES" sz="2000" dirty="0" smtClean="0">
                <a:latin typeface="Arial Narrow" panose="020B0606020202030204" pitchFamily="34" charset="0"/>
              </a:rPr>
              <a:t>                                                                                          FEBRERO 2022                             </a:t>
            </a:r>
            <a:endParaRPr lang="es-MX" sz="2000" dirty="0">
              <a:latin typeface="Arial Narrow" panose="020B060602020203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algn="just"/>
            <a:endParaRPr lang="es-MX" sz="1600" dirty="0" smtClean="0">
              <a:latin typeface="Arial" pitchFamily="34" charset="0"/>
              <a:cs typeface="Arial" pitchFamily="34" charset="0"/>
            </a:endParaRPr>
          </a:p>
          <a:p>
            <a:pPr marL="0" indent="0" algn="ctr">
              <a:buNone/>
            </a:pPr>
            <a:r>
              <a:rPr lang="es-MX" sz="1600" dirty="0" smtClean="0">
                <a:latin typeface="Arial" pitchFamily="34" charset="0"/>
                <a:cs typeface="Arial" pitchFamily="34" charset="0"/>
              </a:rPr>
              <a:t>25 DE FEBRERO 2022</a:t>
            </a:r>
          </a:p>
          <a:p>
            <a:pPr marL="0" indent="0" algn="ctr">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Visita </a:t>
            </a:r>
            <a:r>
              <a:rPr lang="es-MX" sz="1600" dirty="0">
                <a:latin typeface="Arial" pitchFamily="34" charset="0"/>
                <a:cs typeface="Arial" pitchFamily="34" charset="0"/>
              </a:rPr>
              <a:t>en la Colonia El Vergel  a la calle </a:t>
            </a:r>
            <a:r>
              <a:rPr lang="es-MX" sz="1600" dirty="0" smtClean="0">
                <a:latin typeface="Arial" pitchFamily="34" charset="0"/>
                <a:cs typeface="Arial" pitchFamily="34" charset="0"/>
              </a:rPr>
              <a:t>Clavel para verificar trabajos de limpieza y mantenimiento de la explanada por parte de la cuadrilla de EMPLEO EN TU COLONIA.</a:t>
            </a:r>
            <a:endParaRPr lang="es-MX" sz="1600" dirty="0">
              <a:latin typeface="Arial" pitchFamily="34" charset="0"/>
              <a:cs typeface="Arial" pitchFamily="34" charset="0"/>
            </a:endParaRPr>
          </a:p>
          <a:p>
            <a:pPr algn="just"/>
            <a:endParaRPr lang="es-MX" sz="1600" dirty="0">
              <a:latin typeface="Arial" pitchFamily="34" charset="0"/>
              <a:cs typeface="Arial" pitchFamily="34" charset="0"/>
            </a:endParaRPr>
          </a:p>
          <a:p>
            <a:pPr marL="0" indent="0" algn="just">
              <a:buNone/>
            </a:pPr>
            <a:r>
              <a:rPr lang="es-MX" sz="1600" dirty="0">
                <a:latin typeface="Arial" pitchFamily="34" charset="0"/>
                <a:cs typeface="Arial" pitchFamily="34" charset="0"/>
              </a:rPr>
              <a:t>con un horario de 9</a:t>
            </a:r>
            <a:r>
              <a:rPr lang="es-MX" sz="1600" dirty="0" smtClean="0">
                <a:latin typeface="Arial" pitchFamily="34" charset="0"/>
                <a:cs typeface="Arial" pitchFamily="34" charset="0"/>
              </a:rPr>
              <a:t>:00 </a:t>
            </a:r>
            <a:r>
              <a:rPr lang="es-MX" sz="1600" dirty="0">
                <a:latin typeface="Arial" pitchFamily="34" charset="0"/>
                <a:cs typeface="Arial" pitchFamily="34" charset="0"/>
              </a:rPr>
              <a:t>a.m. a </a:t>
            </a:r>
            <a:r>
              <a:rPr lang="es-MX" sz="1600" dirty="0" smtClean="0">
                <a:latin typeface="Arial" pitchFamily="34" charset="0"/>
                <a:cs typeface="Arial" pitchFamily="34" charset="0"/>
              </a:rPr>
              <a:t>9:30 </a:t>
            </a:r>
            <a:r>
              <a:rPr lang="es-MX" sz="1600" dirty="0">
                <a:latin typeface="Arial" pitchFamily="34" charset="0"/>
                <a:cs typeface="Arial" pitchFamily="34" charset="0"/>
              </a:rPr>
              <a:t>a</a:t>
            </a:r>
            <a:r>
              <a:rPr lang="es-MX" sz="1600" dirty="0" smtClean="0">
                <a:latin typeface="Arial" pitchFamily="34" charset="0"/>
                <a:cs typeface="Arial" pitchFamily="34" charset="0"/>
              </a:rPr>
              <a:t>.m</a:t>
            </a:r>
            <a:r>
              <a:rPr lang="es-MX" sz="1600" dirty="0">
                <a:latin typeface="Arial" pitchFamily="34" charset="0"/>
                <a:cs typeface="Arial" pitchFamily="34" charset="0"/>
              </a:rPr>
              <a:t>.</a:t>
            </a:r>
          </a:p>
          <a:p>
            <a:pPr algn="just"/>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Asiste  </a:t>
            </a:r>
            <a:r>
              <a:rPr lang="es-MX" sz="1600" dirty="0">
                <a:latin typeface="Arial" pitchFamily="34" charset="0"/>
                <a:cs typeface="Arial" pitchFamily="34" charset="0"/>
              </a:rPr>
              <a:t>la  </a:t>
            </a:r>
            <a:r>
              <a:rPr lang="es-MX" sz="1600" dirty="0" smtClean="0">
                <a:latin typeface="Arial" pitchFamily="34" charset="0"/>
                <a:cs typeface="Arial" pitchFamily="34" charset="0"/>
              </a:rPr>
              <a:t> Delegada.</a:t>
            </a:r>
            <a:endParaRPr lang="es-MX" sz="1600" dirty="0">
              <a:latin typeface="Arial" pitchFamily="34" charset="0"/>
              <a:cs typeface="Arial" pitchFamily="34" charset="0"/>
            </a:endParaRPr>
          </a:p>
          <a:p>
            <a:pPr marL="0" indent="0" algn="just">
              <a:buNone/>
            </a:pPr>
            <a:endParaRPr lang="es-MX" dirty="0"/>
          </a:p>
        </p:txBody>
      </p:sp>
      <p:pic>
        <p:nvPicPr>
          <p:cNvPr id="4" name="Marcador de contenido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17260" y="1690688"/>
            <a:ext cx="2483532" cy="2949238"/>
          </a:xfr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4544" y="3295462"/>
            <a:ext cx="2353900" cy="3079938"/>
          </a:xfrm>
          <a:prstGeom prst="rect">
            <a:avLst/>
          </a:prstGeom>
        </p:spPr>
      </p:pic>
    </p:spTree>
    <p:extLst>
      <p:ext uri="{BB962C8B-B14F-4D97-AF65-F5344CB8AC3E}">
        <p14:creationId xmlns:p14="http://schemas.microsoft.com/office/powerpoint/2010/main" val="3985126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42888"/>
            <a:ext cx="9642509" cy="1325563"/>
          </a:xfrm>
        </p:spPr>
        <p:txBody>
          <a:bodyPr>
            <a:normAutofit/>
          </a:bodyPr>
          <a:lstStyle/>
          <a:p>
            <a:r>
              <a:rPr lang="es-ES" sz="2000" dirty="0">
                <a:latin typeface="Arial Narrow" panose="020B0606020202030204" pitchFamily="34" charset="0"/>
              </a:rPr>
              <a:t>3. Visita a colonia/     </a:t>
            </a:r>
            <a:r>
              <a:rPr lang="es-ES" sz="2000" dirty="0" smtClean="0">
                <a:latin typeface="Arial Narrow" panose="020B0606020202030204" pitchFamily="34" charset="0"/>
              </a:rPr>
              <a:t>                                                                                          MARZO 2022                             </a:t>
            </a:r>
            <a:endParaRPr lang="es-MX" sz="2000" dirty="0">
              <a:latin typeface="Arial Narrow" panose="020B060602020203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algn="just"/>
            <a:endParaRPr lang="es-MX" sz="1600" dirty="0" smtClean="0">
              <a:latin typeface="Arial" pitchFamily="34" charset="0"/>
              <a:cs typeface="Arial" pitchFamily="34" charset="0"/>
            </a:endParaRPr>
          </a:p>
          <a:p>
            <a:pPr marL="0" indent="0" algn="ctr">
              <a:buNone/>
            </a:pPr>
            <a:r>
              <a:rPr lang="es-MX" sz="1600" dirty="0" smtClean="0">
                <a:latin typeface="Arial" pitchFamily="34" charset="0"/>
                <a:cs typeface="Arial" pitchFamily="34" charset="0"/>
              </a:rPr>
              <a:t>18 Marzo 2022</a:t>
            </a:r>
          </a:p>
          <a:p>
            <a:pPr marL="0" indent="0" algn="ctr">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Visita </a:t>
            </a:r>
            <a:r>
              <a:rPr lang="es-MX" sz="1600" dirty="0">
                <a:latin typeface="Arial" pitchFamily="34" charset="0"/>
                <a:cs typeface="Arial" pitchFamily="34" charset="0"/>
              </a:rPr>
              <a:t>en la Colonia </a:t>
            </a:r>
            <a:r>
              <a:rPr lang="es-MX" sz="1600" dirty="0" smtClean="0">
                <a:latin typeface="Arial" pitchFamily="34" charset="0"/>
                <a:cs typeface="Arial" pitchFamily="34" charset="0"/>
              </a:rPr>
              <a:t>Las Juntas en la calle Cardenal. A checar la reparación de la boca de tormenta que días atrás fue </a:t>
            </a:r>
            <a:r>
              <a:rPr lang="es-MX" sz="1600" dirty="0" err="1" smtClean="0">
                <a:latin typeface="Arial" pitchFamily="34" charset="0"/>
                <a:cs typeface="Arial" pitchFamily="34" charset="0"/>
              </a:rPr>
              <a:t>bandalizada</a:t>
            </a:r>
            <a:r>
              <a:rPr lang="es-MX" sz="1600" dirty="0" smtClean="0">
                <a:latin typeface="Arial" pitchFamily="34" charset="0"/>
                <a:cs typeface="Arial" pitchFamily="34" charset="0"/>
              </a:rPr>
              <a:t> y robada. Se realizo el trabajo por personal de Agua potable, Drenaje y Alcantarillado del Ayuntamiento.    </a:t>
            </a:r>
          </a:p>
          <a:p>
            <a:pPr marL="0" indent="0" algn="just">
              <a:buNone/>
            </a:pPr>
            <a:r>
              <a:rPr lang="es-MX" sz="1600" dirty="0" smtClean="0">
                <a:latin typeface="Arial" pitchFamily="34" charset="0"/>
                <a:cs typeface="Arial" pitchFamily="34" charset="0"/>
              </a:rPr>
              <a:t>       </a:t>
            </a:r>
          </a:p>
          <a:p>
            <a:pPr marL="0" indent="0" algn="just">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Con un horario de 10:30am a 11:20am</a:t>
            </a:r>
          </a:p>
          <a:p>
            <a:pPr marL="0" indent="0" algn="just">
              <a:buNone/>
            </a:pPr>
            <a:r>
              <a:rPr lang="es-MX" sz="1600" dirty="0" smtClean="0">
                <a:latin typeface="Arial" pitchFamily="34" charset="0"/>
                <a:cs typeface="Arial" pitchFamily="34" charset="0"/>
              </a:rPr>
              <a:t>                       </a:t>
            </a:r>
            <a:endParaRPr lang="es-MX" sz="1600" dirty="0">
              <a:latin typeface="Arial" pitchFamily="34" charset="0"/>
              <a:cs typeface="Arial" pitchFamily="34" charset="0"/>
            </a:endParaRPr>
          </a:p>
          <a:p>
            <a:pPr algn="just"/>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Asistió  la Delegada.</a:t>
            </a:r>
            <a:endParaRPr lang="es-MX" sz="1600" dirty="0">
              <a:latin typeface="Arial" pitchFamily="34" charset="0"/>
              <a:cs typeface="Arial" pitchFamily="34" charset="0"/>
            </a:endParaRPr>
          </a:p>
          <a:p>
            <a:pPr marL="0" indent="0" algn="just">
              <a:buNone/>
            </a:pPr>
            <a:endParaRPr lang="es-MX" dirty="0"/>
          </a:p>
        </p:txBody>
      </p:sp>
      <p:cxnSp>
        <p:nvCxnSpPr>
          <p:cNvPr id="6" name="Conector recto 5"/>
          <p:cNvCxnSpPr>
            <a:stCxn id="2" idx="1"/>
          </p:cNvCxnSpPr>
          <p:nvPr/>
        </p:nvCxnSpPr>
        <p:spPr>
          <a:xfrm flipH="1" flipV="1">
            <a:off x="-422240" y="826262"/>
            <a:ext cx="1260440"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Marcador de contenido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950742" y="1195112"/>
            <a:ext cx="3136636" cy="4351338"/>
          </a:xfr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0816" y="1668451"/>
            <a:ext cx="2752627" cy="2639598"/>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9971" y="1668452"/>
            <a:ext cx="3110845" cy="2639598"/>
          </a:xfrm>
          <a:prstGeom prst="rect">
            <a:avLst/>
          </a:prstGeom>
        </p:spPr>
      </p:pic>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0816" y="4288403"/>
            <a:ext cx="3817795" cy="2583609"/>
          </a:xfrm>
          <a:prstGeom prst="rect">
            <a:avLst/>
          </a:prstGeom>
        </p:spPr>
      </p:pic>
      <p:pic>
        <p:nvPicPr>
          <p:cNvPr id="14" name="Imagen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9971" y="4308049"/>
            <a:ext cx="3110845" cy="2549951"/>
          </a:xfrm>
          <a:prstGeom prst="rect">
            <a:avLst/>
          </a:prstGeom>
        </p:spPr>
      </p:pic>
    </p:spTree>
    <p:extLst>
      <p:ext uri="{BB962C8B-B14F-4D97-AF65-F5344CB8AC3E}">
        <p14:creationId xmlns:p14="http://schemas.microsoft.com/office/powerpoint/2010/main" val="1164976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42888"/>
            <a:ext cx="9642509" cy="1325563"/>
          </a:xfrm>
        </p:spPr>
        <p:txBody>
          <a:bodyPr>
            <a:normAutofit/>
          </a:bodyPr>
          <a:lstStyle/>
          <a:p>
            <a:r>
              <a:rPr lang="es-ES" sz="2000" dirty="0">
                <a:latin typeface="Arial Narrow" panose="020B0606020202030204" pitchFamily="34" charset="0"/>
              </a:rPr>
              <a:t>3. Visita a colonia/     </a:t>
            </a:r>
            <a:r>
              <a:rPr lang="es-ES" sz="2000" dirty="0" smtClean="0">
                <a:latin typeface="Arial Narrow" panose="020B0606020202030204" pitchFamily="34" charset="0"/>
              </a:rPr>
              <a:t>                                                                                          MARZO 2022                             </a:t>
            </a:r>
            <a:endParaRPr lang="es-MX" sz="2000" dirty="0">
              <a:latin typeface="Arial Narrow" panose="020B060602020203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algn="just"/>
            <a:endParaRPr lang="es-MX" sz="1600" dirty="0" smtClean="0">
              <a:latin typeface="Arial" pitchFamily="34" charset="0"/>
              <a:cs typeface="Arial" pitchFamily="34" charset="0"/>
            </a:endParaRPr>
          </a:p>
          <a:p>
            <a:pPr marL="0" indent="0" algn="ctr">
              <a:buNone/>
            </a:pPr>
            <a:r>
              <a:rPr lang="es-MX" sz="1600" dirty="0" smtClean="0">
                <a:latin typeface="Arial" pitchFamily="34" charset="0"/>
                <a:cs typeface="Arial" pitchFamily="34" charset="0"/>
              </a:rPr>
              <a:t>18 Marzo 2022</a:t>
            </a:r>
          </a:p>
          <a:p>
            <a:pPr marL="0" indent="0" algn="ctr">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Visita </a:t>
            </a:r>
            <a:r>
              <a:rPr lang="es-MX" sz="1600" dirty="0">
                <a:latin typeface="Arial" pitchFamily="34" charset="0"/>
                <a:cs typeface="Arial" pitchFamily="34" charset="0"/>
              </a:rPr>
              <a:t>en la Colonia </a:t>
            </a:r>
            <a:r>
              <a:rPr lang="es-MX" sz="1600" dirty="0" smtClean="0">
                <a:latin typeface="Arial" pitchFamily="34" charset="0"/>
                <a:cs typeface="Arial" pitchFamily="34" charset="0"/>
              </a:rPr>
              <a:t>Las Juntitas  se llevo acabo la CARAVANA DEPORTIVA estuvo presente </a:t>
            </a:r>
            <a:r>
              <a:rPr lang="es-MX" sz="1600" dirty="0" err="1">
                <a:latin typeface="Arial" pitchFamily="34" charset="0"/>
                <a:cs typeface="Arial" pitchFamily="34" charset="0"/>
              </a:rPr>
              <a:t>C</a:t>
            </a:r>
            <a:r>
              <a:rPr lang="es-MX" sz="1600" dirty="0" err="1" smtClean="0">
                <a:latin typeface="Arial" pitchFamily="34" charset="0"/>
                <a:cs typeface="Arial" pitchFamily="34" charset="0"/>
              </a:rPr>
              <a:t>omude</a:t>
            </a:r>
            <a:r>
              <a:rPr lang="es-MX" sz="1600" dirty="0" smtClean="0">
                <a:latin typeface="Arial" pitchFamily="34" charset="0"/>
                <a:cs typeface="Arial" pitchFamily="34" charset="0"/>
              </a:rPr>
              <a:t>, </a:t>
            </a:r>
            <a:r>
              <a:rPr lang="es-MX" sz="1600" dirty="0">
                <a:latin typeface="Arial" pitchFamily="34" charset="0"/>
                <a:cs typeface="Arial" pitchFamily="34" charset="0"/>
              </a:rPr>
              <a:t>P</a:t>
            </a:r>
            <a:r>
              <a:rPr lang="es-MX" sz="1600" dirty="0" smtClean="0">
                <a:latin typeface="Arial" pitchFamily="34" charset="0"/>
                <a:cs typeface="Arial" pitchFamily="34" charset="0"/>
              </a:rPr>
              <a:t>rotección Civil.    </a:t>
            </a:r>
          </a:p>
          <a:p>
            <a:pPr marL="0" indent="0" algn="just">
              <a:buNone/>
            </a:pPr>
            <a:r>
              <a:rPr lang="es-MX" sz="1600" dirty="0" smtClean="0">
                <a:latin typeface="Arial" pitchFamily="34" charset="0"/>
                <a:cs typeface="Arial" pitchFamily="34" charset="0"/>
              </a:rPr>
              <a:t>       </a:t>
            </a:r>
          </a:p>
          <a:p>
            <a:pPr marL="0" indent="0" algn="just">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Con un horario de 11:00am a 1:00pm</a:t>
            </a:r>
          </a:p>
          <a:p>
            <a:pPr marL="0" indent="0" algn="just">
              <a:buNone/>
            </a:pPr>
            <a:r>
              <a:rPr lang="es-MX" sz="1600" dirty="0" smtClean="0">
                <a:latin typeface="Arial" pitchFamily="34" charset="0"/>
                <a:cs typeface="Arial" pitchFamily="34" charset="0"/>
              </a:rPr>
              <a:t>                       </a:t>
            </a:r>
            <a:endParaRPr lang="es-MX" sz="1600" dirty="0">
              <a:latin typeface="Arial" pitchFamily="34" charset="0"/>
              <a:cs typeface="Arial" pitchFamily="34" charset="0"/>
            </a:endParaRPr>
          </a:p>
          <a:p>
            <a:pPr algn="just"/>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Asistió el Regidor de Desarrollo Social y Económico y la Delegada.</a:t>
            </a:r>
            <a:endParaRPr lang="es-MX" sz="1600" dirty="0">
              <a:latin typeface="Arial" pitchFamily="34" charset="0"/>
              <a:cs typeface="Arial" pitchFamily="34" charset="0"/>
            </a:endParaRPr>
          </a:p>
          <a:p>
            <a:pPr marL="0" indent="0" algn="just">
              <a:buNone/>
            </a:pPr>
            <a:endParaRPr lang="es-MX" dirty="0"/>
          </a:p>
        </p:txBody>
      </p:sp>
      <p:cxnSp>
        <p:nvCxnSpPr>
          <p:cNvPr id="6" name="Conector recto 5"/>
          <p:cNvCxnSpPr>
            <a:stCxn id="2" idx="1"/>
          </p:cNvCxnSpPr>
          <p:nvPr/>
        </p:nvCxnSpPr>
        <p:spPr>
          <a:xfrm flipH="1" flipV="1">
            <a:off x="-422240" y="826262"/>
            <a:ext cx="1260440"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Marcador de contenido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950742" y="1195112"/>
            <a:ext cx="3136636" cy="4351338"/>
          </a:xfr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5344" y="1195112"/>
            <a:ext cx="3356656" cy="2896122"/>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2070" y="1195110"/>
            <a:ext cx="3113274" cy="5662890"/>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5345" y="4091235"/>
            <a:ext cx="3365308" cy="2766766"/>
          </a:xfrm>
          <a:prstGeom prst="rect">
            <a:avLst/>
          </a:prstGeom>
        </p:spPr>
      </p:pic>
    </p:spTree>
    <p:extLst>
      <p:ext uri="{BB962C8B-B14F-4D97-AF65-F5344CB8AC3E}">
        <p14:creationId xmlns:p14="http://schemas.microsoft.com/office/powerpoint/2010/main" val="2585693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42888"/>
            <a:ext cx="9642509" cy="1325563"/>
          </a:xfrm>
        </p:spPr>
        <p:txBody>
          <a:bodyPr>
            <a:normAutofit/>
          </a:bodyPr>
          <a:lstStyle/>
          <a:p>
            <a:r>
              <a:rPr lang="es-ES" sz="2000" dirty="0">
                <a:latin typeface="Arial Narrow" panose="020B0606020202030204" pitchFamily="34" charset="0"/>
              </a:rPr>
              <a:t>3. Visita a colonia/     </a:t>
            </a:r>
            <a:r>
              <a:rPr lang="es-ES" sz="2000" dirty="0" smtClean="0">
                <a:latin typeface="Arial Narrow" panose="020B0606020202030204" pitchFamily="34" charset="0"/>
              </a:rPr>
              <a:t>                                                                                          MARZO 2022                             </a:t>
            </a:r>
            <a:endParaRPr lang="es-MX" sz="2000" dirty="0">
              <a:latin typeface="Arial Narrow" panose="020B060602020203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algn="just"/>
            <a:endParaRPr lang="es-MX" sz="1600" dirty="0" smtClean="0">
              <a:latin typeface="Arial" pitchFamily="34" charset="0"/>
              <a:cs typeface="Arial" pitchFamily="34" charset="0"/>
            </a:endParaRPr>
          </a:p>
          <a:p>
            <a:pPr marL="0" indent="0" algn="ctr">
              <a:buNone/>
            </a:pPr>
            <a:r>
              <a:rPr lang="es-MX" sz="1600" dirty="0" smtClean="0">
                <a:latin typeface="Arial" pitchFamily="34" charset="0"/>
                <a:cs typeface="Arial" pitchFamily="34" charset="0"/>
              </a:rPr>
              <a:t>23  Marzo 2022</a:t>
            </a:r>
          </a:p>
          <a:p>
            <a:pPr marL="0" indent="0" algn="ctr">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Visita a la calle Ferrocarril y Cardenal en la colonia las Juntas donde personal de la cuadrilla de Empleo en tu colonia realizaron limpieza en la zona.   </a:t>
            </a:r>
          </a:p>
          <a:p>
            <a:pPr marL="0" indent="0" algn="just">
              <a:buNone/>
            </a:pPr>
            <a:r>
              <a:rPr lang="es-MX" sz="1600" dirty="0" smtClean="0">
                <a:latin typeface="Arial" pitchFamily="34" charset="0"/>
                <a:cs typeface="Arial" pitchFamily="34" charset="0"/>
              </a:rPr>
              <a:t>       </a:t>
            </a:r>
          </a:p>
          <a:p>
            <a:pPr marL="0" indent="0" algn="just">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Con un horario de 9:00a.m. a 9:20a.m.</a:t>
            </a:r>
          </a:p>
          <a:p>
            <a:pPr marL="0" indent="0" algn="just">
              <a:buNone/>
            </a:pPr>
            <a:r>
              <a:rPr lang="es-MX" sz="1600" dirty="0" smtClean="0">
                <a:latin typeface="Arial" pitchFamily="34" charset="0"/>
                <a:cs typeface="Arial" pitchFamily="34" charset="0"/>
              </a:rPr>
              <a:t>                       </a:t>
            </a:r>
            <a:endParaRPr lang="es-MX" sz="1600" dirty="0">
              <a:latin typeface="Arial" pitchFamily="34" charset="0"/>
              <a:cs typeface="Arial" pitchFamily="34" charset="0"/>
            </a:endParaRPr>
          </a:p>
          <a:p>
            <a:pPr algn="just"/>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Asistió la Delegada.</a:t>
            </a:r>
            <a:endParaRPr lang="es-MX" sz="1600" dirty="0">
              <a:latin typeface="Arial" pitchFamily="34" charset="0"/>
              <a:cs typeface="Arial" pitchFamily="34" charset="0"/>
            </a:endParaRPr>
          </a:p>
          <a:p>
            <a:pPr marL="0" indent="0" algn="just">
              <a:buNone/>
            </a:pPr>
            <a:endParaRPr lang="es-MX" dirty="0"/>
          </a:p>
        </p:txBody>
      </p:sp>
      <p:cxnSp>
        <p:nvCxnSpPr>
          <p:cNvPr id="6" name="Conector recto 5"/>
          <p:cNvCxnSpPr>
            <a:stCxn id="2" idx="1"/>
          </p:cNvCxnSpPr>
          <p:nvPr/>
        </p:nvCxnSpPr>
        <p:spPr>
          <a:xfrm flipH="1" flipV="1">
            <a:off x="-422240" y="826262"/>
            <a:ext cx="1260440"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7143" y="1795329"/>
            <a:ext cx="2474310" cy="2205965"/>
          </a:xfrm>
          <a:prstGeom prst="rect">
            <a:avLst/>
          </a:prstGeom>
        </p:spPr>
      </p:pic>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2487" y="4308049"/>
            <a:ext cx="2508966" cy="2175995"/>
          </a:xfrm>
          <a:prstGeom prst="rect">
            <a:avLst/>
          </a:prstGeom>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0547" y="1668451"/>
            <a:ext cx="2789546" cy="5012071"/>
          </a:xfrm>
          <a:prstGeom prst="rect">
            <a:avLst/>
          </a:prstGeom>
        </p:spPr>
      </p:pic>
    </p:spTree>
    <p:extLst>
      <p:ext uri="{BB962C8B-B14F-4D97-AF65-F5344CB8AC3E}">
        <p14:creationId xmlns:p14="http://schemas.microsoft.com/office/powerpoint/2010/main" val="1125814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000" dirty="0">
                <a:latin typeface="Arial Narrow" panose="020B0606020202030204" pitchFamily="34" charset="0"/>
              </a:rPr>
              <a:t>4</a:t>
            </a:r>
            <a:r>
              <a:rPr lang="es-ES" sz="2000" dirty="0" smtClean="0">
                <a:latin typeface="Arial Narrow" panose="020B0606020202030204" pitchFamily="34" charset="0"/>
              </a:rPr>
              <a:t>. Actividades complementarias/                                                                                                        FEBRERO 2022                     </a:t>
            </a:r>
            <a:endParaRPr lang="es-MX" sz="2000" dirty="0">
              <a:latin typeface="Arial Narrow" panose="020B060602020203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2286000" lvl="5" indent="0">
              <a:buNone/>
            </a:pPr>
            <a:r>
              <a:rPr lang="es-ES" dirty="0" smtClean="0"/>
              <a:t>25 de FEBRERO 2022</a:t>
            </a:r>
          </a:p>
          <a:p>
            <a:pPr marL="2286000" lvl="5" indent="0">
              <a:buNone/>
            </a:pPr>
            <a:endParaRPr lang="es-ES" dirty="0"/>
          </a:p>
          <a:p>
            <a:pPr marL="2286000" lvl="5" indent="0">
              <a:buNone/>
            </a:pPr>
            <a:endParaRPr lang="es-ES" dirty="0" smtClean="0"/>
          </a:p>
          <a:p>
            <a:pPr marL="2286000" lvl="5" indent="0">
              <a:buNone/>
            </a:pPr>
            <a:r>
              <a:rPr lang="es-ES" dirty="0" smtClean="0"/>
              <a:t>En la Delegación de las Juntas se dio la atención a los ciudadanos en la impresión de su certificado de Vacunación del </a:t>
            </a:r>
            <a:r>
              <a:rPr lang="es-ES" dirty="0" err="1" smtClean="0"/>
              <a:t>Covid</a:t>
            </a:r>
            <a:r>
              <a:rPr lang="es-ES" dirty="0"/>
              <a:t> </a:t>
            </a:r>
            <a:r>
              <a:rPr lang="es-ES" dirty="0" smtClean="0"/>
              <a:t>se entregaron 200 certificados.</a:t>
            </a:r>
          </a:p>
          <a:p>
            <a:pPr marL="2286000" lvl="5" indent="0">
              <a:buNone/>
            </a:pPr>
            <a:endParaRPr lang="es-ES" dirty="0"/>
          </a:p>
          <a:p>
            <a:pPr marL="2286000" lvl="5" indent="0">
              <a:buNone/>
            </a:pPr>
            <a:r>
              <a:rPr lang="es-ES" dirty="0" smtClean="0"/>
              <a:t>En un Horario de 9:00am  a   3:00pm</a:t>
            </a:r>
          </a:p>
          <a:p>
            <a:pPr marL="2286000" lvl="5" indent="0">
              <a:buNone/>
            </a:pPr>
            <a:endParaRPr lang="es-ES" dirty="0" smtClean="0"/>
          </a:p>
        </p:txBody>
      </p:sp>
      <p:sp>
        <p:nvSpPr>
          <p:cNvPr id="34" name="Marcador de contenido 33"/>
          <p:cNvSpPr>
            <a:spLocks noGrp="1"/>
          </p:cNvSpPr>
          <p:nvPr>
            <p:ph sz="half" idx="2"/>
          </p:nvPr>
        </p:nvSpPr>
        <p:spPr/>
        <p:txBody>
          <a:bodyPr/>
          <a:lstStyle/>
          <a:p>
            <a:r>
              <a:rPr lang="es-ES" dirty="0"/>
              <a:t>Área para fotografías</a:t>
            </a:r>
            <a:endParaRPr lang="es-MX" dirty="0"/>
          </a:p>
        </p:txBody>
      </p:sp>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92792" y="1505114"/>
            <a:ext cx="2699208" cy="2912882"/>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0225" y="1505114"/>
            <a:ext cx="3082565" cy="2912882"/>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0225" y="4417996"/>
            <a:ext cx="3082565" cy="2440004"/>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2790" y="4417996"/>
            <a:ext cx="2699210" cy="2440004"/>
          </a:xfrm>
          <a:prstGeom prst="rect">
            <a:avLst/>
          </a:prstGeom>
        </p:spPr>
      </p:pic>
    </p:spTree>
    <p:extLst>
      <p:ext uri="{BB962C8B-B14F-4D97-AF65-F5344CB8AC3E}">
        <p14:creationId xmlns:p14="http://schemas.microsoft.com/office/powerpoint/2010/main" val="145404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000" dirty="0">
                <a:latin typeface="Arial Narrow" panose="020B0606020202030204" pitchFamily="34" charset="0"/>
              </a:rPr>
              <a:t>4</a:t>
            </a:r>
            <a:r>
              <a:rPr lang="es-ES" sz="2000" dirty="0" smtClean="0">
                <a:latin typeface="Arial Narrow" panose="020B0606020202030204" pitchFamily="34" charset="0"/>
              </a:rPr>
              <a:t>. Actividades complementarias/                                                                                                        MARZO  2022                     </a:t>
            </a:r>
            <a:endParaRPr lang="es-MX" sz="2000" dirty="0">
              <a:latin typeface="Arial Narrow" panose="020B060602020203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2286000" lvl="5" indent="0">
              <a:buNone/>
            </a:pPr>
            <a:r>
              <a:rPr lang="es-ES" dirty="0" smtClean="0"/>
              <a:t>09 MARZO 2022</a:t>
            </a:r>
          </a:p>
          <a:p>
            <a:pPr marL="2286000" lvl="5" indent="0">
              <a:buNone/>
            </a:pPr>
            <a:endParaRPr lang="es-ES" dirty="0"/>
          </a:p>
          <a:p>
            <a:pPr marL="2286000" lvl="5" indent="0">
              <a:buNone/>
            </a:pPr>
            <a:endParaRPr lang="es-ES" dirty="0" smtClean="0"/>
          </a:p>
          <a:p>
            <a:pPr marL="2286000" lvl="5" indent="0">
              <a:buNone/>
            </a:pPr>
            <a:r>
              <a:rPr lang="es-ES" dirty="0" smtClean="0"/>
              <a:t>Atención Ciudadana en la Delegación de las Juntas. </a:t>
            </a:r>
          </a:p>
          <a:p>
            <a:pPr marL="2286000" lvl="5" indent="0">
              <a:buNone/>
            </a:pPr>
            <a:endParaRPr lang="es-ES" dirty="0"/>
          </a:p>
          <a:p>
            <a:pPr marL="2286000" lvl="5" indent="0">
              <a:buNone/>
            </a:pPr>
            <a:r>
              <a:rPr lang="es-ES" dirty="0" smtClean="0"/>
              <a:t>En un Horario de 10:00a.m. a 10:30a.m.</a:t>
            </a:r>
          </a:p>
          <a:p>
            <a:pPr marL="2286000" lvl="5" indent="0">
              <a:buNone/>
            </a:pPr>
            <a:endParaRPr lang="es-ES" dirty="0" smtClean="0"/>
          </a:p>
        </p:txBody>
      </p:sp>
      <p:sp>
        <p:nvSpPr>
          <p:cNvPr id="34" name="Marcador de contenido 33"/>
          <p:cNvSpPr>
            <a:spLocks noGrp="1"/>
          </p:cNvSpPr>
          <p:nvPr>
            <p:ph sz="half" idx="2"/>
          </p:nvPr>
        </p:nvSpPr>
        <p:spPr/>
        <p:txBody>
          <a:bodyPr/>
          <a:lstStyle/>
          <a:p>
            <a:r>
              <a:rPr lang="es-ES" dirty="0"/>
              <a:t>Área para fotografías</a:t>
            </a:r>
            <a:endParaRPr lang="es-MX" dirty="0"/>
          </a:p>
        </p:txBody>
      </p:sp>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2021" y="1690688"/>
            <a:ext cx="4176074" cy="4045866"/>
          </a:xfrm>
          <a:prstGeom prst="rect">
            <a:avLst/>
          </a:prstGeom>
        </p:spPr>
      </p:pic>
    </p:spTree>
    <p:extLst>
      <p:ext uri="{BB962C8B-B14F-4D97-AF65-F5344CB8AC3E}">
        <p14:creationId xmlns:p14="http://schemas.microsoft.com/office/powerpoint/2010/main" val="2271685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000" dirty="0">
                <a:latin typeface="Arial Narrow" panose="020B0606020202030204" pitchFamily="34" charset="0"/>
              </a:rPr>
              <a:t>4</a:t>
            </a:r>
            <a:r>
              <a:rPr lang="es-ES" sz="2000" dirty="0" smtClean="0">
                <a:latin typeface="Arial Narrow" panose="020B0606020202030204" pitchFamily="34" charset="0"/>
              </a:rPr>
              <a:t>. Actividades complementarias/                                                                                                        MARZO 2022                     </a:t>
            </a:r>
            <a:endParaRPr lang="es-MX" sz="2000" dirty="0">
              <a:latin typeface="Arial Narrow" panose="020B060602020203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2286000" lvl="5" indent="0">
              <a:buNone/>
            </a:pPr>
            <a:r>
              <a:rPr lang="es-ES" dirty="0" smtClean="0"/>
              <a:t>09 MARZO 2022</a:t>
            </a:r>
          </a:p>
          <a:p>
            <a:pPr marL="2286000" lvl="5" indent="0">
              <a:buNone/>
            </a:pPr>
            <a:endParaRPr lang="es-ES" dirty="0"/>
          </a:p>
          <a:p>
            <a:pPr marL="2286000" lvl="5" indent="0">
              <a:buNone/>
            </a:pPr>
            <a:endParaRPr lang="es-ES" dirty="0" smtClean="0"/>
          </a:p>
          <a:p>
            <a:pPr marL="2286000" lvl="5" indent="0">
              <a:buNone/>
            </a:pPr>
            <a:r>
              <a:rPr lang="es-ES" dirty="0" smtClean="0"/>
              <a:t>Atención Ciudadana en la Delegación de las Juntas. </a:t>
            </a:r>
          </a:p>
          <a:p>
            <a:pPr marL="2286000" lvl="5" indent="0">
              <a:buNone/>
            </a:pPr>
            <a:endParaRPr lang="es-ES" dirty="0"/>
          </a:p>
          <a:p>
            <a:pPr marL="2286000" lvl="5" indent="0">
              <a:buNone/>
            </a:pPr>
            <a:r>
              <a:rPr lang="es-ES" dirty="0" smtClean="0"/>
              <a:t>En un Horario de 1:30p.m. a 1:45p.m.</a:t>
            </a:r>
          </a:p>
          <a:p>
            <a:pPr marL="2286000" lvl="5" indent="0">
              <a:buNone/>
            </a:pPr>
            <a:endParaRPr lang="es-ES" dirty="0" smtClean="0"/>
          </a:p>
        </p:txBody>
      </p:sp>
      <p:sp>
        <p:nvSpPr>
          <p:cNvPr id="34" name="Marcador de contenido 33"/>
          <p:cNvSpPr>
            <a:spLocks noGrp="1"/>
          </p:cNvSpPr>
          <p:nvPr>
            <p:ph sz="half" idx="2"/>
          </p:nvPr>
        </p:nvSpPr>
        <p:spPr/>
        <p:txBody>
          <a:bodyPr/>
          <a:lstStyle/>
          <a:p>
            <a:r>
              <a:rPr lang="es-ES" dirty="0"/>
              <a:t>Área para fotografías</a:t>
            </a:r>
            <a:endParaRPr lang="es-MX" dirty="0"/>
          </a:p>
        </p:txBody>
      </p:sp>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0980" y="1825625"/>
            <a:ext cx="4744039" cy="4018994"/>
          </a:xfrm>
          <a:prstGeom prst="rect">
            <a:avLst/>
          </a:prstGeom>
        </p:spPr>
      </p:pic>
    </p:spTree>
    <p:extLst>
      <p:ext uri="{BB962C8B-B14F-4D97-AF65-F5344CB8AC3E}">
        <p14:creationId xmlns:p14="http://schemas.microsoft.com/office/powerpoint/2010/main" val="381867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000" dirty="0">
                <a:latin typeface="Arial Narrow" panose="020B0606020202030204" pitchFamily="34" charset="0"/>
              </a:rPr>
              <a:t>4</a:t>
            </a:r>
            <a:r>
              <a:rPr lang="es-ES" sz="2000" dirty="0" smtClean="0">
                <a:latin typeface="Arial Narrow" panose="020B0606020202030204" pitchFamily="34" charset="0"/>
              </a:rPr>
              <a:t>. Actividades complementarias/                                                                                                        MARZO 2022                     </a:t>
            </a:r>
            <a:endParaRPr lang="es-MX" sz="2000" dirty="0">
              <a:latin typeface="Arial Narrow" panose="020B060602020203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2286000" lvl="5" indent="0">
              <a:buNone/>
            </a:pPr>
            <a:r>
              <a:rPr lang="es-ES" dirty="0" smtClean="0"/>
              <a:t>15 MARZO 2022</a:t>
            </a:r>
          </a:p>
          <a:p>
            <a:pPr marL="2286000" lvl="5" indent="0">
              <a:buNone/>
            </a:pPr>
            <a:endParaRPr lang="es-ES" dirty="0"/>
          </a:p>
          <a:p>
            <a:pPr marL="2286000" lvl="5" indent="0">
              <a:buNone/>
            </a:pPr>
            <a:endParaRPr lang="es-ES" dirty="0" smtClean="0"/>
          </a:p>
          <a:p>
            <a:pPr marL="2286000" lvl="5" indent="0">
              <a:buNone/>
            </a:pPr>
            <a:r>
              <a:rPr lang="es-ES" dirty="0" smtClean="0"/>
              <a:t>Atención Ciudadana en la Delegación de las Juntas. </a:t>
            </a:r>
          </a:p>
          <a:p>
            <a:pPr marL="2286000" lvl="5" indent="0">
              <a:buNone/>
            </a:pPr>
            <a:endParaRPr lang="es-ES" dirty="0"/>
          </a:p>
          <a:p>
            <a:pPr marL="2286000" lvl="5" indent="0">
              <a:buNone/>
            </a:pPr>
            <a:r>
              <a:rPr lang="es-ES" dirty="0" smtClean="0"/>
              <a:t>En un Horario de 12:00p.m. a 12:30p.m.</a:t>
            </a:r>
          </a:p>
          <a:p>
            <a:pPr marL="2286000" lvl="5" indent="0">
              <a:buNone/>
            </a:pPr>
            <a:endParaRPr lang="es-ES" dirty="0" smtClean="0"/>
          </a:p>
        </p:txBody>
      </p:sp>
      <p:sp>
        <p:nvSpPr>
          <p:cNvPr id="34" name="Marcador de contenido 33"/>
          <p:cNvSpPr>
            <a:spLocks noGrp="1"/>
          </p:cNvSpPr>
          <p:nvPr>
            <p:ph sz="half" idx="2"/>
          </p:nvPr>
        </p:nvSpPr>
        <p:spPr/>
        <p:txBody>
          <a:bodyPr/>
          <a:lstStyle/>
          <a:p>
            <a:r>
              <a:rPr lang="es-ES" dirty="0"/>
              <a:t>Área para fotografías</a:t>
            </a:r>
            <a:endParaRPr lang="es-MX" dirty="0"/>
          </a:p>
        </p:txBody>
      </p:sp>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1825625"/>
            <a:ext cx="5522423" cy="3507155"/>
          </a:xfrm>
          <a:prstGeom prst="rect">
            <a:avLst/>
          </a:prstGeom>
        </p:spPr>
      </p:pic>
    </p:spTree>
    <p:extLst>
      <p:ext uri="{BB962C8B-B14F-4D97-AF65-F5344CB8AC3E}">
        <p14:creationId xmlns:p14="http://schemas.microsoft.com/office/powerpoint/2010/main" val="1604214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000" dirty="0">
                <a:latin typeface="Arial Narrow" panose="020B0606020202030204" pitchFamily="34" charset="0"/>
              </a:rPr>
              <a:t>4</a:t>
            </a:r>
            <a:r>
              <a:rPr lang="es-ES" sz="2000" dirty="0" smtClean="0">
                <a:latin typeface="Arial Narrow" panose="020B0606020202030204" pitchFamily="34" charset="0"/>
              </a:rPr>
              <a:t>. Actividades complementarias/                                                                                                        MARZO 2022                     </a:t>
            </a:r>
            <a:endParaRPr lang="es-MX" sz="2000" dirty="0">
              <a:latin typeface="Arial Narrow" panose="020B0606020202030204" pitchFamily="34" charset="0"/>
            </a:endParaRPr>
          </a:p>
        </p:txBody>
      </p:sp>
      <p:sp>
        <p:nvSpPr>
          <p:cNvPr id="3" name="Marcador de texto 2"/>
          <p:cNvSpPr>
            <a:spLocks noGrp="1"/>
          </p:cNvSpPr>
          <p:nvPr>
            <p:ph sz="half" idx="1"/>
          </p:nvPr>
        </p:nvSpPr>
        <p:spPr>
          <a:xfrm>
            <a:off x="197963" y="1825625"/>
            <a:ext cx="5404815" cy="4351338"/>
          </a:xfrm>
        </p:spPr>
        <p:txBody>
          <a:bodyPr>
            <a:normAutofit/>
          </a:bodyPr>
          <a:lstStyle/>
          <a:p>
            <a:pPr marL="2286000" lvl="5" indent="0">
              <a:buNone/>
            </a:pPr>
            <a:r>
              <a:rPr lang="es-ES" dirty="0" smtClean="0"/>
              <a:t>18 MARZO 2022</a:t>
            </a:r>
          </a:p>
          <a:p>
            <a:pPr marL="2286000" lvl="5" indent="0">
              <a:buNone/>
            </a:pPr>
            <a:endParaRPr lang="es-ES" dirty="0"/>
          </a:p>
          <a:p>
            <a:pPr marL="2286000" lvl="5" indent="0" algn="just">
              <a:buNone/>
            </a:pPr>
            <a:r>
              <a:rPr lang="es-ES" dirty="0" smtClean="0"/>
              <a:t> Evento ECOMUNIDAD en la plaza principal de la Delegación de las Juntas. Cambio de material para reciclaje por producto de limpieza que se realiza cada mes en conjunto la Delegación de las Juntas y CEMEX para fomentar la cultura del reciclaje. </a:t>
            </a:r>
          </a:p>
          <a:p>
            <a:pPr marL="2286000" lvl="5" indent="0" algn="just">
              <a:buNone/>
            </a:pPr>
            <a:r>
              <a:rPr lang="es-ES" dirty="0" smtClean="0"/>
              <a:t>Asistieron 30 personas aprox. </a:t>
            </a:r>
            <a:endParaRPr lang="es-ES" dirty="0"/>
          </a:p>
          <a:p>
            <a:pPr marL="2286000" lvl="5" indent="0" algn="just">
              <a:buNone/>
            </a:pPr>
            <a:r>
              <a:rPr lang="es-ES" dirty="0" smtClean="0"/>
              <a:t>En un Horario de 10:00a.m. a 1:30p.m.</a:t>
            </a:r>
          </a:p>
          <a:p>
            <a:pPr marL="2286000" lvl="5" indent="0" algn="just">
              <a:buNone/>
            </a:pPr>
            <a:endParaRPr lang="es-ES" dirty="0" smtClean="0"/>
          </a:p>
        </p:txBody>
      </p:sp>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3377" y="1395166"/>
            <a:ext cx="2729845" cy="2705494"/>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6986" y="1395167"/>
            <a:ext cx="3026757" cy="2705493"/>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6986" y="4235597"/>
            <a:ext cx="3026757" cy="2531481"/>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3376" y="4207403"/>
            <a:ext cx="2729845" cy="2559675"/>
          </a:xfrm>
          <a:prstGeom prst="rect">
            <a:avLst/>
          </a:prstGeom>
        </p:spPr>
      </p:pic>
    </p:spTree>
    <p:extLst>
      <p:ext uri="{BB962C8B-B14F-4D97-AF65-F5344CB8AC3E}">
        <p14:creationId xmlns:p14="http://schemas.microsoft.com/office/powerpoint/2010/main" val="4163474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3200" dirty="0">
                <a:latin typeface="Arial Narrow" panose="020B0606020202030204" pitchFamily="34" charset="0"/>
              </a:rPr>
              <a:t>4</a:t>
            </a:r>
            <a:r>
              <a:rPr lang="es-ES" sz="2000" dirty="0" smtClean="0">
                <a:latin typeface="Arial Narrow" panose="020B0606020202030204" pitchFamily="34" charset="0"/>
              </a:rPr>
              <a:t>. </a:t>
            </a:r>
            <a:r>
              <a:rPr lang="es-MX" sz="2000" dirty="0">
                <a:latin typeface="Arial Narrow" panose="020B0606020202030204" pitchFamily="34" charset="0"/>
                <a:cs typeface="Arial" panose="020B0604020202020204" pitchFamily="34" charset="0"/>
              </a:rPr>
              <a:t>APOYO A OTRAS DEPENDENCIAS                                                                                        FEBRERO 2022</a:t>
            </a:r>
            <a:r>
              <a:rPr lang="es-MX" sz="3200" dirty="0">
                <a:latin typeface="Arial Narrow" panose="020B0606020202030204" pitchFamily="34" charset="0"/>
              </a:rPr>
              <a:t/>
            </a:r>
            <a:br>
              <a:rPr lang="es-MX" sz="3200" dirty="0">
                <a:latin typeface="Arial Narrow" panose="020B0606020202030204" pitchFamily="34" charset="0"/>
              </a:rPr>
            </a:br>
            <a:r>
              <a:rPr lang="es-ES" sz="2400" dirty="0" smtClean="0"/>
              <a:t>                     </a:t>
            </a:r>
            <a:endParaRPr lang="es-MX" sz="2400" dirty="0"/>
          </a:p>
        </p:txBody>
      </p:sp>
      <p:sp>
        <p:nvSpPr>
          <p:cNvPr id="3" name="Marcador de texto 2"/>
          <p:cNvSpPr>
            <a:spLocks noGrp="1"/>
          </p:cNvSpPr>
          <p:nvPr>
            <p:ph sz="half" idx="1"/>
          </p:nvPr>
        </p:nvSpPr>
        <p:spPr>
          <a:xfrm>
            <a:off x="781639" y="2045617"/>
            <a:ext cx="4764578" cy="4244468"/>
          </a:xfrm>
        </p:spPr>
        <p:txBody>
          <a:bodyPr>
            <a:noAutofit/>
          </a:bodyPr>
          <a:lstStyle/>
          <a:p>
            <a:pPr marL="0" indent="0">
              <a:buNone/>
            </a:pPr>
            <a:r>
              <a:rPr lang="es-MX" sz="2000" dirty="0" smtClean="0"/>
              <a:t>   28 FEBRERO 2022</a:t>
            </a:r>
          </a:p>
          <a:p>
            <a:pPr marL="0" indent="0">
              <a:buNone/>
            </a:pPr>
            <a:endParaRPr lang="es-MX" sz="2000" dirty="0" smtClean="0"/>
          </a:p>
          <a:p>
            <a:pPr marL="0" indent="0">
              <a:buNone/>
            </a:pPr>
            <a:r>
              <a:rPr lang="es-MX" sz="2000" dirty="0" smtClean="0"/>
              <a:t>Celebración de Matrimonios Colectivos en la plaza principal de la Delegación de las Juntas se celebraron 100 matrimonios.     </a:t>
            </a:r>
          </a:p>
          <a:p>
            <a:pPr marL="0" indent="0">
              <a:buNone/>
            </a:pPr>
            <a:r>
              <a:rPr lang="es-MX" sz="2000" dirty="0" smtClean="0"/>
              <a:t>     En un horario de 5:00p.m. a 8:30p.m.</a:t>
            </a:r>
          </a:p>
          <a:p>
            <a:pPr marL="0" indent="0">
              <a:buNone/>
            </a:pPr>
            <a:r>
              <a:rPr lang="es-MX" sz="2000" dirty="0" smtClean="0"/>
              <a:t>Asistió La Presidenta, Regidores Directores y la Delegada.</a:t>
            </a:r>
            <a:endParaRPr lang="es-MX" sz="2000" dirty="0"/>
          </a:p>
        </p:txBody>
      </p:sp>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6986" y="1574276"/>
            <a:ext cx="3063877" cy="2215299"/>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6556" y="4226818"/>
            <a:ext cx="3548783" cy="2469823"/>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5601" y="1607654"/>
            <a:ext cx="2787863" cy="2427018"/>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3593" y="4388177"/>
            <a:ext cx="1630027" cy="2361415"/>
          </a:xfrm>
          <a:prstGeom prst="rect">
            <a:avLst/>
          </a:prstGeom>
        </p:spPr>
      </p:pic>
    </p:spTree>
    <p:extLst>
      <p:ext uri="{BB962C8B-B14F-4D97-AF65-F5344CB8AC3E}">
        <p14:creationId xmlns:p14="http://schemas.microsoft.com/office/powerpoint/2010/main" val="815000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3200" dirty="0">
                <a:latin typeface="Arial Narrow" panose="020B0606020202030204" pitchFamily="34" charset="0"/>
              </a:rPr>
              <a:t>4</a:t>
            </a:r>
            <a:r>
              <a:rPr lang="es-ES" sz="2000" dirty="0" smtClean="0">
                <a:latin typeface="Arial Narrow" panose="020B0606020202030204" pitchFamily="34" charset="0"/>
              </a:rPr>
              <a:t>. </a:t>
            </a:r>
            <a:r>
              <a:rPr lang="es-MX" sz="2000" dirty="0">
                <a:latin typeface="Arial Narrow" panose="020B0606020202030204" pitchFamily="34" charset="0"/>
                <a:cs typeface="Arial" panose="020B0604020202020204" pitchFamily="34" charset="0"/>
              </a:rPr>
              <a:t>APOYO A OTRAS DEPENDENCIAS                                                                                        </a:t>
            </a:r>
            <a:r>
              <a:rPr lang="es-MX" sz="2000" dirty="0" smtClean="0">
                <a:latin typeface="Arial Narrow" panose="020B0606020202030204" pitchFamily="34" charset="0"/>
                <a:cs typeface="Arial" panose="020B0604020202020204" pitchFamily="34" charset="0"/>
              </a:rPr>
              <a:t>MARZO </a:t>
            </a:r>
            <a:r>
              <a:rPr lang="es-MX" sz="2000" dirty="0">
                <a:latin typeface="Arial Narrow" panose="020B0606020202030204" pitchFamily="34" charset="0"/>
                <a:cs typeface="Arial" panose="020B0604020202020204" pitchFamily="34" charset="0"/>
              </a:rPr>
              <a:t>2022</a:t>
            </a:r>
            <a:r>
              <a:rPr lang="es-MX" sz="3200" dirty="0">
                <a:latin typeface="Arial Narrow" panose="020B0606020202030204" pitchFamily="34" charset="0"/>
              </a:rPr>
              <a:t/>
            </a:r>
            <a:br>
              <a:rPr lang="es-MX" sz="3200" dirty="0">
                <a:latin typeface="Arial Narrow" panose="020B0606020202030204" pitchFamily="34" charset="0"/>
              </a:rPr>
            </a:br>
            <a:r>
              <a:rPr lang="es-ES" sz="2400" dirty="0" smtClean="0"/>
              <a:t>                     </a:t>
            </a:r>
            <a:endParaRPr lang="es-MX" sz="2400" dirty="0"/>
          </a:p>
        </p:txBody>
      </p:sp>
      <p:sp>
        <p:nvSpPr>
          <p:cNvPr id="3" name="Marcador de texto 2"/>
          <p:cNvSpPr>
            <a:spLocks noGrp="1"/>
          </p:cNvSpPr>
          <p:nvPr>
            <p:ph sz="half" idx="1"/>
          </p:nvPr>
        </p:nvSpPr>
        <p:spPr>
          <a:xfrm>
            <a:off x="781639" y="2045617"/>
            <a:ext cx="4764578" cy="4244468"/>
          </a:xfrm>
        </p:spPr>
        <p:txBody>
          <a:bodyPr>
            <a:normAutofit/>
          </a:bodyPr>
          <a:lstStyle/>
          <a:p>
            <a:pPr marL="0" indent="0">
              <a:buNone/>
            </a:pPr>
            <a:r>
              <a:rPr lang="es-MX" dirty="0" smtClean="0"/>
              <a:t>   04 MARZO 2022</a:t>
            </a:r>
          </a:p>
          <a:p>
            <a:pPr marL="0" indent="0">
              <a:buNone/>
            </a:pPr>
            <a:endParaRPr lang="es-MX" dirty="0" smtClean="0"/>
          </a:p>
          <a:p>
            <a:pPr marL="0" indent="0">
              <a:buNone/>
            </a:pPr>
            <a:r>
              <a:rPr lang="es-MX" sz="1800" dirty="0" smtClean="0"/>
              <a:t>Visita por parte de </a:t>
            </a:r>
            <a:r>
              <a:rPr lang="es-MX" sz="1800" dirty="0"/>
              <a:t>P</a:t>
            </a:r>
            <a:r>
              <a:rPr lang="es-MX" sz="1800" dirty="0" smtClean="0"/>
              <a:t>rotección Civil a las instalaciones del edificio de la Delegación de las Juntas para hacer una revisión.  </a:t>
            </a:r>
          </a:p>
          <a:p>
            <a:pPr marL="0" indent="0">
              <a:buNone/>
            </a:pPr>
            <a:r>
              <a:rPr lang="es-MX" sz="1800" dirty="0" smtClean="0"/>
              <a:t>   </a:t>
            </a:r>
          </a:p>
          <a:p>
            <a:pPr marL="0" indent="0">
              <a:buNone/>
            </a:pPr>
            <a:r>
              <a:rPr lang="es-MX" sz="1800" dirty="0" smtClean="0"/>
              <a:t>     En un horario de 10:30a.m. a 11:00a.m.</a:t>
            </a:r>
          </a:p>
          <a:p>
            <a:pPr marL="0" indent="0">
              <a:buNone/>
            </a:pPr>
            <a:endParaRPr lang="es-MX" sz="1800" dirty="0" smtClean="0"/>
          </a:p>
          <a:p>
            <a:pPr marL="0" indent="0">
              <a:buNone/>
            </a:pPr>
            <a:r>
              <a:rPr lang="es-MX" sz="1800" dirty="0" smtClean="0"/>
              <a:t>Asistió Personal de Protección Civil, La Directora de Delegaciones y Agencias y la Delegada.</a:t>
            </a:r>
            <a:endParaRPr lang="es-MX" sz="1800" dirty="0"/>
          </a:p>
        </p:txBody>
      </p:sp>
      <p:sp>
        <p:nvSpPr>
          <p:cNvPr id="34" name="Marcador de contenido 33"/>
          <p:cNvSpPr>
            <a:spLocks noGrp="1"/>
          </p:cNvSpPr>
          <p:nvPr>
            <p:ph sz="half" idx="2"/>
          </p:nvPr>
        </p:nvSpPr>
        <p:spPr/>
        <p:txBody>
          <a:bodyPr>
            <a:normAutofit/>
          </a:bodyPr>
          <a:lstStyle/>
          <a:p>
            <a:r>
              <a:rPr lang="es-ES" dirty="0"/>
              <a:t>Área para fotografías</a:t>
            </a:r>
            <a:endParaRPr lang="es-MX" dirty="0"/>
          </a:p>
        </p:txBody>
      </p:sp>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715" y="1240610"/>
            <a:ext cx="3450211" cy="2115334"/>
          </a:xfrm>
          <a:prstGeom prst="rect">
            <a:avLst/>
          </a:prstGeom>
        </p:spPr>
      </p:pic>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926" y="1847604"/>
            <a:ext cx="2582945" cy="4190214"/>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4231" y="3725894"/>
            <a:ext cx="1968509" cy="2889315"/>
          </a:xfrm>
          <a:prstGeom prst="rect">
            <a:avLst/>
          </a:prstGeom>
        </p:spPr>
      </p:pic>
    </p:spTree>
    <p:extLst>
      <p:ext uri="{BB962C8B-B14F-4D97-AF65-F5344CB8AC3E}">
        <p14:creationId xmlns:p14="http://schemas.microsoft.com/office/powerpoint/2010/main" val="1500735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000" dirty="0">
                <a:latin typeface="Arial Narrow" panose="020B0606020202030204" pitchFamily="34" charset="0"/>
              </a:rPr>
              <a:t>3. Visita a colonia/     </a:t>
            </a:r>
            <a:r>
              <a:rPr lang="es-ES" sz="2000" dirty="0" smtClean="0">
                <a:latin typeface="Arial Narrow" panose="020B0606020202030204" pitchFamily="34" charset="0"/>
              </a:rPr>
              <a:t>                                                                                          MARZO 2022                             </a:t>
            </a:r>
            <a:endParaRPr lang="es-MX" sz="2000" dirty="0">
              <a:latin typeface="Arial Narrow" panose="020B060602020203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algn="just"/>
            <a:endParaRPr lang="es-MX" sz="1600" dirty="0" smtClean="0">
              <a:latin typeface="Arial" pitchFamily="34" charset="0"/>
              <a:cs typeface="Arial" pitchFamily="34" charset="0"/>
            </a:endParaRPr>
          </a:p>
          <a:p>
            <a:pPr marL="0" indent="0" algn="ctr">
              <a:buNone/>
            </a:pPr>
            <a:r>
              <a:rPr lang="es-MX" sz="1600" dirty="0" smtClean="0">
                <a:latin typeface="Arial" pitchFamily="34" charset="0"/>
                <a:cs typeface="Arial" pitchFamily="34" charset="0"/>
              </a:rPr>
              <a:t>01 Marzo 2022</a:t>
            </a:r>
          </a:p>
          <a:p>
            <a:pPr marL="0" indent="0" algn="ctr">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Visita </a:t>
            </a:r>
            <a:r>
              <a:rPr lang="es-MX" sz="1600" dirty="0">
                <a:latin typeface="Arial" pitchFamily="34" charset="0"/>
                <a:cs typeface="Arial" pitchFamily="34" charset="0"/>
              </a:rPr>
              <a:t>en la Colonia </a:t>
            </a:r>
            <a:r>
              <a:rPr lang="es-MX" sz="1600" dirty="0" err="1" smtClean="0">
                <a:latin typeface="Arial" pitchFamily="34" charset="0"/>
                <a:cs typeface="Arial" pitchFamily="34" charset="0"/>
              </a:rPr>
              <a:t>Fovisste</a:t>
            </a:r>
            <a:r>
              <a:rPr lang="es-MX" sz="1600" dirty="0" smtClean="0">
                <a:latin typeface="Arial" pitchFamily="34" charset="0"/>
                <a:cs typeface="Arial" pitchFamily="34" charset="0"/>
              </a:rPr>
              <a:t> </a:t>
            </a:r>
            <a:r>
              <a:rPr lang="es-MX" sz="1600" dirty="0" err="1" smtClean="0">
                <a:latin typeface="Arial" pitchFamily="34" charset="0"/>
                <a:cs typeface="Arial" pitchFamily="34" charset="0"/>
              </a:rPr>
              <a:t>Miravalle</a:t>
            </a:r>
            <a:r>
              <a:rPr lang="es-MX" sz="1600" dirty="0" smtClean="0">
                <a:latin typeface="Arial" pitchFamily="34" charset="0"/>
                <a:cs typeface="Arial" pitchFamily="34" charset="0"/>
              </a:rPr>
              <a:t> donde se realiza la pega de carteles para invitar a los ciudadanos a la CARAVANA DE LA SALUD que se realizo en La </a:t>
            </a:r>
            <a:r>
              <a:rPr lang="es-MX" sz="1600" dirty="0" err="1" smtClean="0">
                <a:latin typeface="Arial" pitchFamily="34" charset="0"/>
                <a:cs typeface="Arial" pitchFamily="34" charset="0"/>
              </a:rPr>
              <a:t>Catra</a:t>
            </a:r>
            <a:r>
              <a:rPr lang="es-MX" sz="1600" dirty="0" smtClean="0">
                <a:latin typeface="Arial" pitchFamily="34" charset="0"/>
                <a:cs typeface="Arial" pitchFamily="34" charset="0"/>
              </a:rPr>
              <a:t>.</a:t>
            </a:r>
            <a:endParaRPr lang="es-MX" sz="1600" dirty="0">
              <a:latin typeface="Arial" pitchFamily="34" charset="0"/>
              <a:cs typeface="Arial" pitchFamily="34" charset="0"/>
            </a:endParaRPr>
          </a:p>
          <a:p>
            <a:pPr algn="just"/>
            <a:endParaRPr lang="es-MX" sz="1600" dirty="0">
              <a:latin typeface="Arial" pitchFamily="34" charset="0"/>
              <a:cs typeface="Arial" pitchFamily="34" charset="0"/>
            </a:endParaRPr>
          </a:p>
          <a:p>
            <a:pPr marL="0" indent="0" algn="just">
              <a:buNone/>
            </a:pPr>
            <a:r>
              <a:rPr lang="es-MX" sz="1600" dirty="0">
                <a:latin typeface="Arial" pitchFamily="34" charset="0"/>
                <a:cs typeface="Arial" pitchFamily="34" charset="0"/>
              </a:rPr>
              <a:t>con un horario de </a:t>
            </a:r>
            <a:r>
              <a:rPr lang="es-MX" sz="1600" dirty="0" smtClean="0">
                <a:latin typeface="Arial" pitchFamily="34" charset="0"/>
                <a:cs typeface="Arial" pitchFamily="34" charset="0"/>
              </a:rPr>
              <a:t>11:00 </a:t>
            </a:r>
            <a:r>
              <a:rPr lang="es-MX" sz="1600" dirty="0">
                <a:latin typeface="Arial" pitchFamily="34" charset="0"/>
                <a:cs typeface="Arial" pitchFamily="34" charset="0"/>
              </a:rPr>
              <a:t>a.m. a </a:t>
            </a:r>
            <a:r>
              <a:rPr lang="es-MX" sz="1600" dirty="0" smtClean="0">
                <a:latin typeface="Arial" pitchFamily="34" charset="0"/>
                <a:cs typeface="Arial" pitchFamily="34" charset="0"/>
              </a:rPr>
              <a:t>12:00 </a:t>
            </a:r>
            <a:r>
              <a:rPr lang="es-MX" sz="1600" dirty="0">
                <a:latin typeface="Arial" pitchFamily="34" charset="0"/>
                <a:cs typeface="Arial" pitchFamily="34" charset="0"/>
              </a:rPr>
              <a:t>a</a:t>
            </a:r>
            <a:r>
              <a:rPr lang="es-MX" sz="1600" dirty="0" smtClean="0">
                <a:latin typeface="Arial" pitchFamily="34" charset="0"/>
                <a:cs typeface="Arial" pitchFamily="34" charset="0"/>
              </a:rPr>
              <a:t>.m</a:t>
            </a:r>
            <a:r>
              <a:rPr lang="es-MX" sz="1600" dirty="0">
                <a:latin typeface="Arial" pitchFamily="34" charset="0"/>
                <a:cs typeface="Arial" pitchFamily="34" charset="0"/>
              </a:rPr>
              <a:t>.</a:t>
            </a:r>
          </a:p>
          <a:p>
            <a:pPr algn="just"/>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Asistieron  la Delegada y personal de la Delegación.</a:t>
            </a:r>
            <a:endParaRPr lang="es-MX" sz="1600" dirty="0">
              <a:latin typeface="Arial" pitchFamily="34" charset="0"/>
              <a:cs typeface="Arial" pitchFamily="34" charset="0"/>
            </a:endParaRPr>
          </a:p>
          <a:p>
            <a:pPr marL="0" indent="0" algn="just">
              <a:buNone/>
            </a:pPr>
            <a:endParaRPr lang="es-MX" dirty="0"/>
          </a:p>
        </p:txBody>
      </p:sp>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8" name="Marcador de contenido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07186" y="1215507"/>
            <a:ext cx="1904888" cy="2658284"/>
          </a:xfr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370442" y="4084638"/>
            <a:ext cx="1866213" cy="2525887"/>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7186" y="4084638"/>
            <a:ext cx="1904888" cy="2525887"/>
          </a:xfrm>
          <a:prstGeom prst="rect">
            <a:avLst/>
          </a:prstGeom>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2403" y="1215506"/>
            <a:ext cx="1884253" cy="2658284"/>
          </a:xfrm>
          <a:prstGeom prst="rect">
            <a:avLst/>
          </a:prstGeom>
        </p:spPr>
      </p:pic>
    </p:spTree>
    <p:extLst>
      <p:ext uri="{BB962C8B-B14F-4D97-AF65-F5344CB8AC3E}">
        <p14:creationId xmlns:p14="http://schemas.microsoft.com/office/powerpoint/2010/main" val="3849268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3200" dirty="0">
                <a:latin typeface="Arial Narrow" panose="020B0606020202030204" pitchFamily="34" charset="0"/>
              </a:rPr>
              <a:t>4</a:t>
            </a:r>
            <a:r>
              <a:rPr lang="es-ES" sz="2000" dirty="0" smtClean="0">
                <a:latin typeface="Arial Narrow" panose="020B0606020202030204" pitchFamily="34" charset="0"/>
              </a:rPr>
              <a:t>. </a:t>
            </a:r>
            <a:r>
              <a:rPr lang="es-MX" sz="2000" dirty="0">
                <a:latin typeface="Arial Narrow" panose="020B0606020202030204" pitchFamily="34" charset="0"/>
                <a:cs typeface="Arial" panose="020B0604020202020204" pitchFamily="34" charset="0"/>
              </a:rPr>
              <a:t>APOYO A OTRAS DEPENDENCIAS                                                                                        </a:t>
            </a:r>
            <a:r>
              <a:rPr lang="es-MX" sz="2000" dirty="0" smtClean="0">
                <a:latin typeface="Arial Narrow" panose="020B0606020202030204" pitchFamily="34" charset="0"/>
                <a:cs typeface="Arial" panose="020B0604020202020204" pitchFamily="34" charset="0"/>
              </a:rPr>
              <a:t>MARZO </a:t>
            </a:r>
            <a:r>
              <a:rPr lang="es-MX" sz="2000" dirty="0">
                <a:latin typeface="Arial Narrow" panose="020B0606020202030204" pitchFamily="34" charset="0"/>
                <a:cs typeface="Arial" panose="020B0604020202020204" pitchFamily="34" charset="0"/>
              </a:rPr>
              <a:t>2022</a:t>
            </a:r>
            <a:r>
              <a:rPr lang="es-MX" sz="3200" dirty="0">
                <a:latin typeface="Arial Narrow" panose="020B0606020202030204" pitchFamily="34" charset="0"/>
              </a:rPr>
              <a:t/>
            </a:r>
            <a:br>
              <a:rPr lang="es-MX" sz="3200" dirty="0">
                <a:latin typeface="Arial Narrow" panose="020B0606020202030204" pitchFamily="34" charset="0"/>
              </a:rPr>
            </a:br>
            <a:r>
              <a:rPr lang="es-ES" sz="2400" dirty="0" smtClean="0"/>
              <a:t>                     </a:t>
            </a:r>
            <a:endParaRPr lang="es-MX" sz="2400" dirty="0"/>
          </a:p>
        </p:txBody>
      </p:sp>
      <p:sp>
        <p:nvSpPr>
          <p:cNvPr id="3" name="Marcador de texto 2"/>
          <p:cNvSpPr>
            <a:spLocks noGrp="1"/>
          </p:cNvSpPr>
          <p:nvPr>
            <p:ph sz="half" idx="1"/>
          </p:nvPr>
        </p:nvSpPr>
        <p:spPr>
          <a:xfrm>
            <a:off x="781639" y="2045617"/>
            <a:ext cx="4764578" cy="4244468"/>
          </a:xfrm>
        </p:spPr>
        <p:txBody>
          <a:bodyPr>
            <a:normAutofit/>
          </a:bodyPr>
          <a:lstStyle/>
          <a:p>
            <a:pPr marL="0" indent="0">
              <a:buNone/>
            </a:pPr>
            <a:r>
              <a:rPr lang="es-MX" dirty="0" smtClean="0"/>
              <a:t>   07 MARZO 2022</a:t>
            </a:r>
          </a:p>
          <a:p>
            <a:pPr marL="0" indent="0">
              <a:buNone/>
            </a:pPr>
            <a:endParaRPr lang="es-MX" dirty="0" smtClean="0"/>
          </a:p>
          <a:p>
            <a:pPr marL="0" indent="0" algn="just">
              <a:buNone/>
            </a:pPr>
            <a:r>
              <a:rPr lang="es-MX" dirty="0" smtClean="0"/>
              <a:t>  </a:t>
            </a:r>
            <a:r>
              <a:rPr lang="es-MX" sz="1600" dirty="0" smtClean="0"/>
              <a:t>Apoyando en el foro que se llevo acabo en el jardín Hidalgo con el marco del Día Internacional de la Mujer.</a:t>
            </a:r>
          </a:p>
          <a:p>
            <a:pPr marL="0" indent="0" algn="just">
              <a:buNone/>
            </a:pPr>
            <a:r>
              <a:rPr lang="es-MX" sz="1600" dirty="0" smtClean="0"/>
              <a:t>     En un horario de 10:00a.m. a 12:00p.m.</a:t>
            </a:r>
          </a:p>
          <a:p>
            <a:pPr marL="0" indent="0" algn="just">
              <a:buNone/>
            </a:pPr>
            <a:r>
              <a:rPr lang="es-MX" sz="1600" dirty="0" smtClean="0"/>
              <a:t>Asistió  La Presidenta, La Diputada, La Directora del instituto de la Mujer, representante de Derechos Humanos, Directoras, Coordinadoras, Delegadas, personal de la Delegaciones y ciudadanas en general.</a:t>
            </a:r>
            <a:endParaRPr lang="es-MX" sz="1600" dirty="0"/>
          </a:p>
        </p:txBody>
      </p:sp>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5675" y="4378514"/>
            <a:ext cx="5411980" cy="2191968"/>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5675" y="1690688"/>
            <a:ext cx="2740310" cy="2481172"/>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1845" y="1554419"/>
            <a:ext cx="2535810" cy="2446875"/>
          </a:xfrm>
          <a:prstGeom prst="rect">
            <a:avLst/>
          </a:prstGeom>
        </p:spPr>
      </p:pic>
    </p:spTree>
    <p:extLst>
      <p:ext uri="{BB962C8B-B14F-4D97-AF65-F5344CB8AC3E}">
        <p14:creationId xmlns:p14="http://schemas.microsoft.com/office/powerpoint/2010/main" val="2155527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3200" dirty="0">
                <a:latin typeface="Arial Narrow" panose="020B0606020202030204" pitchFamily="34" charset="0"/>
              </a:rPr>
              <a:t>4</a:t>
            </a:r>
            <a:r>
              <a:rPr lang="es-ES" sz="2000" dirty="0" smtClean="0">
                <a:latin typeface="Arial Narrow" panose="020B0606020202030204" pitchFamily="34" charset="0"/>
              </a:rPr>
              <a:t>. </a:t>
            </a:r>
            <a:r>
              <a:rPr lang="es-MX" sz="2000" dirty="0">
                <a:latin typeface="Arial Narrow" panose="020B0606020202030204" pitchFamily="34" charset="0"/>
                <a:cs typeface="Arial" panose="020B0604020202020204" pitchFamily="34" charset="0"/>
              </a:rPr>
              <a:t>APOYO A OTRAS DEPENDENCIAS                                                                                        </a:t>
            </a:r>
            <a:r>
              <a:rPr lang="es-MX" sz="2000" dirty="0" smtClean="0">
                <a:latin typeface="Arial Narrow" panose="020B0606020202030204" pitchFamily="34" charset="0"/>
                <a:cs typeface="Arial" panose="020B0604020202020204" pitchFamily="34" charset="0"/>
              </a:rPr>
              <a:t>MARZO </a:t>
            </a:r>
            <a:r>
              <a:rPr lang="es-MX" sz="2000" dirty="0">
                <a:latin typeface="Arial Narrow" panose="020B0606020202030204" pitchFamily="34" charset="0"/>
                <a:cs typeface="Arial" panose="020B0604020202020204" pitchFamily="34" charset="0"/>
              </a:rPr>
              <a:t>2022</a:t>
            </a:r>
            <a:r>
              <a:rPr lang="es-MX" sz="3200" dirty="0">
                <a:latin typeface="Arial Narrow" panose="020B0606020202030204" pitchFamily="34" charset="0"/>
              </a:rPr>
              <a:t/>
            </a:r>
            <a:br>
              <a:rPr lang="es-MX" sz="3200" dirty="0">
                <a:latin typeface="Arial Narrow" panose="020B0606020202030204" pitchFamily="34" charset="0"/>
              </a:rPr>
            </a:br>
            <a:r>
              <a:rPr lang="es-ES" sz="2400" dirty="0" smtClean="0"/>
              <a:t>                     </a:t>
            </a:r>
            <a:endParaRPr lang="es-MX" sz="2400" dirty="0"/>
          </a:p>
        </p:txBody>
      </p:sp>
      <p:sp>
        <p:nvSpPr>
          <p:cNvPr id="3" name="Marcador de texto 2"/>
          <p:cNvSpPr>
            <a:spLocks noGrp="1"/>
          </p:cNvSpPr>
          <p:nvPr>
            <p:ph sz="half" idx="1"/>
          </p:nvPr>
        </p:nvSpPr>
        <p:spPr>
          <a:xfrm>
            <a:off x="781639" y="2045617"/>
            <a:ext cx="4764578" cy="4244468"/>
          </a:xfrm>
        </p:spPr>
        <p:txBody>
          <a:bodyPr>
            <a:normAutofit/>
          </a:bodyPr>
          <a:lstStyle/>
          <a:p>
            <a:pPr marL="0" indent="0" algn="ctr">
              <a:buNone/>
            </a:pPr>
            <a:r>
              <a:rPr lang="es-MX" dirty="0" smtClean="0"/>
              <a:t>   </a:t>
            </a:r>
            <a:r>
              <a:rPr lang="es-MX" sz="1800" dirty="0" smtClean="0"/>
              <a:t>08 MARZO 2022</a:t>
            </a:r>
          </a:p>
          <a:p>
            <a:pPr marL="0" indent="0">
              <a:buNone/>
            </a:pPr>
            <a:endParaRPr lang="es-MX" sz="1800" dirty="0" smtClean="0"/>
          </a:p>
          <a:p>
            <a:pPr marL="0" indent="0">
              <a:buNone/>
            </a:pPr>
            <a:r>
              <a:rPr lang="es-MX" sz="1800" dirty="0" smtClean="0"/>
              <a:t>   Celebrando el  Día de la Mujer en el evento que se llevo acabo en el Centro Cultural el Refugio en San Pedro.</a:t>
            </a:r>
          </a:p>
          <a:p>
            <a:pPr marL="0" indent="0">
              <a:buNone/>
            </a:pPr>
            <a:endParaRPr lang="es-MX" sz="1800" dirty="0" smtClean="0"/>
          </a:p>
          <a:p>
            <a:pPr marL="0" indent="0">
              <a:buNone/>
            </a:pPr>
            <a:r>
              <a:rPr lang="es-MX" sz="1800" dirty="0" smtClean="0"/>
              <a:t>     En un horario de 10:00a.m. a 12:00p.m.</a:t>
            </a:r>
          </a:p>
          <a:p>
            <a:pPr marL="0" indent="0">
              <a:buNone/>
            </a:pPr>
            <a:r>
              <a:rPr lang="es-MX" sz="1800" dirty="0" smtClean="0"/>
              <a:t>Asistió  La Presidenta,  Directoras, Regidores, Delegadas, personal de la Delegaciones y ciudadanas en general.</a:t>
            </a:r>
            <a:endParaRPr lang="es-MX" sz="1800" dirty="0"/>
          </a:p>
        </p:txBody>
      </p:sp>
      <p:sp>
        <p:nvSpPr>
          <p:cNvPr id="34" name="Marcador de contenido 33"/>
          <p:cNvSpPr>
            <a:spLocks noGrp="1"/>
          </p:cNvSpPr>
          <p:nvPr>
            <p:ph sz="half" idx="2"/>
          </p:nvPr>
        </p:nvSpPr>
        <p:spPr/>
        <p:txBody>
          <a:bodyPr>
            <a:normAutofit/>
          </a:bodyPr>
          <a:lstStyle/>
          <a:p>
            <a:r>
              <a:rPr lang="es-ES" dirty="0"/>
              <a:t>Área para fotografías</a:t>
            </a:r>
            <a:endParaRPr lang="es-MX" dirty="0"/>
          </a:p>
        </p:txBody>
      </p:sp>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5582" y="1490589"/>
            <a:ext cx="3872453" cy="2510705"/>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5582" y="4576714"/>
            <a:ext cx="2843639" cy="212574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250" y="1385906"/>
            <a:ext cx="2065533" cy="3059816"/>
          </a:xfrm>
          <a:prstGeom prst="rect">
            <a:avLst/>
          </a:prstGeom>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0561" y="4732256"/>
            <a:ext cx="2705493" cy="1970202"/>
          </a:xfrm>
          <a:prstGeom prst="rect">
            <a:avLst/>
          </a:prstGeom>
        </p:spPr>
      </p:pic>
    </p:spTree>
    <p:extLst>
      <p:ext uri="{BB962C8B-B14F-4D97-AF65-F5344CB8AC3E}">
        <p14:creationId xmlns:p14="http://schemas.microsoft.com/office/powerpoint/2010/main" val="757232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3200" dirty="0">
                <a:latin typeface="Arial Narrow" panose="020B0606020202030204" pitchFamily="34" charset="0"/>
              </a:rPr>
              <a:t>4</a:t>
            </a:r>
            <a:r>
              <a:rPr lang="es-ES" sz="2000" dirty="0" smtClean="0">
                <a:latin typeface="Arial Narrow" panose="020B0606020202030204" pitchFamily="34" charset="0"/>
              </a:rPr>
              <a:t>. </a:t>
            </a:r>
            <a:r>
              <a:rPr lang="es-MX" sz="2000" dirty="0">
                <a:latin typeface="Arial Narrow" panose="020B0606020202030204" pitchFamily="34" charset="0"/>
                <a:cs typeface="Arial" panose="020B0604020202020204" pitchFamily="34" charset="0"/>
              </a:rPr>
              <a:t>APOYO A OTRAS DEPENDENCIAS                                                                                        </a:t>
            </a:r>
            <a:r>
              <a:rPr lang="es-MX" sz="2000" dirty="0" smtClean="0">
                <a:latin typeface="Arial Narrow" panose="020B0606020202030204" pitchFamily="34" charset="0"/>
                <a:cs typeface="Arial" panose="020B0604020202020204" pitchFamily="34" charset="0"/>
              </a:rPr>
              <a:t>MARZO </a:t>
            </a:r>
            <a:r>
              <a:rPr lang="es-MX" sz="2000" dirty="0">
                <a:latin typeface="Arial Narrow" panose="020B0606020202030204" pitchFamily="34" charset="0"/>
                <a:cs typeface="Arial" panose="020B0604020202020204" pitchFamily="34" charset="0"/>
              </a:rPr>
              <a:t>2022</a:t>
            </a:r>
            <a:r>
              <a:rPr lang="es-MX" sz="3200" dirty="0">
                <a:latin typeface="Arial Narrow" panose="020B0606020202030204" pitchFamily="34" charset="0"/>
              </a:rPr>
              <a:t/>
            </a:r>
            <a:br>
              <a:rPr lang="es-MX" sz="3200" dirty="0">
                <a:latin typeface="Arial Narrow" panose="020B0606020202030204" pitchFamily="34" charset="0"/>
              </a:rPr>
            </a:br>
            <a:r>
              <a:rPr lang="es-ES" sz="2400" dirty="0" smtClean="0"/>
              <a:t>                     </a:t>
            </a:r>
            <a:endParaRPr lang="es-MX" sz="2400" dirty="0"/>
          </a:p>
        </p:txBody>
      </p:sp>
      <p:sp>
        <p:nvSpPr>
          <p:cNvPr id="3" name="Marcador de texto 2"/>
          <p:cNvSpPr>
            <a:spLocks noGrp="1"/>
          </p:cNvSpPr>
          <p:nvPr>
            <p:ph sz="half" idx="1"/>
          </p:nvPr>
        </p:nvSpPr>
        <p:spPr>
          <a:xfrm>
            <a:off x="781639" y="2045617"/>
            <a:ext cx="4764578" cy="4244468"/>
          </a:xfrm>
        </p:spPr>
        <p:txBody>
          <a:bodyPr>
            <a:normAutofit/>
          </a:bodyPr>
          <a:lstStyle/>
          <a:p>
            <a:pPr marL="0" indent="0" algn="ctr">
              <a:buNone/>
            </a:pPr>
            <a:r>
              <a:rPr lang="es-MX" dirty="0" smtClean="0"/>
              <a:t>   </a:t>
            </a:r>
            <a:r>
              <a:rPr lang="es-MX" sz="1800" dirty="0" smtClean="0"/>
              <a:t>09 MARZO 2022</a:t>
            </a:r>
          </a:p>
          <a:p>
            <a:pPr marL="0" indent="0">
              <a:buNone/>
            </a:pPr>
            <a:endParaRPr lang="es-MX" sz="1800" dirty="0"/>
          </a:p>
          <a:p>
            <a:pPr marL="0" indent="0">
              <a:buNone/>
            </a:pPr>
            <a:endParaRPr lang="es-MX" sz="1800" dirty="0" smtClean="0"/>
          </a:p>
          <a:p>
            <a:pPr marL="0" indent="0">
              <a:buNone/>
            </a:pPr>
            <a:r>
              <a:rPr lang="es-MX" sz="1800" dirty="0" smtClean="0"/>
              <a:t>  Tuvieron reunión en la oficina de Dirección de Delegaciones y Agencias se llevo acabo el tema de apoyo a las escuelas. </a:t>
            </a:r>
          </a:p>
          <a:p>
            <a:pPr marL="0" indent="0">
              <a:buNone/>
            </a:pPr>
            <a:endParaRPr lang="es-MX" sz="1800" dirty="0" smtClean="0"/>
          </a:p>
          <a:p>
            <a:pPr marL="0" indent="0">
              <a:buNone/>
            </a:pPr>
            <a:r>
              <a:rPr lang="es-MX" sz="1800" dirty="0" smtClean="0"/>
              <a:t>     En un horario de 12:00p.m. a 1:00p.m.</a:t>
            </a:r>
          </a:p>
          <a:p>
            <a:pPr marL="0" indent="0">
              <a:buNone/>
            </a:pPr>
            <a:endParaRPr lang="es-MX" sz="1800" dirty="0" smtClean="0"/>
          </a:p>
          <a:p>
            <a:pPr marL="0" indent="0">
              <a:buNone/>
            </a:pPr>
            <a:r>
              <a:rPr lang="es-MX" sz="1800" dirty="0" smtClean="0"/>
              <a:t>Asistió La directora de Delegaciones y Agencias, La directora de Educación y los Delegados. </a:t>
            </a:r>
            <a:endParaRPr lang="es-MX" sz="1800" dirty="0"/>
          </a:p>
        </p:txBody>
      </p:sp>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3788" y="1690688"/>
            <a:ext cx="3789816" cy="2182978"/>
          </a:xfrm>
          <a:prstGeom prst="rect">
            <a:avLst/>
          </a:prstGeom>
        </p:spPr>
      </p:pic>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1383" y="4081807"/>
            <a:ext cx="4159850" cy="2403835"/>
          </a:xfrm>
          <a:prstGeom prst="rect">
            <a:avLst/>
          </a:prstGeom>
        </p:spPr>
      </p:pic>
    </p:spTree>
    <p:extLst>
      <p:ext uri="{BB962C8B-B14F-4D97-AF65-F5344CB8AC3E}">
        <p14:creationId xmlns:p14="http://schemas.microsoft.com/office/powerpoint/2010/main" val="1713841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3200" dirty="0">
                <a:latin typeface="Arial Narrow" panose="020B0606020202030204" pitchFamily="34" charset="0"/>
              </a:rPr>
              <a:t>4</a:t>
            </a:r>
            <a:r>
              <a:rPr lang="es-ES" sz="2000" dirty="0" smtClean="0">
                <a:latin typeface="Arial Narrow" panose="020B0606020202030204" pitchFamily="34" charset="0"/>
              </a:rPr>
              <a:t>. </a:t>
            </a:r>
            <a:r>
              <a:rPr lang="es-MX" sz="2000" dirty="0">
                <a:latin typeface="Arial Narrow" panose="020B0606020202030204" pitchFamily="34" charset="0"/>
                <a:cs typeface="Arial" panose="020B0604020202020204" pitchFamily="34" charset="0"/>
              </a:rPr>
              <a:t>APOYO A OTRAS DEPENDENCIAS                                                                                        </a:t>
            </a:r>
            <a:r>
              <a:rPr lang="es-MX" sz="2000" dirty="0" smtClean="0">
                <a:latin typeface="Arial Narrow" panose="020B0606020202030204" pitchFamily="34" charset="0"/>
                <a:cs typeface="Arial" panose="020B0604020202020204" pitchFamily="34" charset="0"/>
              </a:rPr>
              <a:t>MARZO </a:t>
            </a:r>
            <a:r>
              <a:rPr lang="es-MX" sz="2000" dirty="0">
                <a:latin typeface="Arial Narrow" panose="020B0606020202030204" pitchFamily="34" charset="0"/>
                <a:cs typeface="Arial" panose="020B0604020202020204" pitchFamily="34" charset="0"/>
              </a:rPr>
              <a:t>2022</a:t>
            </a:r>
            <a:r>
              <a:rPr lang="es-MX" sz="3200" dirty="0">
                <a:latin typeface="Arial Narrow" panose="020B0606020202030204" pitchFamily="34" charset="0"/>
              </a:rPr>
              <a:t/>
            </a:r>
            <a:br>
              <a:rPr lang="es-MX" sz="3200" dirty="0">
                <a:latin typeface="Arial Narrow" panose="020B0606020202030204" pitchFamily="34" charset="0"/>
              </a:rPr>
            </a:br>
            <a:r>
              <a:rPr lang="es-ES" sz="2400" dirty="0" smtClean="0"/>
              <a:t>                     </a:t>
            </a:r>
            <a:endParaRPr lang="es-MX" sz="2400" dirty="0"/>
          </a:p>
        </p:txBody>
      </p:sp>
      <p:sp>
        <p:nvSpPr>
          <p:cNvPr id="3" name="Marcador de texto 2"/>
          <p:cNvSpPr>
            <a:spLocks noGrp="1"/>
          </p:cNvSpPr>
          <p:nvPr>
            <p:ph sz="half" idx="1"/>
          </p:nvPr>
        </p:nvSpPr>
        <p:spPr>
          <a:xfrm>
            <a:off x="781639" y="2045617"/>
            <a:ext cx="4764578" cy="4244468"/>
          </a:xfrm>
        </p:spPr>
        <p:txBody>
          <a:bodyPr>
            <a:normAutofit/>
          </a:bodyPr>
          <a:lstStyle/>
          <a:p>
            <a:pPr marL="0" indent="0" algn="ctr">
              <a:buNone/>
            </a:pPr>
            <a:r>
              <a:rPr lang="es-MX" dirty="0" smtClean="0"/>
              <a:t>   </a:t>
            </a:r>
            <a:r>
              <a:rPr lang="es-MX" sz="2000" dirty="0" smtClean="0"/>
              <a:t>16 MARZO 2022</a:t>
            </a:r>
          </a:p>
          <a:p>
            <a:pPr marL="0" indent="0">
              <a:buNone/>
            </a:pPr>
            <a:endParaRPr lang="es-MX" sz="2000" dirty="0" smtClean="0"/>
          </a:p>
          <a:p>
            <a:pPr marL="0" indent="0">
              <a:buNone/>
            </a:pPr>
            <a:r>
              <a:rPr lang="es-MX" sz="2000" dirty="0" smtClean="0"/>
              <a:t>  Apoyando al evento de la inauguración del nuevo Hospital Materno Infantil en la Delegación de San Martin de las Flores. </a:t>
            </a:r>
          </a:p>
          <a:p>
            <a:pPr marL="0" indent="0">
              <a:buNone/>
            </a:pPr>
            <a:endParaRPr lang="es-MX" sz="2000" dirty="0" smtClean="0"/>
          </a:p>
          <a:p>
            <a:pPr marL="0" indent="0">
              <a:buNone/>
            </a:pPr>
            <a:r>
              <a:rPr lang="es-MX" sz="2000" dirty="0" smtClean="0"/>
              <a:t>     En un horario de 11:00a.m. a 1:30p.m.</a:t>
            </a:r>
          </a:p>
          <a:p>
            <a:pPr marL="0" indent="0">
              <a:buNone/>
            </a:pPr>
            <a:endParaRPr lang="es-MX" sz="2000" dirty="0" smtClean="0"/>
          </a:p>
          <a:p>
            <a:pPr marL="0" indent="0">
              <a:buNone/>
            </a:pPr>
            <a:r>
              <a:rPr lang="es-MX" sz="2000" dirty="0" smtClean="0"/>
              <a:t>Asistió La Presidenta, la Diputada y El Gobernador.  </a:t>
            </a:r>
            <a:endParaRPr lang="es-MX" sz="2000" dirty="0"/>
          </a:p>
        </p:txBody>
      </p:sp>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2547" y="4561909"/>
            <a:ext cx="2947236" cy="2199515"/>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7778" y="4355183"/>
            <a:ext cx="3071778" cy="2366127"/>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7340" y="988356"/>
            <a:ext cx="2458918" cy="3358733"/>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1561" y="1960048"/>
            <a:ext cx="3082788" cy="2260198"/>
          </a:xfrm>
          <a:prstGeom prst="rect">
            <a:avLst/>
          </a:prstGeom>
        </p:spPr>
      </p:pic>
    </p:spTree>
    <p:extLst>
      <p:ext uri="{BB962C8B-B14F-4D97-AF65-F5344CB8AC3E}">
        <p14:creationId xmlns:p14="http://schemas.microsoft.com/office/powerpoint/2010/main" val="3352421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3200" dirty="0">
                <a:latin typeface="Arial Narrow" panose="020B0606020202030204" pitchFamily="34" charset="0"/>
              </a:rPr>
              <a:t>4</a:t>
            </a:r>
            <a:r>
              <a:rPr lang="es-ES" sz="2000" dirty="0" smtClean="0">
                <a:latin typeface="Arial Narrow" panose="020B0606020202030204" pitchFamily="34" charset="0"/>
              </a:rPr>
              <a:t>. </a:t>
            </a:r>
            <a:r>
              <a:rPr lang="es-MX" sz="2000" dirty="0">
                <a:latin typeface="Arial Narrow" panose="020B0606020202030204" pitchFamily="34" charset="0"/>
                <a:cs typeface="Arial" panose="020B0604020202020204" pitchFamily="34" charset="0"/>
              </a:rPr>
              <a:t>APOYO A OTRAS DEPENDENCIAS                                                                                        </a:t>
            </a:r>
            <a:r>
              <a:rPr lang="es-MX" sz="2000" dirty="0" smtClean="0">
                <a:latin typeface="Arial Narrow" panose="020B0606020202030204" pitchFamily="34" charset="0"/>
                <a:cs typeface="Arial" panose="020B0604020202020204" pitchFamily="34" charset="0"/>
              </a:rPr>
              <a:t>MARZO </a:t>
            </a:r>
            <a:r>
              <a:rPr lang="es-MX" sz="2000" dirty="0">
                <a:latin typeface="Arial Narrow" panose="020B0606020202030204" pitchFamily="34" charset="0"/>
                <a:cs typeface="Arial" panose="020B0604020202020204" pitchFamily="34" charset="0"/>
              </a:rPr>
              <a:t>2022</a:t>
            </a:r>
            <a:r>
              <a:rPr lang="es-MX" sz="3200" dirty="0">
                <a:latin typeface="Arial Narrow" panose="020B0606020202030204" pitchFamily="34" charset="0"/>
              </a:rPr>
              <a:t/>
            </a:r>
            <a:br>
              <a:rPr lang="es-MX" sz="3200" dirty="0">
                <a:latin typeface="Arial Narrow" panose="020B0606020202030204" pitchFamily="34" charset="0"/>
              </a:rPr>
            </a:br>
            <a:r>
              <a:rPr lang="es-ES" sz="2400" dirty="0" smtClean="0"/>
              <a:t>                     </a:t>
            </a:r>
            <a:endParaRPr lang="es-MX" sz="2400" dirty="0"/>
          </a:p>
        </p:txBody>
      </p:sp>
      <p:sp>
        <p:nvSpPr>
          <p:cNvPr id="3" name="Marcador de texto 2"/>
          <p:cNvSpPr>
            <a:spLocks noGrp="1"/>
          </p:cNvSpPr>
          <p:nvPr>
            <p:ph sz="half" idx="1"/>
          </p:nvPr>
        </p:nvSpPr>
        <p:spPr>
          <a:xfrm>
            <a:off x="781639" y="2045617"/>
            <a:ext cx="4764578" cy="4244468"/>
          </a:xfrm>
        </p:spPr>
        <p:txBody>
          <a:bodyPr>
            <a:normAutofit/>
          </a:bodyPr>
          <a:lstStyle/>
          <a:p>
            <a:pPr marL="0" indent="0" algn="ctr">
              <a:buNone/>
            </a:pPr>
            <a:r>
              <a:rPr lang="es-MX" dirty="0" smtClean="0"/>
              <a:t>   </a:t>
            </a:r>
            <a:r>
              <a:rPr lang="es-MX" sz="2000" dirty="0" smtClean="0"/>
              <a:t>18 MARZO 2022</a:t>
            </a:r>
          </a:p>
          <a:p>
            <a:pPr marL="0" indent="0">
              <a:buNone/>
            </a:pPr>
            <a:endParaRPr lang="es-MX" sz="2000" dirty="0" smtClean="0"/>
          </a:p>
          <a:p>
            <a:pPr marL="0" indent="0">
              <a:buNone/>
            </a:pPr>
            <a:r>
              <a:rPr lang="es-MX" sz="2000" dirty="0" smtClean="0"/>
              <a:t>  Invitación a los vecinos de la colonia  las Juntas para la conformación de la mesa directiva que se llevo acabo en la plaza principal de la Delegación de las Juntas para que ejerzan su voto como vecinos de la colonia.  </a:t>
            </a:r>
          </a:p>
          <a:p>
            <a:pPr marL="0" indent="0">
              <a:buNone/>
            </a:pPr>
            <a:r>
              <a:rPr lang="es-MX" sz="2000" dirty="0" smtClean="0"/>
              <a:t>     En un horario de 6:00p.m. a 7:00p.m.</a:t>
            </a:r>
          </a:p>
          <a:p>
            <a:pPr marL="0" indent="0">
              <a:buNone/>
            </a:pPr>
            <a:r>
              <a:rPr lang="es-MX" sz="2000" dirty="0" smtClean="0"/>
              <a:t>Asistió La Delegada y personal de </a:t>
            </a:r>
            <a:r>
              <a:rPr lang="es-MX" sz="2000" dirty="0"/>
              <a:t>P</a:t>
            </a:r>
            <a:r>
              <a:rPr lang="es-MX" sz="2000" dirty="0" smtClean="0"/>
              <a:t>articipación Ciudadana</a:t>
            </a:r>
            <a:r>
              <a:rPr lang="es-MX" dirty="0" smtClean="0"/>
              <a:t>.  </a:t>
            </a:r>
            <a:endParaRPr lang="es-MX" dirty="0"/>
          </a:p>
        </p:txBody>
      </p:sp>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0518" y="1445591"/>
            <a:ext cx="2379482" cy="2628753"/>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1579446"/>
            <a:ext cx="2688996" cy="2205073"/>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6986" y="4201522"/>
            <a:ext cx="2581592" cy="2220538"/>
          </a:xfrm>
          <a:prstGeom prst="rect">
            <a:avLst/>
          </a:prstGeom>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2176" y="4319441"/>
            <a:ext cx="3198285" cy="2347716"/>
          </a:xfrm>
          <a:prstGeom prst="rect">
            <a:avLst/>
          </a:prstGeom>
        </p:spPr>
      </p:pic>
    </p:spTree>
    <p:extLst>
      <p:ext uri="{BB962C8B-B14F-4D97-AF65-F5344CB8AC3E}">
        <p14:creationId xmlns:p14="http://schemas.microsoft.com/office/powerpoint/2010/main" val="4017556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3200" dirty="0">
                <a:latin typeface="Arial Narrow" panose="020B0606020202030204" pitchFamily="34" charset="0"/>
              </a:rPr>
              <a:t>4</a:t>
            </a:r>
            <a:r>
              <a:rPr lang="es-ES" sz="2000" dirty="0" smtClean="0">
                <a:latin typeface="Arial Narrow" panose="020B0606020202030204" pitchFamily="34" charset="0"/>
              </a:rPr>
              <a:t>. </a:t>
            </a:r>
            <a:r>
              <a:rPr lang="es-MX" sz="2000" dirty="0">
                <a:latin typeface="Arial Narrow" panose="020B0606020202030204" pitchFamily="34" charset="0"/>
                <a:cs typeface="Arial" panose="020B0604020202020204" pitchFamily="34" charset="0"/>
              </a:rPr>
              <a:t>APOYO A OTRAS DEPENDENCIAS                                                                                        </a:t>
            </a:r>
            <a:r>
              <a:rPr lang="es-MX" sz="2000" dirty="0" smtClean="0">
                <a:latin typeface="Arial Narrow" panose="020B0606020202030204" pitchFamily="34" charset="0"/>
                <a:cs typeface="Arial" panose="020B0604020202020204" pitchFamily="34" charset="0"/>
              </a:rPr>
              <a:t>MARZO </a:t>
            </a:r>
            <a:r>
              <a:rPr lang="es-MX" sz="2000" dirty="0">
                <a:latin typeface="Arial Narrow" panose="020B0606020202030204" pitchFamily="34" charset="0"/>
                <a:cs typeface="Arial" panose="020B0604020202020204" pitchFamily="34" charset="0"/>
              </a:rPr>
              <a:t>2022</a:t>
            </a:r>
            <a:r>
              <a:rPr lang="es-MX" sz="3200" dirty="0">
                <a:latin typeface="Arial Narrow" panose="020B0606020202030204" pitchFamily="34" charset="0"/>
              </a:rPr>
              <a:t/>
            </a:r>
            <a:br>
              <a:rPr lang="es-MX" sz="3200" dirty="0">
                <a:latin typeface="Arial Narrow" panose="020B0606020202030204" pitchFamily="34" charset="0"/>
              </a:rPr>
            </a:br>
            <a:r>
              <a:rPr lang="es-ES" sz="2400" dirty="0" smtClean="0"/>
              <a:t>                     </a:t>
            </a:r>
            <a:endParaRPr lang="es-MX" sz="2400" dirty="0"/>
          </a:p>
        </p:txBody>
      </p:sp>
      <p:sp>
        <p:nvSpPr>
          <p:cNvPr id="3" name="Marcador de texto 2"/>
          <p:cNvSpPr>
            <a:spLocks noGrp="1"/>
          </p:cNvSpPr>
          <p:nvPr>
            <p:ph sz="half" idx="1"/>
          </p:nvPr>
        </p:nvSpPr>
        <p:spPr>
          <a:xfrm>
            <a:off x="781639" y="2045617"/>
            <a:ext cx="4764578" cy="4244468"/>
          </a:xfrm>
        </p:spPr>
        <p:txBody>
          <a:bodyPr>
            <a:noAutofit/>
          </a:bodyPr>
          <a:lstStyle/>
          <a:p>
            <a:pPr marL="0" indent="0" algn="ctr">
              <a:buNone/>
            </a:pPr>
            <a:r>
              <a:rPr lang="es-MX" sz="2000" dirty="0" smtClean="0"/>
              <a:t>   22 MARZO 2022</a:t>
            </a:r>
          </a:p>
          <a:p>
            <a:pPr marL="0" indent="0" algn="ctr">
              <a:buNone/>
            </a:pPr>
            <a:endParaRPr lang="es-MX" sz="2000" dirty="0"/>
          </a:p>
          <a:p>
            <a:pPr marL="0" indent="0" algn="ctr">
              <a:buNone/>
            </a:pPr>
            <a:endParaRPr lang="es-MX" sz="2000" dirty="0" smtClean="0"/>
          </a:p>
          <a:p>
            <a:pPr marL="0" indent="0" algn="just">
              <a:buNone/>
            </a:pPr>
            <a:r>
              <a:rPr lang="es-MX" sz="2000" dirty="0" smtClean="0"/>
              <a:t>   La Inauguración de los nuevos cursos de la Academia Municipal en el patio del Centro Cultural el Refugio de San Pedro.</a:t>
            </a:r>
          </a:p>
          <a:p>
            <a:pPr marL="0" indent="0" algn="just">
              <a:buNone/>
            </a:pPr>
            <a:r>
              <a:rPr lang="es-MX" sz="2000" dirty="0" smtClean="0"/>
              <a:t>     En un horario de 10:00a.m. a 11:00a.m.</a:t>
            </a:r>
          </a:p>
          <a:p>
            <a:pPr marL="0" indent="0" algn="just">
              <a:buNone/>
            </a:pPr>
            <a:r>
              <a:rPr lang="es-MX" sz="2000" dirty="0" smtClean="0"/>
              <a:t>Asistió La Presidenta, la Coordinadora de Construcción de la Comunidad, Directora de Academia Municipal, Regidores, Directores y Delegados.  </a:t>
            </a:r>
            <a:endParaRPr lang="es-MX" sz="2000" dirty="0"/>
          </a:p>
        </p:txBody>
      </p:sp>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3000" y="1825625"/>
            <a:ext cx="3237321" cy="2026992"/>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6036" y="4317476"/>
            <a:ext cx="2851148" cy="2073898"/>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4410" y="4587678"/>
            <a:ext cx="3038816" cy="1959893"/>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4261" y="1688537"/>
            <a:ext cx="2564877" cy="2312757"/>
          </a:xfrm>
          <a:prstGeom prst="rect">
            <a:avLst/>
          </a:prstGeom>
        </p:spPr>
      </p:pic>
    </p:spTree>
    <p:extLst>
      <p:ext uri="{BB962C8B-B14F-4D97-AF65-F5344CB8AC3E}">
        <p14:creationId xmlns:p14="http://schemas.microsoft.com/office/powerpoint/2010/main" val="40969836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3200" dirty="0">
                <a:latin typeface="Arial Narrow" panose="020B0606020202030204" pitchFamily="34" charset="0"/>
              </a:rPr>
              <a:t>4</a:t>
            </a:r>
            <a:r>
              <a:rPr lang="es-ES" sz="2000" dirty="0" smtClean="0">
                <a:latin typeface="Arial Narrow" panose="020B0606020202030204" pitchFamily="34" charset="0"/>
              </a:rPr>
              <a:t>. </a:t>
            </a:r>
            <a:r>
              <a:rPr lang="es-MX" sz="2000" dirty="0">
                <a:latin typeface="Arial Narrow" panose="020B0606020202030204" pitchFamily="34" charset="0"/>
                <a:cs typeface="Arial" panose="020B0604020202020204" pitchFamily="34" charset="0"/>
              </a:rPr>
              <a:t>APOYO A OTRAS DEPENDENCIAS                                                                                        </a:t>
            </a:r>
            <a:r>
              <a:rPr lang="es-MX" sz="2000" dirty="0" smtClean="0">
                <a:latin typeface="Arial Narrow" panose="020B0606020202030204" pitchFamily="34" charset="0"/>
                <a:cs typeface="Arial" panose="020B0604020202020204" pitchFamily="34" charset="0"/>
              </a:rPr>
              <a:t>MARZO </a:t>
            </a:r>
            <a:r>
              <a:rPr lang="es-MX" sz="2000" dirty="0">
                <a:latin typeface="Arial Narrow" panose="020B0606020202030204" pitchFamily="34" charset="0"/>
                <a:cs typeface="Arial" panose="020B0604020202020204" pitchFamily="34" charset="0"/>
              </a:rPr>
              <a:t>2022</a:t>
            </a:r>
            <a:r>
              <a:rPr lang="es-MX" sz="3200" dirty="0">
                <a:latin typeface="Arial Narrow" panose="020B0606020202030204" pitchFamily="34" charset="0"/>
              </a:rPr>
              <a:t/>
            </a:r>
            <a:br>
              <a:rPr lang="es-MX" sz="3200" dirty="0">
                <a:latin typeface="Arial Narrow" panose="020B0606020202030204" pitchFamily="34" charset="0"/>
              </a:rPr>
            </a:br>
            <a:r>
              <a:rPr lang="es-ES" sz="2400" dirty="0" smtClean="0"/>
              <a:t>                     </a:t>
            </a:r>
            <a:endParaRPr lang="es-MX" sz="2400" dirty="0"/>
          </a:p>
        </p:txBody>
      </p:sp>
      <p:sp>
        <p:nvSpPr>
          <p:cNvPr id="3" name="Marcador de texto 2"/>
          <p:cNvSpPr>
            <a:spLocks noGrp="1"/>
          </p:cNvSpPr>
          <p:nvPr>
            <p:ph sz="half" idx="1"/>
          </p:nvPr>
        </p:nvSpPr>
        <p:spPr>
          <a:xfrm>
            <a:off x="781639" y="2045617"/>
            <a:ext cx="4764578" cy="4244468"/>
          </a:xfrm>
        </p:spPr>
        <p:txBody>
          <a:bodyPr>
            <a:normAutofit/>
          </a:bodyPr>
          <a:lstStyle/>
          <a:p>
            <a:pPr marL="0" indent="0" algn="ctr">
              <a:buNone/>
            </a:pPr>
            <a:r>
              <a:rPr lang="es-MX" dirty="0" smtClean="0"/>
              <a:t>   </a:t>
            </a:r>
            <a:r>
              <a:rPr lang="es-MX" sz="2000" dirty="0" smtClean="0"/>
              <a:t>22 MARZO 2022</a:t>
            </a:r>
          </a:p>
          <a:p>
            <a:pPr marL="0" indent="0" algn="ctr">
              <a:buNone/>
            </a:pPr>
            <a:endParaRPr lang="es-MX" sz="2000" dirty="0"/>
          </a:p>
          <a:p>
            <a:pPr marL="0" indent="0" algn="ctr">
              <a:buNone/>
            </a:pPr>
            <a:endParaRPr lang="es-MX" sz="2000" dirty="0" smtClean="0"/>
          </a:p>
          <a:p>
            <a:pPr marL="0" indent="0">
              <a:buNone/>
            </a:pPr>
            <a:r>
              <a:rPr lang="es-MX" sz="2000" dirty="0" smtClean="0"/>
              <a:t>   </a:t>
            </a:r>
            <a:r>
              <a:rPr lang="es-MX" sz="2000" dirty="0"/>
              <a:t>A</a:t>
            </a:r>
            <a:r>
              <a:rPr lang="es-MX" sz="2000" dirty="0" smtClean="0"/>
              <a:t>sistieron por parte de Tesorería del Ayuntamiento de Tlaquepaque para la Exención de pago de predial para Adultos mayores de 65 años y mas asistieron 50 personas aprox.</a:t>
            </a:r>
          </a:p>
          <a:p>
            <a:pPr marL="0" indent="0">
              <a:buNone/>
            </a:pPr>
            <a:r>
              <a:rPr lang="es-MX" sz="2000" dirty="0" smtClean="0"/>
              <a:t>     En un horario de 4:00p.m. a 6:00p.m.</a:t>
            </a:r>
          </a:p>
          <a:p>
            <a:pPr marL="0" indent="0">
              <a:buNone/>
            </a:pPr>
            <a:r>
              <a:rPr lang="es-MX" sz="2000" dirty="0" smtClean="0"/>
              <a:t>Asistió La Delegada.  </a:t>
            </a:r>
            <a:endParaRPr lang="es-MX" sz="2000" dirty="0"/>
          </a:p>
        </p:txBody>
      </p:sp>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8887" y="1613789"/>
            <a:ext cx="2924451" cy="2375554"/>
          </a:xfrm>
          <a:prstGeom prst="rect">
            <a:avLst/>
          </a:prstGeom>
        </p:spPr>
      </p:pic>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3145" y="1941537"/>
            <a:ext cx="2625169" cy="4119514"/>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6024" y="4364009"/>
            <a:ext cx="3160842" cy="2084420"/>
          </a:xfrm>
          <a:prstGeom prst="rect">
            <a:avLst/>
          </a:prstGeom>
        </p:spPr>
      </p:pic>
    </p:spTree>
    <p:extLst>
      <p:ext uri="{BB962C8B-B14F-4D97-AF65-F5344CB8AC3E}">
        <p14:creationId xmlns:p14="http://schemas.microsoft.com/office/powerpoint/2010/main" val="14176781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3200" dirty="0">
                <a:latin typeface="Arial Narrow" panose="020B0606020202030204" pitchFamily="34" charset="0"/>
              </a:rPr>
              <a:t>4</a:t>
            </a:r>
            <a:r>
              <a:rPr lang="es-ES" sz="2000" dirty="0" smtClean="0">
                <a:latin typeface="Arial Narrow" panose="020B0606020202030204" pitchFamily="34" charset="0"/>
              </a:rPr>
              <a:t>. </a:t>
            </a:r>
            <a:r>
              <a:rPr lang="es-MX" sz="2000" dirty="0">
                <a:latin typeface="Arial Narrow" panose="020B0606020202030204" pitchFamily="34" charset="0"/>
                <a:cs typeface="Arial" panose="020B0604020202020204" pitchFamily="34" charset="0"/>
              </a:rPr>
              <a:t>APOYO A OTRAS DEPENDENCIAS                                                                                        </a:t>
            </a:r>
            <a:r>
              <a:rPr lang="es-MX" sz="2000" dirty="0" smtClean="0">
                <a:latin typeface="Arial Narrow" panose="020B0606020202030204" pitchFamily="34" charset="0"/>
                <a:cs typeface="Arial" panose="020B0604020202020204" pitchFamily="34" charset="0"/>
              </a:rPr>
              <a:t>MARZO </a:t>
            </a:r>
            <a:r>
              <a:rPr lang="es-MX" sz="2000" dirty="0">
                <a:latin typeface="Arial Narrow" panose="020B0606020202030204" pitchFamily="34" charset="0"/>
                <a:cs typeface="Arial" panose="020B0604020202020204" pitchFamily="34" charset="0"/>
              </a:rPr>
              <a:t>2022</a:t>
            </a:r>
            <a:r>
              <a:rPr lang="es-MX" sz="3200" dirty="0">
                <a:latin typeface="Arial Narrow" panose="020B0606020202030204" pitchFamily="34" charset="0"/>
              </a:rPr>
              <a:t/>
            </a:r>
            <a:br>
              <a:rPr lang="es-MX" sz="3200" dirty="0">
                <a:latin typeface="Arial Narrow" panose="020B0606020202030204" pitchFamily="34" charset="0"/>
              </a:rPr>
            </a:br>
            <a:r>
              <a:rPr lang="es-ES" sz="2400" dirty="0" smtClean="0"/>
              <a:t>                     </a:t>
            </a:r>
            <a:endParaRPr lang="es-MX" sz="2400" dirty="0"/>
          </a:p>
        </p:txBody>
      </p:sp>
      <p:sp>
        <p:nvSpPr>
          <p:cNvPr id="3" name="Marcador de texto 2"/>
          <p:cNvSpPr>
            <a:spLocks noGrp="1"/>
          </p:cNvSpPr>
          <p:nvPr>
            <p:ph sz="half" idx="1"/>
          </p:nvPr>
        </p:nvSpPr>
        <p:spPr>
          <a:xfrm>
            <a:off x="781639" y="2045617"/>
            <a:ext cx="4764578" cy="4244468"/>
          </a:xfrm>
        </p:spPr>
        <p:txBody>
          <a:bodyPr>
            <a:normAutofit lnSpcReduction="10000"/>
          </a:bodyPr>
          <a:lstStyle/>
          <a:p>
            <a:pPr marL="0" indent="0" algn="ctr">
              <a:buNone/>
            </a:pPr>
            <a:r>
              <a:rPr lang="es-MX" dirty="0" smtClean="0"/>
              <a:t>   </a:t>
            </a:r>
            <a:r>
              <a:rPr lang="es-MX" sz="1800" dirty="0" smtClean="0"/>
              <a:t>23 MARZO 2022</a:t>
            </a:r>
          </a:p>
          <a:p>
            <a:pPr marL="0" indent="0" algn="ctr">
              <a:buNone/>
            </a:pPr>
            <a:endParaRPr lang="es-MX" sz="1800" dirty="0"/>
          </a:p>
          <a:p>
            <a:pPr marL="0" indent="0" algn="ctr">
              <a:buNone/>
            </a:pPr>
            <a:endParaRPr lang="es-MX" sz="1800" dirty="0" smtClean="0"/>
          </a:p>
          <a:p>
            <a:pPr marL="0" indent="0" algn="just">
              <a:buNone/>
            </a:pPr>
            <a:r>
              <a:rPr lang="es-MX" sz="1800" dirty="0" smtClean="0"/>
              <a:t>    Desfile y evento en coordinación con el DIF de las Juntas con su grupo de Adulto mayor  en donde se realizo un recorrido por las calles de la colonia las Juntas dando por terminado en   la plaza principal de la Delegación de las Juntas asistieron 120 personas aprox.</a:t>
            </a:r>
          </a:p>
          <a:p>
            <a:pPr marL="0" indent="0" algn="just">
              <a:buNone/>
            </a:pPr>
            <a:endParaRPr lang="es-MX" sz="1800" dirty="0" smtClean="0"/>
          </a:p>
          <a:p>
            <a:pPr marL="0" indent="0" algn="just">
              <a:buNone/>
            </a:pPr>
            <a:r>
              <a:rPr lang="es-MX" sz="1800" dirty="0" smtClean="0"/>
              <a:t>     En un horario de </a:t>
            </a:r>
            <a:r>
              <a:rPr lang="es-MX" sz="1800" dirty="0"/>
              <a:t>5</a:t>
            </a:r>
            <a:r>
              <a:rPr lang="es-MX" sz="1800" dirty="0" smtClean="0"/>
              <a:t>:00p.m. a 7:30p.m.</a:t>
            </a:r>
          </a:p>
          <a:p>
            <a:pPr marL="0" indent="0" algn="just">
              <a:buNone/>
            </a:pPr>
            <a:r>
              <a:rPr lang="es-MX" sz="1800" dirty="0" smtClean="0"/>
              <a:t>Asistió La Delegada, la encargada del DIF, grupo de Adulto Mayor, personal de la Delegación y vecinos.</a:t>
            </a:r>
            <a:endParaRPr lang="es-MX" sz="1800" dirty="0"/>
          </a:p>
        </p:txBody>
      </p:sp>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2481" y="1623817"/>
            <a:ext cx="2689128" cy="4666268"/>
          </a:xfrm>
          <a:prstGeom prst="rect">
            <a:avLst/>
          </a:prstGeom>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t="42040"/>
          <a:stretch/>
        </p:blipFill>
        <p:spPr>
          <a:xfrm>
            <a:off x="9464512" y="2187019"/>
            <a:ext cx="2338436" cy="1693756"/>
          </a:xfrm>
          <a:prstGeom prst="rect">
            <a:avLst/>
          </a:prstGeom>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t="51733" r="164"/>
          <a:stretch/>
        </p:blipFill>
        <p:spPr>
          <a:xfrm>
            <a:off x="9370244" y="4338736"/>
            <a:ext cx="2432704" cy="1860135"/>
          </a:xfrm>
          <a:prstGeom prst="rect">
            <a:avLst/>
          </a:prstGeom>
        </p:spPr>
      </p:pic>
    </p:spTree>
    <p:extLst>
      <p:ext uri="{BB962C8B-B14F-4D97-AF65-F5344CB8AC3E}">
        <p14:creationId xmlns:p14="http://schemas.microsoft.com/office/powerpoint/2010/main" val="25107495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fontScale="90000"/>
          </a:bodyPr>
          <a:lstStyle/>
          <a:p>
            <a:r>
              <a:rPr lang="es-MX" sz="2000" dirty="0" smtClean="0">
                <a:latin typeface="Arial" panose="020B0604020202020204" pitchFamily="34" charset="0"/>
                <a:cs typeface="Arial" panose="020B0604020202020204" pitchFamily="34" charset="0"/>
              </a:rPr>
              <a:t> </a:t>
            </a:r>
            <a:r>
              <a:rPr lang="es-MX" sz="2000" dirty="0">
                <a:latin typeface="Arial" panose="020B0604020202020204" pitchFamily="34" charset="0"/>
                <a:cs typeface="Arial" panose="020B0604020202020204" pitchFamily="34" charset="0"/>
              </a:rPr>
              <a:t>BRIGADA MANTENIMIENTO Y RECUPERACION DE ESPACIOS                            </a:t>
            </a:r>
            <a:r>
              <a:rPr lang="es-MX" sz="2000" dirty="0" smtClean="0">
                <a:latin typeface="Arial" panose="020B0604020202020204" pitchFamily="34" charset="0"/>
                <a:cs typeface="Arial" panose="020B0604020202020204" pitchFamily="34" charset="0"/>
              </a:rPr>
              <a:t>     marzo </a:t>
            </a:r>
            <a:r>
              <a:rPr lang="es-MX" sz="2000" dirty="0">
                <a:latin typeface="Arial" panose="020B0604020202020204" pitchFamily="34" charset="0"/>
                <a:cs typeface="Arial" panose="020B0604020202020204" pitchFamily="34" charset="0"/>
              </a:rPr>
              <a:t>2022</a:t>
            </a:r>
            <a:r>
              <a:rPr lang="es-MX" sz="3100" dirty="0"/>
              <a:t/>
            </a:r>
            <a:br>
              <a:rPr lang="es-MX" sz="3100" dirty="0"/>
            </a:br>
            <a:r>
              <a:rPr lang="es-MX" sz="3100" dirty="0"/>
              <a:t/>
            </a:r>
            <a:br>
              <a:rPr lang="es-MX" sz="3100" dirty="0"/>
            </a:br>
            <a:r>
              <a:rPr lang="es-ES" sz="2400" dirty="0" smtClean="0"/>
              <a:t>                     </a:t>
            </a:r>
            <a:endParaRPr lang="es-MX" sz="2400" dirty="0"/>
          </a:p>
        </p:txBody>
      </p:sp>
      <p:sp>
        <p:nvSpPr>
          <p:cNvPr id="3" name="Marcador de texto 2"/>
          <p:cNvSpPr>
            <a:spLocks noGrp="1"/>
          </p:cNvSpPr>
          <p:nvPr>
            <p:ph sz="half" idx="1"/>
          </p:nvPr>
        </p:nvSpPr>
        <p:spPr>
          <a:xfrm>
            <a:off x="838200" y="1825625"/>
            <a:ext cx="4764578" cy="4351338"/>
          </a:xfrm>
        </p:spPr>
        <p:txBody>
          <a:bodyPr>
            <a:normAutofit/>
          </a:bodyPr>
          <a:lstStyle/>
          <a:p>
            <a:pPr algn="ctr"/>
            <a:r>
              <a:rPr lang="es-ES" dirty="0" smtClean="0"/>
              <a:t>23 marzo 2022</a:t>
            </a:r>
          </a:p>
          <a:p>
            <a:endParaRPr lang="es-ES" dirty="0"/>
          </a:p>
          <a:p>
            <a:pPr marL="0" indent="0" algn="just">
              <a:buNone/>
            </a:pPr>
            <a:r>
              <a:rPr lang="es-ES" sz="2000" dirty="0" smtClean="0"/>
              <a:t>Recuperación de espacios en la Delegación las Juntas en donde el personal apoyo pintando los baños.</a:t>
            </a:r>
          </a:p>
          <a:p>
            <a:pPr marL="0" indent="0">
              <a:buNone/>
            </a:pPr>
            <a:endParaRPr lang="es-MX" dirty="0"/>
          </a:p>
        </p:txBody>
      </p:sp>
      <p:pic>
        <p:nvPicPr>
          <p:cNvPr id="5" name="Marcador de contenido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613203" y="1825625"/>
            <a:ext cx="2491572" cy="4351338"/>
          </a:xfr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1825625"/>
            <a:ext cx="2441003" cy="4351338"/>
          </a:xfrm>
          <a:prstGeom prst="rect">
            <a:avLst/>
          </a:prstGeom>
        </p:spPr>
      </p:pic>
    </p:spTree>
    <p:extLst>
      <p:ext uri="{BB962C8B-B14F-4D97-AF65-F5344CB8AC3E}">
        <p14:creationId xmlns:p14="http://schemas.microsoft.com/office/powerpoint/2010/main" val="3241670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fontScale="90000"/>
          </a:bodyPr>
          <a:lstStyle/>
          <a:p>
            <a:r>
              <a:rPr lang="es-MX" sz="2000" dirty="0" smtClean="0">
                <a:latin typeface="Arial" panose="020B0604020202020204" pitchFamily="34" charset="0"/>
                <a:cs typeface="Arial" panose="020B0604020202020204" pitchFamily="34" charset="0"/>
              </a:rPr>
              <a:t> </a:t>
            </a:r>
            <a:r>
              <a:rPr lang="es-MX" sz="2000" dirty="0">
                <a:latin typeface="Arial" panose="020B0604020202020204" pitchFamily="34" charset="0"/>
                <a:cs typeface="Arial" panose="020B0604020202020204" pitchFamily="34" charset="0"/>
              </a:rPr>
              <a:t>BRIGADA MANTENIMIENTO Y RECUPERACION DE ESPACIOS                            </a:t>
            </a:r>
            <a:r>
              <a:rPr lang="es-MX" sz="2000" dirty="0" smtClean="0">
                <a:latin typeface="Arial" panose="020B0604020202020204" pitchFamily="34" charset="0"/>
                <a:cs typeface="Arial" panose="020B0604020202020204" pitchFamily="34" charset="0"/>
              </a:rPr>
              <a:t>     marzo </a:t>
            </a:r>
            <a:r>
              <a:rPr lang="es-MX" sz="2000" dirty="0">
                <a:latin typeface="Arial" panose="020B0604020202020204" pitchFamily="34" charset="0"/>
                <a:cs typeface="Arial" panose="020B0604020202020204" pitchFamily="34" charset="0"/>
              </a:rPr>
              <a:t>2022</a:t>
            </a:r>
            <a:r>
              <a:rPr lang="es-MX" sz="3100" dirty="0"/>
              <a:t/>
            </a:r>
            <a:br>
              <a:rPr lang="es-MX" sz="3100" dirty="0"/>
            </a:br>
            <a:r>
              <a:rPr lang="es-MX" sz="3100" dirty="0"/>
              <a:t/>
            </a:r>
            <a:br>
              <a:rPr lang="es-MX" sz="3100" dirty="0"/>
            </a:br>
            <a:r>
              <a:rPr lang="es-ES" sz="2400" dirty="0" smtClean="0"/>
              <a:t>                     </a:t>
            </a:r>
            <a:endParaRPr lang="es-MX" sz="2400" dirty="0"/>
          </a:p>
        </p:txBody>
      </p:sp>
      <p:sp>
        <p:nvSpPr>
          <p:cNvPr id="3" name="Marcador de texto 2"/>
          <p:cNvSpPr>
            <a:spLocks noGrp="1"/>
          </p:cNvSpPr>
          <p:nvPr>
            <p:ph sz="half" idx="1"/>
          </p:nvPr>
        </p:nvSpPr>
        <p:spPr>
          <a:xfrm>
            <a:off x="838200" y="1825625"/>
            <a:ext cx="4764578" cy="4351338"/>
          </a:xfrm>
        </p:spPr>
        <p:txBody>
          <a:bodyPr>
            <a:normAutofit/>
          </a:bodyPr>
          <a:lstStyle/>
          <a:p>
            <a:pPr marL="0" indent="0" algn="ctr">
              <a:buNone/>
            </a:pPr>
            <a:r>
              <a:rPr lang="es-ES" dirty="0" smtClean="0"/>
              <a:t>24 marzo 2022</a:t>
            </a:r>
          </a:p>
          <a:p>
            <a:endParaRPr lang="es-ES" dirty="0"/>
          </a:p>
          <a:p>
            <a:pPr marL="0" indent="0" algn="just">
              <a:buNone/>
            </a:pPr>
            <a:r>
              <a:rPr lang="es-ES" sz="2000" dirty="0" smtClean="0"/>
              <a:t>Recuperación de espacios en la Delegación las Juntas en donde personal del Ayuntamiento de Tlaquepaque nos brindo el  apoyo para pintar las bancas de la plaza principal de las juntas.</a:t>
            </a:r>
          </a:p>
          <a:p>
            <a:pPr marL="0" indent="0">
              <a:buNone/>
            </a:pPr>
            <a:endParaRPr lang="es-MX" dirty="0"/>
          </a:p>
        </p:txBody>
      </p:sp>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8" name="Marcador de contenido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419654" y="1825625"/>
            <a:ext cx="3393649" cy="2001657"/>
          </a:xfr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4789" y="4367711"/>
            <a:ext cx="3513170" cy="2117930"/>
          </a:xfrm>
          <a:prstGeom prst="rect">
            <a:avLst/>
          </a:prstGeom>
        </p:spPr>
      </p:pic>
    </p:spTree>
    <p:extLst>
      <p:ext uri="{BB962C8B-B14F-4D97-AF65-F5344CB8AC3E}">
        <p14:creationId xmlns:p14="http://schemas.microsoft.com/office/powerpoint/2010/main" val="2773026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000" dirty="0">
                <a:latin typeface="Arial Narrow" panose="020B0606020202030204" pitchFamily="34" charset="0"/>
              </a:rPr>
              <a:t>3. Visita a colonia/     </a:t>
            </a:r>
            <a:r>
              <a:rPr lang="es-ES" sz="2000" dirty="0" smtClean="0">
                <a:latin typeface="Arial Narrow" panose="020B0606020202030204" pitchFamily="34" charset="0"/>
              </a:rPr>
              <a:t>                                                                                          MARZO 2022                             </a:t>
            </a:r>
            <a:endParaRPr lang="es-MX" sz="2000" dirty="0">
              <a:latin typeface="Arial Narrow" panose="020B0606020202030204" pitchFamily="34" charset="0"/>
            </a:endParaRPr>
          </a:p>
        </p:txBody>
      </p:sp>
      <p:sp>
        <p:nvSpPr>
          <p:cNvPr id="3" name="Marcador de texto 2"/>
          <p:cNvSpPr>
            <a:spLocks noGrp="1"/>
          </p:cNvSpPr>
          <p:nvPr>
            <p:ph sz="half" idx="1"/>
          </p:nvPr>
        </p:nvSpPr>
        <p:spPr>
          <a:xfrm>
            <a:off x="838200" y="1825625"/>
            <a:ext cx="4764578" cy="4351338"/>
          </a:xfrm>
        </p:spPr>
        <p:txBody>
          <a:bodyPr>
            <a:normAutofit fontScale="92500" lnSpcReduction="20000"/>
          </a:bodyPr>
          <a:lstStyle/>
          <a:p>
            <a:pPr algn="just"/>
            <a:endParaRPr lang="es-MX" sz="1600" dirty="0" smtClean="0">
              <a:latin typeface="Arial" pitchFamily="34" charset="0"/>
              <a:cs typeface="Arial" pitchFamily="34" charset="0"/>
            </a:endParaRPr>
          </a:p>
          <a:p>
            <a:pPr marL="0" indent="0" algn="ctr">
              <a:buNone/>
            </a:pPr>
            <a:r>
              <a:rPr lang="es-MX" sz="1600" dirty="0" smtClean="0">
                <a:latin typeface="Arial" pitchFamily="34" charset="0"/>
                <a:cs typeface="Arial" pitchFamily="34" charset="0"/>
              </a:rPr>
              <a:t>02 Marzo 2022</a:t>
            </a:r>
          </a:p>
          <a:p>
            <a:pPr marL="0" indent="0" algn="ctr">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Visita </a:t>
            </a:r>
            <a:r>
              <a:rPr lang="es-MX" sz="1600" dirty="0">
                <a:latin typeface="Arial" pitchFamily="34" charset="0"/>
                <a:cs typeface="Arial" pitchFamily="34" charset="0"/>
              </a:rPr>
              <a:t>en la Colonia </a:t>
            </a:r>
            <a:r>
              <a:rPr lang="es-MX" sz="1600" dirty="0" err="1" smtClean="0">
                <a:latin typeface="Arial" pitchFamily="34" charset="0"/>
                <a:cs typeface="Arial" pitchFamily="34" charset="0"/>
              </a:rPr>
              <a:t>Fovisste</a:t>
            </a:r>
            <a:r>
              <a:rPr lang="es-MX" sz="1600" dirty="0" smtClean="0">
                <a:latin typeface="Arial" pitchFamily="34" charset="0"/>
                <a:cs typeface="Arial" pitchFamily="34" charset="0"/>
              </a:rPr>
              <a:t> </a:t>
            </a:r>
            <a:r>
              <a:rPr lang="es-MX" sz="1600" dirty="0" err="1" smtClean="0">
                <a:latin typeface="Arial" pitchFamily="34" charset="0"/>
                <a:cs typeface="Arial" pitchFamily="34" charset="0"/>
              </a:rPr>
              <a:t>Miravalle</a:t>
            </a:r>
            <a:r>
              <a:rPr lang="es-MX" sz="1600" dirty="0" smtClean="0">
                <a:latin typeface="Arial" pitchFamily="34" charset="0"/>
                <a:cs typeface="Arial" pitchFamily="34" charset="0"/>
              </a:rPr>
              <a:t> donde se realizo CARAVANA DE SALUD se brindaron los siguientes servicios:</a:t>
            </a:r>
          </a:p>
          <a:p>
            <a:pPr marL="0" indent="0" algn="just">
              <a:buNone/>
            </a:pPr>
            <a:r>
              <a:rPr lang="es-MX" sz="1600" dirty="0" smtClean="0">
                <a:latin typeface="Arial" pitchFamily="34" charset="0"/>
                <a:cs typeface="Arial" pitchFamily="34" charset="0"/>
              </a:rPr>
              <a:t>-Consulta medica          -Examen de la vista</a:t>
            </a:r>
          </a:p>
          <a:p>
            <a:pPr marL="0" indent="0" algn="just">
              <a:buNone/>
            </a:pPr>
            <a:r>
              <a:rPr lang="es-MX" sz="1600" dirty="0" smtClean="0">
                <a:latin typeface="Arial" pitchFamily="34" charset="0"/>
                <a:cs typeface="Arial" pitchFamily="34" charset="0"/>
              </a:rPr>
              <a:t>-Nutrición                       -Consulta Dental</a:t>
            </a: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-Asesoría psicológica     -Trabajo Social</a:t>
            </a:r>
          </a:p>
          <a:p>
            <a:pPr marL="0" indent="0" algn="just">
              <a:buNone/>
            </a:pPr>
            <a:r>
              <a:rPr lang="es-MX" sz="1600" dirty="0" smtClean="0">
                <a:latin typeface="Arial" pitchFamily="34" charset="0"/>
                <a:cs typeface="Arial" pitchFamily="34" charset="0"/>
              </a:rPr>
              <a:t>-Pruebas de </a:t>
            </a:r>
            <a:r>
              <a:rPr lang="es-MX" sz="1600" dirty="0" err="1" smtClean="0">
                <a:latin typeface="Arial" pitchFamily="34" charset="0"/>
                <a:cs typeface="Arial" pitchFamily="34" charset="0"/>
              </a:rPr>
              <a:t>Covid</a:t>
            </a:r>
            <a:r>
              <a:rPr lang="es-MX" sz="1600" dirty="0" smtClean="0">
                <a:latin typeface="Arial" pitchFamily="34" charset="0"/>
                <a:cs typeface="Arial" pitchFamily="34" charset="0"/>
              </a:rPr>
              <a:t> y VIH    -Vacunas </a:t>
            </a:r>
          </a:p>
          <a:p>
            <a:pPr marL="0" indent="0" algn="just">
              <a:buNone/>
            </a:pPr>
            <a:r>
              <a:rPr lang="es-MX" sz="1600" dirty="0" smtClean="0">
                <a:latin typeface="Arial" pitchFamily="34" charset="0"/>
                <a:cs typeface="Arial" pitchFamily="34" charset="0"/>
              </a:rPr>
              <a:t>-Consulta y Vacunas para mascotas.       </a:t>
            </a:r>
          </a:p>
          <a:p>
            <a:pPr marL="0" indent="0" algn="just">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Con un horario de 10:00am a 14:00pm</a:t>
            </a:r>
          </a:p>
          <a:p>
            <a:pPr marL="0" indent="0" algn="just">
              <a:buNone/>
            </a:pPr>
            <a:r>
              <a:rPr lang="es-MX" sz="1600" dirty="0" smtClean="0">
                <a:latin typeface="Arial" pitchFamily="34" charset="0"/>
                <a:cs typeface="Arial" pitchFamily="34" charset="0"/>
              </a:rPr>
              <a:t>                       </a:t>
            </a:r>
            <a:endParaRPr lang="es-MX" sz="1600" dirty="0">
              <a:latin typeface="Arial" pitchFamily="34" charset="0"/>
              <a:cs typeface="Arial" pitchFamily="34" charset="0"/>
            </a:endParaRPr>
          </a:p>
          <a:p>
            <a:pPr algn="just"/>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Asistieron  la Delegada y personal de la Delegación.</a:t>
            </a:r>
            <a:endParaRPr lang="es-MX" sz="1600" dirty="0">
              <a:latin typeface="Arial" pitchFamily="34" charset="0"/>
              <a:cs typeface="Arial" pitchFamily="34" charset="0"/>
            </a:endParaRPr>
          </a:p>
          <a:p>
            <a:pPr marL="0" indent="0" algn="just">
              <a:buNone/>
            </a:pPr>
            <a:endParaRPr lang="es-MX" dirty="0"/>
          </a:p>
        </p:txBody>
      </p:sp>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7" name="Marcador de contenido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652809" y="1244513"/>
            <a:ext cx="2105298" cy="2756781"/>
          </a:xfrm>
        </p:spPr>
      </p:pic>
      <p:pic>
        <p:nvPicPr>
          <p:cNvPr id="12" name="Imagen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9659" y="1244513"/>
            <a:ext cx="1995085" cy="2854866"/>
          </a:xfrm>
          <a:prstGeom prst="rect">
            <a:avLst/>
          </a:prstGeom>
        </p:spPr>
      </p:pic>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8117" y="4202884"/>
            <a:ext cx="2049990" cy="2655115"/>
          </a:xfrm>
          <a:prstGeom prst="rect">
            <a:avLst/>
          </a:prstGeom>
        </p:spPr>
      </p:pic>
      <p:pic>
        <p:nvPicPr>
          <p:cNvPr id="14" name="Imagen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9659" y="4202884"/>
            <a:ext cx="1995085" cy="2651939"/>
          </a:xfrm>
          <a:prstGeom prst="rect">
            <a:avLst/>
          </a:prstGeom>
        </p:spPr>
      </p:pic>
    </p:spTree>
    <p:extLst>
      <p:ext uri="{BB962C8B-B14F-4D97-AF65-F5344CB8AC3E}">
        <p14:creationId xmlns:p14="http://schemas.microsoft.com/office/powerpoint/2010/main" val="1795378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fontScale="90000"/>
          </a:bodyPr>
          <a:lstStyle/>
          <a:p>
            <a:r>
              <a:rPr lang="es-MX" sz="2000" dirty="0" smtClean="0">
                <a:latin typeface="Arial" panose="020B0604020202020204" pitchFamily="34" charset="0"/>
                <a:cs typeface="Arial" panose="020B0604020202020204" pitchFamily="34" charset="0"/>
              </a:rPr>
              <a:t> </a:t>
            </a:r>
            <a:r>
              <a:rPr lang="es-MX" sz="2000" dirty="0">
                <a:latin typeface="Arial" panose="020B0604020202020204" pitchFamily="34" charset="0"/>
                <a:cs typeface="Arial" panose="020B0604020202020204" pitchFamily="34" charset="0"/>
              </a:rPr>
              <a:t>BRIGADA MANTENIMIENTO Y RECUPERACION DE ESPACIOS                            </a:t>
            </a:r>
            <a:r>
              <a:rPr lang="es-MX" sz="2000" dirty="0" smtClean="0">
                <a:latin typeface="Arial" panose="020B0604020202020204" pitchFamily="34" charset="0"/>
                <a:cs typeface="Arial" panose="020B0604020202020204" pitchFamily="34" charset="0"/>
              </a:rPr>
              <a:t>     marzo </a:t>
            </a:r>
            <a:r>
              <a:rPr lang="es-MX" sz="2000" dirty="0">
                <a:latin typeface="Arial" panose="020B0604020202020204" pitchFamily="34" charset="0"/>
                <a:cs typeface="Arial" panose="020B0604020202020204" pitchFamily="34" charset="0"/>
              </a:rPr>
              <a:t>2022</a:t>
            </a:r>
            <a:r>
              <a:rPr lang="es-MX" sz="3100" dirty="0"/>
              <a:t/>
            </a:r>
            <a:br>
              <a:rPr lang="es-MX" sz="3100" dirty="0"/>
            </a:br>
            <a:r>
              <a:rPr lang="es-MX" sz="3100" dirty="0"/>
              <a:t/>
            </a:r>
            <a:br>
              <a:rPr lang="es-MX" sz="3100" dirty="0"/>
            </a:br>
            <a:r>
              <a:rPr lang="es-ES" sz="2400" dirty="0" smtClean="0"/>
              <a:t>                     </a:t>
            </a:r>
            <a:endParaRPr lang="es-MX" sz="2400" dirty="0"/>
          </a:p>
        </p:txBody>
      </p:sp>
      <p:sp>
        <p:nvSpPr>
          <p:cNvPr id="3" name="Marcador de texto 2"/>
          <p:cNvSpPr>
            <a:spLocks noGrp="1"/>
          </p:cNvSpPr>
          <p:nvPr>
            <p:ph sz="half" idx="1"/>
          </p:nvPr>
        </p:nvSpPr>
        <p:spPr>
          <a:xfrm>
            <a:off x="838200" y="1825625"/>
            <a:ext cx="4764578" cy="4351338"/>
          </a:xfrm>
        </p:spPr>
        <p:txBody>
          <a:bodyPr>
            <a:normAutofit/>
          </a:bodyPr>
          <a:lstStyle/>
          <a:p>
            <a:pPr marL="0" indent="0">
              <a:buNone/>
            </a:pPr>
            <a:r>
              <a:rPr lang="es-ES" dirty="0" smtClean="0"/>
              <a:t>24 marzo 2022</a:t>
            </a:r>
          </a:p>
          <a:p>
            <a:endParaRPr lang="es-ES" dirty="0"/>
          </a:p>
          <a:p>
            <a:pPr marL="0" indent="0" algn="just">
              <a:buNone/>
            </a:pPr>
            <a:r>
              <a:rPr lang="es-ES" sz="2000" dirty="0" smtClean="0"/>
              <a:t>Recuperación de espacios en la Delegación las Juntas en donde personal de Mantenimiento de Edificios Públicos nos brindo su apoyo para soldar algunos columpios  de la plaza principal de las juntas</a:t>
            </a:r>
            <a:r>
              <a:rPr lang="es-ES" dirty="0" smtClean="0"/>
              <a:t>.</a:t>
            </a:r>
          </a:p>
          <a:p>
            <a:pPr marL="0" indent="0">
              <a:buNone/>
            </a:pPr>
            <a:endParaRPr lang="es-MX" dirty="0"/>
          </a:p>
        </p:txBody>
      </p:sp>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Marcador de contenido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664751" y="2007909"/>
            <a:ext cx="2055044" cy="2507530"/>
          </a:xfr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7756" y="2941162"/>
            <a:ext cx="2296210" cy="2630079"/>
          </a:xfrm>
          <a:prstGeom prst="rect">
            <a:avLst/>
          </a:prstGeom>
        </p:spPr>
      </p:pic>
    </p:spTree>
    <p:extLst>
      <p:ext uri="{BB962C8B-B14F-4D97-AF65-F5344CB8AC3E}">
        <p14:creationId xmlns:p14="http://schemas.microsoft.com/office/powerpoint/2010/main" val="4011817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000" dirty="0">
                <a:latin typeface="Arial Narrow" panose="020B0606020202030204" pitchFamily="34" charset="0"/>
              </a:rPr>
              <a:t>3. Visita a colonia/     </a:t>
            </a:r>
            <a:r>
              <a:rPr lang="es-ES" sz="2000" dirty="0" smtClean="0">
                <a:latin typeface="Arial Narrow" panose="020B0606020202030204" pitchFamily="34" charset="0"/>
              </a:rPr>
              <a:t>                                                                                          MARZO 2022                             </a:t>
            </a:r>
            <a:endParaRPr lang="es-MX" sz="2000" dirty="0">
              <a:latin typeface="Arial Narrow" panose="020B0606020202030204" pitchFamily="34" charset="0"/>
            </a:endParaRPr>
          </a:p>
        </p:txBody>
      </p:sp>
      <p:sp>
        <p:nvSpPr>
          <p:cNvPr id="3" name="Marcador de texto 2"/>
          <p:cNvSpPr>
            <a:spLocks noGrp="1"/>
          </p:cNvSpPr>
          <p:nvPr>
            <p:ph sz="half" idx="1"/>
          </p:nvPr>
        </p:nvSpPr>
        <p:spPr>
          <a:xfrm>
            <a:off x="838200" y="1825625"/>
            <a:ext cx="4764578" cy="4351338"/>
          </a:xfrm>
        </p:spPr>
        <p:txBody>
          <a:bodyPr>
            <a:normAutofit fontScale="92500" lnSpcReduction="10000"/>
          </a:bodyPr>
          <a:lstStyle/>
          <a:p>
            <a:pPr algn="just"/>
            <a:endParaRPr lang="es-MX" sz="1600" dirty="0" smtClean="0">
              <a:latin typeface="Arial" pitchFamily="34" charset="0"/>
              <a:cs typeface="Arial" pitchFamily="34" charset="0"/>
            </a:endParaRPr>
          </a:p>
          <a:p>
            <a:pPr marL="0" indent="0" algn="ctr">
              <a:buNone/>
            </a:pPr>
            <a:r>
              <a:rPr lang="es-MX" sz="1600" dirty="0" smtClean="0">
                <a:latin typeface="Arial" pitchFamily="34" charset="0"/>
                <a:cs typeface="Arial" pitchFamily="34" charset="0"/>
              </a:rPr>
              <a:t>02 Marzo 2022</a:t>
            </a:r>
          </a:p>
          <a:p>
            <a:pPr marL="0" indent="0" algn="ctr">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Visita </a:t>
            </a:r>
            <a:r>
              <a:rPr lang="es-MX" sz="1600" dirty="0">
                <a:latin typeface="Arial" pitchFamily="34" charset="0"/>
                <a:cs typeface="Arial" pitchFamily="34" charset="0"/>
              </a:rPr>
              <a:t>en la Colonia </a:t>
            </a:r>
            <a:r>
              <a:rPr lang="es-MX" sz="1600" dirty="0" smtClean="0">
                <a:latin typeface="Arial" pitchFamily="34" charset="0"/>
                <a:cs typeface="Arial" pitchFamily="34" charset="0"/>
              </a:rPr>
              <a:t>las Juntas en la calle Colima para checar en la zona los trabajos de limpieza que realiza la Cuadrilla de Empleo en tu colonia.</a:t>
            </a:r>
            <a:endParaRPr lang="es-MX" sz="1600" dirty="0">
              <a:latin typeface="Arial" pitchFamily="34" charset="0"/>
              <a:cs typeface="Arial" pitchFamily="34" charset="0"/>
            </a:endParaRPr>
          </a:p>
          <a:p>
            <a:pPr marL="0" indent="0" algn="just">
              <a:buNone/>
            </a:pPr>
            <a:endParaRPr lang="es-MX" sz="1600" dirty="0" smtClean="0">
              <a:latin typeface="Arial" pitchFamily="34" charset="0"/>
              <a:cs typeface="Arial" pitchFamily="34" charset="0"/>
            </a:endParaRPr>
          </a:p>
          <a:p>
            <a:pPr marL="0" indent="0" algn="just">
              <a:buNone/>
            </a:pPr>
            <a:endParaRPr lang="es-MX" sz="1600" dirty="0" smtClean="0">
              <a:latin typeface="Arial" pitchFamily="34" charset="0"/>
              <a:cs typeface="Arial" pitchFamily="34" charset="0"/>
            </a:endParaRPr>
          </a:p>
          <a:p>
            <a:pPr marL="0" indent="0" algn="just">
              <a:buNone/>
            </a:pPr>
            <a:r>
              <a:rPr lang="es-MX" sz="1600" dirty="0" smtClean="0">
                <a:latin typeface="Arial" pitchFamily="34" charset="0"/>
                <a:cs typeface="Arial" pitchFamily="34" charset="0"/>
              </a:rPr>
              <a:t>       </a:t>
            </a:r>
          </a:p>
          <a:p>
            <a:pPr marL="0" indent="0" algn="just">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Con un horario de 9:00am a 9:20pm</a:t>
            </a:r>
          </a:p>
          <a:p>
            <a:pPr marL="0" indent="0" algn="just">
              <a:buNone/>
            </a:pPr>
            <a:r>
              <a:rPr lang="es-MX" sz="1600" dirty="0" smtClean="0">
                <a:latin typeface="Arial" pitchFamily="34" charset="0"/>
                <a:cs typeface="Arial" pitchFamily="34" charset="0"/>
              </a:rPr>
              <a:t>                       </a:t>
            </a:r>
            <a:endParaRPr lang="es-MX" sz="1600" dirty="0">
              <a:latin typeface="Arial" pitchFamily="34" charset="0"/>
              <a:cs typeface="Arial" pitchFamily="34" charset="0"/>
            </a:endParaRPr>
          </a:p>
          <a:p>
            <a:pPr algn="just"/>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Asistieron  la Delegada.</a:t>
            </a:r>
            <a:endParaRPr lang="es-MX" sz="1600" dirty="0">
              <a:latin typeface="Arial" pitchFamily="34" charset="0"/>
              <a:cs typeface="Arial" pitchFamily="34" charset="0"/>
            </a:endParaRPr>
          </a:p>
          <a:p>
            <a:pPr marL="0" indent="0" algn="just">
              <a:buNone/>
            </a:pPr>
            <a:endParaRPr lang="es-MX" dirty="0"/>
          </a:p>
        </p:txBody>
      </p:sp>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Marcador de contenido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403907" y="2643686"/>
            <a:ext cx="2265180" cy="3422746"/>
          </a:xfr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8310" y="4294619"/>
            <a:ext cx="2436300" cy="2563381"/>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8311" y="1825625"/>
            <a:ext cx="2436300" cy="2328098"/>
          </a:xfrm>
          <a:prstGeom prst="rect">
            <a:avLst/>
          </a:prstGeom>
        </p:spPr>
      </p:pic>
    </p:spTree>
    <p:extLst>
      <p:ext uri="{BB962C8B-B14F-4D97-AF65-F5344CB8AC3E}">
        <p14:creationId xmlns:p14="http://schemas.microsoft.com/office/powerpoint/2010/main" val="2233666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42888"/>
            <a:ext cx="9642509" cy="1325563"/>
          </a:xfrm>
        </p:spPr>
        <p:txBody>
          <a:bodyPr>
            <a:normAutofit/>
          </a:bodyPr>
          <a:lstStyle/>
          <a:p>
            <a:r>
              <a:rPr lang="es-ES" sz="2000" dirty="0">
                <a:latin typeface="Arial Narrow" panose="020B0606020202030204" pitchFamily="34" charset="0"/>
              </a:rPr>
              <a:t>3. Visita a colonia/     </a:t>
            </a:r>
            <a:r>
              <a:rPr lang="es-ES" sz="2000" dirty="0" smtClean="0">
                <a:latin typeface="Arial Narrow" panose="020B0606020202030204" pitchFamily="34" charset="0"/>
              </a:rPr>
              <a:t>                                                                                          MARZO 2022                             </a:t>
            </a:r>
            <a:endParaRPr lang="es-MX" sz="2000" dirty="0">
              <a:latin typeface="Arial Narrow" panose="020B060602020203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algn="just"/>
            <a:endParaRPr lang="es-MX" sz="1600" dirty="0" smtClean="0">
              <a:latin typeface="Arial" pitchFamily="34" charset="0"/>
              <a:cs typeface="Arial" pitchFamily="34" charset="0"/>
            </a:endParaRPr>
          </a:p>
          <a:p>
            <a:pPr marL="0" indent="0" algn="ctr">
              <a:buNone/>
            </a:pPr>
            <a:r>
              <a:rPr lang="es-MX" sz="1600" dirty="0" smtClean="0">
                <a:latin typeface="Arial" pitchFamily="34" charset="0"/>
                <a:cs typeface="Arial" pitchFamily="34" charset="0"/>
              </a:rPr>
              <a:t>04 Marzo 2022</a:t>
            </a:r>
          </a:p>
          <a:p>
            <a:pPr marL="0" indent="0" algn="ctr">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Visita </a:t>
            </a:r>
            <a:r>
              <a:rPr lang="es-MX" sz="1600" dirty="0">
                <a:latin typeface="Arial" pitchFamily="34" charset="0"/>
                <a:cs typeface="Arial" pitchFamily="34" charset="0"/>
              </a:rPr>
              <a:t>en la Colonia </a:t>
            </a:r>
            <a:r>
              <a:rPr lang="es-MX" sz="1600" dirty="0" smtClean="0">
                <a:latin typeface="Arial" pitchFamily="34" charset="0"/>
                <a:cs typeface="Arial" pitchFamily="34" charset="0"/>
              </a:rPr>
              <a:t>el Vergel  en la calle Clavel  </a:t>
            </a:r>
          </a:p>
          <a:p>
            <a:pPr marL="0" indent="0" algn="just">
              <a:buNone/>
            </a:pPr>
            <a:r>
              <a:rPr lang="es-MX" sz="1600" dirty="0" smtClean="0">
                <a:latin typeface="Arial" pitchFamily="34" charset="0"/>
                <a:cs typeface="Arial" pitchFamily="34" charset="0"/>
              </a:rPr>
              <a:t>Para checar trabajos de limpieza por la cuadrilla de Empleo en tu colonia.</a:t>
            </a:r>
          </a:p>
          <a:p>
            <a:pPr marL="0" indent="0" algn="just">
              <a:buNone/>
            </a:pPr>
            <a:r>
              <a:rPr lang="es-MX" sz="1600" dirty="0" smtClean="0">
                <a:latin typeface="Arial" pitchFamily="34" charset="0"/>
                <a:cs typeface="Arial" pitchFamily="34" charset="0"/>
              </a:rPr>
              <a:t>       </a:t>
            </a:r>
          </a:p>
          <a:p>
            <a:pPr marL="0" indent="0" algn="just">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Con un horario de 9:00am a 9:20pm</a:t>
            </a:r>
          </a:p>
          <a:p>
            <a:pPr marL="0" indent="0" algn="just">
              <a:buNone/>
            </a:pPr>
            <a:r>
              <a:rPr lang="es-MX" sz="1600" dirty="0" smtClean="0">
                <a:latin typeface="Arial" pitchFamily="34" charset="0"/>
                <a:cs typeface="Arial" pitchFamily="34" charset="0"/>
              </a:rPr>
              <a:t>                       </a:t>
            </a:r>
            <a:endParaRPr lang="es-MX" sz="1600" dirty="0">
              <a:latin typeface="Arial" pitchFamily="34" charset="0"/>
              <a:cs typeface="Arial" pitchFamily="34" charset="0"/>
            </a:endParaRPr>
          </a:p>
          <a:p>
            <a:pPr algn="just"/>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Asistió  la Delegada.</a:t>
            </a:r>
            <a:endParaRPr lang="es-MX" sz="1600" dirty="0">
              <a:latin typeface="Arial" pitchFamily="34" charset="0"/>
              <a:cs typeface="Arial" pitchFamily="34" charset="0"/>
            </a:endParaRPr>
          </a:p>
          <a:p>
            <a:pPr marL="0" indent="0" algn="just">
              <a:buNone/>
            </a:pPr>
            <a:endParaRPr lang="es-MX" dirty="0"/>
          </a:p>
        </p:txBody>
      </p:sp>
      <p:cxnSp>
        <p:nvCxnSpPr>
          <p:cNvPr id="6" name="Conector recto 5"/>
          <p:cNvCxnSpPr>
            <a:stCxn id="2" idx="1"/>
          </p:cNvCxnSpPr>
          <p:nvPr/>
        </p:nvCxnSpPr>
        <p:spPr>
          <a:xfrm flipH="1" flipV="1">
            <a:off x="-422240" y="826262"/>
            <a:ext cx="1260440"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Marcador de contenido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950742" y="1195112"/>
            <a:ext cx="3136636" cy="4351338"/>
          </a:xfr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9060" y="1195111"/>
            <a:ext cx="2077946" cy="2487656"/>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3078" y="3778962"/>
            <a:ext cx="2100473" cy="2303056"/>
          </a:xfrm>
          <a:prstGeom prst="rect">
            <a:avLst/>
          </a:prstGeom>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1671" y="3778963"/>
            <a:ext cx="1888113" cy="2303055"/>
          </a:xfrm>
          <a:prstGeom prst="rect">
            <a:avLst/>
          </a:prstGeom>
        </p:spPr>
      </p:pic>
    </p:spTree>
    <p:extLst>
      <p:ext uri="{BB962C8B-B14F-4D97-AF65-F5344CB8AC3E}">
        <p14:creationId xmlns:p14="http://schemas.microsoft.com/office/powerpoint/2010/main" val="238393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42888"/>
            <a:ext cx="9642509" cy="1325563"/>
          </a:xfrm>
        </p:spPr>
        <p:txBody>
          <a:bodyPr>
            <a:normAutofit/>
          </a:bodyPr>
          <a:lstStyle/>
          <a:p>
            <a:r>
              <a:rPr lang="es-ES" sz="2000" dirty="0">
                <a:latin typeface="Arial Narrow" panose="020B0606020202030204" pitchFamily="34" charset="0"/>
              </a:rPr>
              <a:t>3. Visita a colonia/     </a:t>
            </a:r>
            <a:r>
              <a:rPr lang="es-ES" sz="2000" dirty="0" smtClean="0">
                <a:latin typeface="Arial Narrow" panose="020B0606020202030204" pitchFamily="34" charset="0"/>
              </a:rPr>
              <a:t>                                                                                          MARZO 2022                             </a:t>
            </a:r>
            <a:endParaRPr lang="es-MX" sz="2000" dirty="0">
              <a:latin typeface="Arial Narrow" panose="020B060602020203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algn="just"/>
            <a:endParaRPr lang="es-MX" sz="1600" dirty="0" smtClean="0">
              <a:latin typeface="Arial" pitchFamily="34" charset="0"/>
              <a:cs typeface="Arial" pitchFamily="34" charset="0"/>
            </a:endParaRPr>
          </a:p>
          <a:p>
            <a:pPr marL="0" indent="0" algn="ctr">
              <a:buNone/>
            </a:pPr>
            <a:r>
              <a:rPr lang="es-MX" sz="1600" dirty="0" smtClean="0">
                <a:latin typeface="Arial" pitchFamily="34" charset="0"/>
                <a:cs typeface="Arial" pitchFamily="34" charset="0"/>
              </a:rPr>
              <a:t>07 Marzo 2022</a:t>
            </a:r>
          </a:p>
          <a:p>
            <a:pPr marL="0" indent="0" algn="ctr">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Visita </a:t>
            </a:r>
            <a:r>
              <a:rPr lang="es-MX" sz="1600" dirty="0">
                <a:latin typeface="Arial" pitchFamily="34" charset="0"/>
                <a:cs typeface="Arial" pitchFamily="34" charset="0"/>
              </a:rPr>
              <a:t>en la Colonia </a:t>
            </a:r>
            <a:r>
              <a:rPr lang="es-MX" sz="1600" dirty="0" smtClean="0">
                <a:latin typeface="Arial" pitchFamily="34" charset="0"/>
                <a:cs typeface="Arial" pitchFamily="34" charset="0"/>
              </a:rPr>
              <a:t>Las Juntas en la calle Ferrocarril para checar trabajos de limpieza por parte de la cuadrilla de Empleo en tu colonia.</a:t>
            </a:r>
          </a:p>
          <a:p>
            <a:pPr marL="0" indent="0" algn="just">
              <a:buNone/>
            </a:pPr>
            <a:r>
              <a:rPr lang="es-MX" sz="1600" dirty="0" smtClean="0">
                <a:latin typeface="Arial" pitchFamily="34" charset="0"/>
                <a:cs typeface="Arial" pitchFamily="34" charset="0"/>
              </a:rPr>
              <a:t>       </a:t>
            </a:r>
          </a:p>
          <a:p>
            <a:pPr marL="0" indent="0" algn="just">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Con un horario de 12:30am a </a:t>
            </a:r>
            <a:r>
              <a:rPr lang="es-MX" sz="1600" dirty="0">
                <a:latin typeface="Arial" pitchFamily="34" charset="0"/>
                <a:cs typeface="Arial" pitchFamily="34" charset="0"/>
              </a:rPr>
              <a:t>1</a:t>
            </a:r>
            <a:r>
              <a:rPr lang="es-MX" sz="1600" dirty="0" smtClean="0">
                <a:latin typeface="Arial" pitchFamily="34" charset="0"/>
                <a:cs typeface="Arial" pitchFamily="34" charset="0"/>
              </a:rPr>
              <a:t>:00pm</a:t>
            </a:r>
          </a:p>
          <a:p>
            <a:pPr marL="0" indent="0" algn="just">
              <a:buNone/>
            </a:pPr>
            <a:r>
              <a:rPr lang="es-MX" sz="1600" dirty="0" smtClean="0">
                <a:latin typeface="Arial" pitchFamily="34" charset="0"/>
                <a:cs typeface="Arial" pitchFamily="34" charset="0"/>
              </a:rPr>
              <a:t>                       </a:t>
            </a:r>
            <a:endParaRPr lang="es-MX" sz="1600" dirty="0">
              <a:latin typeface="Arial" pitchFamily="34" charset="0"/>
              <a:cs typeface="Arial" pitchFamily="34" charset="0"/>
            </a:endParaRPr>
          </a:p>
          <a:p>
            <a:pPr algn="just"/>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Asistió  la Delegada.</a:t>
            </a:r>
            <a:endParaRPr lang="es-MX" sz="1600" dirty="0">
              <a:latin typeface="Arial" pitchFamily="34" charset="0"/>
              <a:cs typeface="Arial" pitchFamily="34" charset="0"/>
            </a:endParaRPr>
          </a:p>
          <a:p>
            <a:pPr marL="0" indent="0" algn="just">
              <a:buNone/>
            </a:pPr>
            <a:endParaRPr lang="es-MX" dirty="0"/>
          </a:p>
        </p:txBody>
      </p:sp>
      <p:cxnSp>
        <p:nvCxnSpPr>
          <p:cNvPr id="6" name="Conector recto 5"/>
          <p:cNvCxnSpPr>
            <a:stCxn id="2" idx="1"/>
          </p:cNvCxnSpPr>
          <p:nvPr/>
        </p:nvCxnSpPr>
        <p:spPr>
          <a:xfrm flipH="1" flipV="1">
            <a:off x="-422240" y="826262"/>
            <a:ext cx="1260440"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Marcador de contenido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950742" y="1195112"/>
            <a:ext cx="3136636" cy="4351338"/>
          </a:xfr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0742" y="1289834"/>
            <a:ext cx="3073139" cy="2943255"/>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7617" y="1195112"/>
            <a:ext cx="2829681" cy="3037977"/>
          </a:xfrm>
          <a:prstGeom prst="rect">
            <a:avLst/>
          </a:prstGeom>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0742" y="4233089"/>
            <a:ext cx="3551122" cy="2346323"/>
          </a:xfrm>
          <a:prstGeom prst="rect">
            <a:avLst/>
          </a:prstGeom>
        </p:spPr>
      </p:pic>
    </p:spTree>
    <p:extLst>
      <p:ext uri="{BB962C8B-B14F-4D97-AF65-F5344CB8AC3E}">
        <p14:creationId xmlns:p14="http://schemas.microsoft.com/office/powerpoint/2010/main" val="874426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42888"/>
            <a:ext cx="9642509" cy="1325563"/>
          </a:xfrm>
        </p:spPr>
        <p:txBody>
          <a:bodyPr>
            <a:normAutofit/>
          </a:bodyPr>
          <a:lstStyle/>
          <a:p>
            <a:r>
              <a:rPr lang="es-ES" sz="2000" dirty="0">
                <a:latin typeface="Arial Narrow" panose="020B0606020202030204" pitchFamily="34" charset="0"/>
              </a:rPr>
              <a:t>3. Visita a colonia/     </a:t>
            </a:r>
            <a:r>
              <a:rPr lang="es-ES" sz="2000" dirty="0" smtClean="0">
                <a:latin typeface="Arial Narrow" panose="020B0606020202030204" pitchFamily="34" charset="0"/>
              </a:rPr>
              <a:t>                                                                                          MARZO 2022                             </a:t>
            </a:r>
            <a:endParaRPr lang="es-MX" sz="2000" dirty="0">
              <a:latin typeface="Arial Narrow" panose="020B060602020203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algn="just"/>
            <a:endParaRPr lang="es-MX" sz="1600" dirty="0" smtClean="0">
              <a:latin typeface="Arial" pitchFamily="34" charset="0"/>
              <a:cs typeface="Arial" pitchFamily="34" charset="0"/>
            </a:endParaRPr>
          </a:p>
          <a:p>
            <a:pPr marL="0" indent="0" algn="ctr">
              <a:buNone/>
            </a:pPr>
            <a:r>
              <a:rPr lang="es-MX" sz="1600" dirty="0" smtClean="0">
                <a:latin typeface="Arial" pitchFamily="34" charset="0"/>
                <a:cs typeface="Arial" pitchFamily="34" charset="0"/>
              </a:rPr>
              <a:t>09 Marzo 2022</a:t>
            </a:r>
          </a:p>
          <a:p>
            <a:pPr marL="0" indent="0" algn="ctr">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Visita </a:t>
            </a:r>
            <a:r>
              <a:rPr lang="es-MX" sz="1600" dirty="0">
                <a:latin typeface="Arial" pitchFamily="34" charset="0"/>
                <a:cs typeface="Arial" pitchFamily="34" charset="0"/>
              </a:rPr>
              <a:t>en la Colonia </a:t>
            </a:r>
            <a:r>
              <a:rPr lang="es-MX" sz="1600" dirty="0" smtClean="0">
                <a:latin typeface="Arial" pitchFamily="34" charset="0"/>
                <a:cs typeface="Arial" pitchFamily="34" charset="0"/>
              </a:rPr>
              <a:t>Las Juntas en la calle Ferrocarril para checar trabajos de limpieza por parte de la cuadrilla de Empleo en tu colonia.</a:t>
            </a:r>
          </a:p>
          <a:p>
            <a:pPr marL="0" indent="0" algn="just">
              <a:buNone/>
            </a:pPr>
            <a:r>
              <a:rPr lang="es-MX" sz="1600" dirty="0" smtClean="0">
                <a:latin typeface="Arial" pitchFamily="34" charset="0"/>
                <a:cs typeface="Arial" pitchFamily="34" charset="0"/>
              </a:rPr>
              <a:t>       </a:t>
            </a:r>
          </a:p>
          <a:p>
            <a:pPr marL="0" indent="0" algn="just">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Con un horario de 11:00am a 11:20am</a:t>
            </a:r>
          </a:p>
          <a:p>
            <a:pPr marL="0" indent="0" algn="just">
              <a:buNone/>
            </a:pPr>
            <a:r>
              <a:rPr lang="es-MX" sz="1600" dirty="0" smtClean="0">
                <a:latin typeface="Arial" pitchFamily="34" charset="0"/>
                <a:cs typeface="Arial" pitchFamily="34" charset="0"/>
              </a:rPr>
              <a:t>                       </a:t>
            </a:r>
            <a:endParaRPr lang="es-MX" sz="1600" dirty="0">
              <a:latin typeface="Arial" pitchFamily="34" charset="0"/>
              <a:cs typeface="Arial" pitchFamily="34" charset="0"/>
            </a:endParaRPr>
          </a:p>
          <a:p>
            <a:pPr algn="just"/>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Asistió  la Delegada.</a:t>
            </a:r>
            <a:endParaRPr lang="es-MX" sz="1600" dirty="0">
              <a:latin typeface="Arial" pitchFamily="34" charset="0"/>
              <a:cs typeface="Arial" pitchFamily="34" charset="0"/>
            </a:endParaRPr>
          </a:p>
          <a:p>
            <a:pPr marL="0" indent="0" algn="just">
              <a:buNone/>
            </a:pPr>
            <a:endParaRPr lang="es-MX" dirty="0"/>
          </a:p>
        </p:txBody>
      </p:sp>
      <p:cxnSp>
        <p:nvCxnSpPr>
          <p:cNvPr id="6" name="Conector recto 5"/>
          <p:cNvCxnSpPr>
            <a:stCxn id="2" idx="1"/>
            <a:endCxn id="2" idx="1"/>
          </p:cNvCxnSpPr>
          <p:nvPr/>
        </p:nvCxnSpPr>
        <p:spPr>
          <a:xfrm>
            <a:off x="838200" y="1005670"/>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Marcador de contenido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950742" y="1195112"/>
            <a:ext cx="3136636" cy="4351338"/>
          </a:xfr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0742" y="1527142"/>
            <a:ext cx="2985868" cy="2667786"/>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6610" y="1527142"/>
            <a:ext cx="3035430" cy="5330858"/>
          </a:xfrm>
          <a:prstGeom prst="rect">
            <a:avLst/>
          </a:prstGeom>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0742" y="4192571"/>
            <a:ext cx="2985868" cy="2665429"/>
          </a:xfrm>
          <a:prstGeom prst="rect">
            <a:avLst/>
          </a:prstGeom>
        </p:spPr>
      </p:pic>
    </p:spTree>
    <p:extLst>
      <p:ext uri="{BB962C8B-B14F-4D97-AF65-F5344CB8AC3E}">
        <p14:creationId xmlns:p14="http://schemas.microsoft.com/office/powerpoint/2010/main" val="3115845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42888"/>
            <a:ext cx="9642509" cy="1325563"/>
          </a:xfrm>
        </p:spPr>
        <p:txBody>
          <a:bodyPr>
            <a:normAutofit/>
          </a:bodyPr>
          <a:lstStyle/>
          <a:p>
            <a:r>
              <a:rPr lang="es-ES" sz="2000" dirty="0">
                <a:latin typeface="Arial Narrow" panose="020B0606020202030204" pitchFamily="34" charset="0"/>
              </a:rPr>
              <a:t>3. Visita a colonia/     </a:t>
            </a:r>
            <a:r>
              <a:rPr lang="es-ES" sz="2000" dirty="0" smtClean="0">
                <a:latin typeface="Arial Narrow" panose="020B0606020202030204" pitchFamily="34" charset="0"/>
              </a:rPr>
              <a:t>                                                                                          MARZO 2022                             </a:t>
            </a:r>
            <a:endParaRPr lang="es-MX" sz="2000" dirty="0">
              <a:latin typeface="Arial Narrow" panose="020B060602020203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algn="just"/>
            <a:endParaRPr lang="es-MX" sz="1600" dirty="0" smtClean="0">
              <a:latin typeface="Arial" pitchFamily="34" charset="0"/>
              <a:cs typeface="Arial" pitchFamily="34" charset="0"/>
            </a:endParaRPr>
          </a:p>
          <a:p>
            <a:pPr marL="0" indent="0" algn="ctr">
              <a:buNone/>
            </a:pPr>
            <a:r>
              <a:rPr lang="es-MX" sz="1600" dirty="0" smtClean="0">
                <a:latin typeface="Arial" pitchFamily="34" charset="0"/>
                <a:cs typeface="Arial" pitchFamily="34" charset="0"/>
              </a:rPr>
              <a:t>09 Marzo 2022</a:t>
            </a:r>
          </a:p>
          <a:p>
            <a:pPr marL="0" indent="0" algn="ctr">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Visita </a:t>
            </a:r>
            <a:r>
              <a:rPr lang="es-MX" sz="1600" dirty="0">
                <a:latin typeface="Arial" pitchFamily="34" charset="0"/>
                <a:cs typeface="Arial" pitchFamily="34" charset="0"/>
              </a:rPr>
              <a:t>en la Colonia </a:t>
            </a:r>
            <a:r>
              <a:rPr lang="es-MX" sz="1600" dirty="0" smtClean="0">
                <a:latin typeface="Arial" pitchFamily="34" charset="0"/>
                <a:cs typeface="Arial" pitchFamily="34" charset="0"/>
              </a:rPr>
              <a:t>Las Juntas en la calle Colima y Cardenal para checar que haya quedado el </a:t>
            </a:r>
            <a:r>
              <a:rPr lang="es-MX" sz="1600" dirty="0" err="1" smtClean="0">
                <a:latin typeface="Arial" pitchFamily="34" charset="0"/>
                <a:cs typeface="Arial" pitchFamily="34" charset="0"/>
              </a:rPr>
              <a:t>desalsolve</a:t>
            </a:r>
            <a:r>
              <a:rPr lang="es-MX" sz="1600" dirty="0" smtClean="0">
                <a:latin typeface="Arial" pitchFamily="34" charset="0"/>
                <a:cs typeface="Arial" pitchFamily="34" charset="0"/>
              </a:rPr>
              <a:t>  de la fuga de aguas negras.</a:t>
            </a:r>
          </a:p>
          <a:p>
            <a:pPr marL="0" indent="0" algn="just">
              <a:buNone/>
            </a:pPr>
            <a:r>
              <a:rPr lang="es-MX" sz="1600" dirty="0" smtClean="0">
                <a:latin typeface="Arial" pitchFamily="34" charset="0"/>
                <a:cs typeface="Arial" pitchFamily="34" charset="0"/>
              </a:rPr>
              <a:t>       </a:t>
            </a:r>
          </a:p>
          <a:p>
            <a:pPr marL="0" indent="0" algn="just">
              <a:buNone/>
            </a:pPr>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Con un horario de 6:00pm a </a:t>
            </a:r>
            <a:r>
              <a:rPr lang="es-MX" sz="1600" dirty="0">
                <a:latin typeface="Arial" pitchFamily="34" charset="0"/>
                <a:cs typeface="Arial" pitchFamily="34" charset="0"/>
              </a:rPr>
              <a:t>6</a:t>
            </a:r>
            <a:r>
              <a:rPr lang="es-MX" sz="1600" dirty="0" smtClean="0">
                <a:latin typeface="Arial" pitchFamily="34" charset="0"/>
                <a:cs typeface="Arial" pitchFamily="34" charset="0"/>
              </a:rPr>
              <a:t>:15pm</a:t>
            </a:r>
          </a:p>
          <a:p>
            <a:pPr marL="0" indent="0" algn="just">
              <a:buNone/>
            </a:pPr>
            <a:r>
              <a:rPr lang="es-MX" sz="1600" dirty="0" smtClean="0">
                <a:latin typeface="Arial" pitchFamily="34" charset="0"/>
                <a:cs typeface="Arial" pitchFamily="34" charset="0"/>
              </a:rPr>
              <a:t>                       </a:t>
            </a:r>
            <a:endParaRPr lang="es-MX" sz="1600" dirty="0">
              <a:latin typeface="Arial" pitchFamily="34" charset="0"/>
              <a:cs typeface="Arial" pitchFamily="34" charset="0"/>
            </a:endParaRPr>
          </a:p>
          <a:p>
            <a:pPr algn="just"/>
            <a:endParaRPr lang="es-MX" sz="1600" dirty="0">
              <a:latin typeface="Arial" pitchFamily="34" charset="0"/>
              <a:cs typeface="Arial" pitchFamily="34" charset="0"/>
            </a:endParaRPr>
          </a:p>
          <a:p>
            <a:pPr marL="0" indent="0" algn="just">
              <a:buNone/>
            </a:pPr>
            <a:r>
              <a:rPr lang="es-MX" sz="1600" dirty="0" smtClean="0">
                <a:latin typeface="Arial" pitchFamily="34" charset="0"/>
                <a:cs typeface="Arial" pitchFamily="34" charset="0"/>
              </a:rPr>
              <a:t>Asistió  la Delegada.</a:t>
            </a:r>
            <a:endParaRPr lang="es-MX" sz="1600" dirty="0">
              <a:latin typeface="Arial" pitchFamily="34" charset="0"/>
              <a:cs typeface="Arial" pitchFamily="34" charset="0"/>
            </a:endParaRPr>
          </a:p>
          <a:p>
            <a:pPr marL="0" indent="0" algn="just">
              <a:buNone/>
            </a:pPr>
            <a:endParaRPr lang="es-MX" dirty="0"/>
          </a:p>
        </p:txBody>
      </p:sp>
      <p:cxnSp>
        <p:nvCxnSpPr>
          <p:cNvPr id="6" name="Conector recto 5"/>
          <p:cNvCxnSpPr>
            <a:stCxn id="2" idx="1"/>
          </p:cNvCxnSpPr>
          <p:nvPr/>
        </p:nvCxnSpPr>
        <p:spPr>
          <a:xfrm flipH="1" flipV="1">
            <a:off x="-422240" y="826262"/>
            <a:ext cx="1260440"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Marcador de contenido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950742" y="1195112"/>
            <a:ext cx="3136636" cy="4351338"/>
          </a:xfr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6639" y="1195113"/>
            <a:ext cx="2461887" cy="2356954"/>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4340" y="1158775"/>
            <a:ext cx="2423072" cy="2382443"/>
          </a:xfrm>
          <a:prstGeom prst="rect">
            <a:avLst/>
          </a:prstGeom>
        </p:spPr>
      </p:pic>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0918" y="3552067"/>
            <a:ext cx="3366844" cy="2189440"/>
          </a:xfrm>
          <a:prstGeom prst="rect">
            <a:avLst/>
          </a:prstGeom>
        </p:spPr>
      </p:pic>
    </p:spTree>
    <p:extLst>
      <p:ext uri="{BB962C8B-B14F-4D97-AF65-F5344CB8AC3E}">
        <p14:creationId xmlns:p14="http://schemas.microsoft.com/office/powerpoint/2010/main" val="197431652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1035</TotalTime>
  <Words>2253</Words>
  <Application>Microsoft Office PowerPoint</Application>
  <PresentationFormat>Panorámica</PresentationFormat>
  <Paragraphs>363</Paragraphs>
  <Slides>40</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40</vt:i4>
      </vt:variant>
    </vt:vector>
  </HeadingPairs>
  <TitlesOfParts>
    <vt:vector size="46" baseType="lpstr">
      <vt:lpstr>Arial</vt:lpstr>
      <vt:lpstr>Arial Narrow</vt:lpstr>
      <vt:lpstr>Bookman Old Style</vt:lpstr>
      <vt:lpstr>Calibri</vt:lpstr>
      <vt:lpstr>Calibri Light</vt:lpstr>
      <vt:lpstr>Tema de Office</vt:lpstr>
      <vt:lpstr>AYUNTAMIENTO DE SAN PEDRO TLAQUEPAQUE GOBIERNO 2022-2024    Secretaria General del Ayuntamiento Dirección de Delegaciones  Agencias Municipales</vt:lpstr>
      <vt:lpstr>3. Visita a colonia/                                                                                               FEBRERO 2022                             </vt:lpstr>
      <vt:lpstr>3. Visita a colonia/                                                                                               MARZO 2022                             </vt:lpstr>
      <vt:lpstr>3. Visita a colonia/                                                                                               MARZO 2022                             </vt:lpstr>
      <vt:lpstr>3. Visita a colonia/                                                                                               MARZO 2022                             </vt:lpstr>
      <vt:lpstr>3. Visita a colonia/                                                                                               MARZO 2022                             </vt:lpstr>
      <vt:lpstr>3. Visita a colonia/                                                                                               MARZO 2022                             </vt:lpstr>
      <vt:lpstr>3. Visita a colonia/                                                                                               MARZO 2022                             </vt:lpstr>
      <vt:lpstr>3. Visita a colonia/                                                                                               MARZO 2022                             </vt:lpstr>
      <vt:lpstr>3. Visita a colonia/                                                                                               MARZO 2022                             </vt:lpstr>
      <vt:lpstr>3. Visita a colonia/                                                                                               MARZO 2022                             </vt:lpstr>
      <vt:lpstr>3. Visita a colonia/                                                                                               MARZO 2022                             </vt:lpstr>
      <vt:lpstr>3. Visita a colonia/                                                                                               MARZO 2022                             </vt:lpstr>
      <vt:lpstr>3. Visita a colonia/                                                                                               MARZO 2022                             </vt:lpstr>
      <vt:lpstr>3. Visita a colonia/                                                                                               MARZO 2022                             </vt:lpstr>
      <vt:lpstr>3. Visita a colonia/                                                                                               MARZO 2022                             </vt:lpstr>
      <vt:lpstr>3. Visita a colonia/                                                                                               MARZO 2022                             </vt:lpstr>
      <vt:lpstr>3. Visita a colonia/                                                                                               MARZO 2022                             </vt:lpstr>
      <vt:lpstr>3. Visita a colonia/                                                                                               MARZO 2022                             </vt:lpstr>
      <vt:lpstr>3. Visita a colonia/                                                                                               MARZO 2022                             </vt:lpstr>
      <vt:lpstr>3. Visita a colonia/                                                                                               MARZO 2022                             </vt:lpstr>
      <vt:lpstr>3. Visita a colonia/                                                                                               MARZO 2022                             </vt:lpstr>
      <vt:lpstr>4. Actividades complementarias/                                                                                                        FEBRERO 2022                     </vt:lpstr>
      <vt:lpstr>4. Actividades complementarias/                                                                                                        MARZO  2022                     </vt:lpstr>
      <vt:lpstr>4. Actividades complementarias/                                                                                                        MARZO 2022                     </vt:lpstr>
      <vt:lpstr>4. Actividades complementarias/                                                                                                        MARZO 2022                     </vt:lpstr>
      <vt:lpstr>4. Actividades complementarias/                                                                                                        MARZO 2022                     </vt:lpstr>
      <vt:lpstr>4. APOYO A OTRAS DEPENDENCIAS                                                                                        FEBRERO 2022                      </vt:lpstr>
      <vt:lpstr>4. APOYO A OTRAS DEPENDENCIAS                                                                                        MARZO 2022                      </vt:lpstr>
      <vt:lpstr>4. APOYO A OTRAS DEPENDENCIAS                                                                                        MARZO 2022                      </vt:lpstr>
      <vt:lpstr>4. APOYO A OTRAS DEPENDENCIAS                                                                                        MARZO 2022                      </vt:lpstr>
      <vt:lpstr>4. APOYO A OTRAS DEPENDENCIAS                                                                                        MARZO 2022                      </vt:lpstr>
      <vt:lpstr>4. APOYO A OTRAS DEPENDENCIAS                                                                                        MARZO 2022                      </vt:lpstr>
      <vt:lpstr>4. APOYO A OTRAS DEPENDENCIAS                                                                                        MARZO 2022                      </vt:lpstr>
      <vt:lpstr>4. APOYO A OTRAS DEPENDENCIAS                                                                                        MARZO 2022                      </vt:lpstr>
      <vt:lpstr>4. APOYO A OTRAS DEPENDENCIAS                                                                                        MARZO 2022                      </vt:lpstr>
      <vt:lpstr>4. APOYO A OTRAS DEPENDENCIAS                                                                                        MARZO 2022                      </vt:lpstr>
      <vt:lpstr> BRIGADA MANTENIMIENTO Y RECUPERACION DE ESPACIOS                                 marzo 2022                       </vt:lpstr>
      <vt:lpstr> BRIGADA MANTENIMIENTO Y RECUPERACION DE ESPACIOS                                 marzo 2022                       </vt:lpstr>
      <vt:lpstr> BRIGADA MANTENIMIENTO Y RECUPERACION DE ESPACIOS                                 marzo 2022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DELEGACIONES</dc:creator>
  <cp:lastModifiedBy>Soporte</cp:lastModifiedBy>
  <cp:revision>116</cp:revision>
  <cp:lastPrinted>2022-03-24T20:05:33Z</cp:lastPrinted>
  <dcterms:created xsi:type="dcterms:W3CDTF">2022-02-28T19:49:16Z</dcterms:created>
  <dcterms:modified xsi:type="dcterms:W3CDTF">2022-03-30T20:44:17Z</dcterms:modified>
</cp:coreProperties>
</file>