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5"/>
  </p:notesMasterIdLst>
  <p:sldIdLst>
    <p:sldId id="334" r:id="rId2"/>
    <p:sldId id="298" r:id="rId3"/>
    <p:sldId id="294" r:id="rId4"/>
    <p:sldId id="261" r:id="rId5"/>
    <p:sldId id="300" r:id="rId6"/>
    <p:sldId id="304" r:id="rId7"/>
    <p:sldId id="301" r:id="rId8"/>
    <p:sldId id="302" r:id="rId9"/>
    <p:sldId id="305" r:id="rId10"/>
    <p:sldId id="309"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3DB841F-F883-4A68-9A69-C3184241942C}">
          <p14:sldIdLst>
            <p14:sldId id="334"/>
            <p14:sldId id="298"/>
            <p14:sldId id="294"/>
            <p14:sldId id="261"/>
            <p14:sldId id="300"/>
            <p14:sldId id="304"/>
            <p14:sldId id="301"/>
            <p14:sldId id="302"/>
            <p14:sldId id="305"/>
            <p14:sldId id="309"/>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Lst>
        </p14:section>
        <p14:section name="Sección sin título" id="{C3BBD888-9076-4743-A206-68E1665E7B6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6" autoAdjust="0"/>
    <p:restoredTop sz="98934" autoAdjust="0"/>
  </p:normalViewPr>
  <p:slideViewPr>
    <p:cSldViewPr>
      <p:cViewPr>
        <p:scale>
          <a:sx n="50" d="100"/>
          <a:sy n="50" d="100"/>
        </p:scale>
        <p:origin x="-1722" y="-588"/>
      </p:cViewPr>
      <p:guideLst>
        <p:guide orient="horz" pos="2160"/>
        <p:guide pos="2880"/>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1619F-0538-4BB5-8FA8-07D81AEF5B0F}" type="datetimeFigureOut">
              <a:rPr lang="es-ES" smtClean="0"/>
              <a:t>28/02/2022</a:t>
            </a:fld>
            <a:endParaRPr lang="es-E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5D7B5-AB23-40C7-8BF9-DF21EBF9E84C}" type="slidenum">
              <a:rPr lang="es-ES" smtClean="0"/>
              <a:t>‹Nº›</a:t>
            </a:fld>
            <a:endParaRPr lang="es-ES" dirty="0"/>
          </a:p>
        </p:txBody>
      </p:sp>
    </p:spTree>
    <p:extLst>
      <p:ext uri="{BB962C8B-B14F-4D97-AF65-F5344CB8AC3E}">
        <p14:creationId xmlns:p14="http://schemas.microsoft.com/office/powerpoint/2010/main" val="407600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653627-A545-4F8C-8FB7-5AFD786D52C1}"/>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A72D7B94-66E0-473A-B6B1-C5314FCDDC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AD88CB2B-7D80-4B42-9438-10D814874ACC}"/>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363A70DC-7494-4991-8F1D-68A000D16C07}"/>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 xmlns:a16="http://schemas.microsoft.com/office/drawing/2014/main" id="{F564BAF3-8DDA-4E1B-8BDF-F5E7A1C2A594}"/>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405795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BE9A5D1-4619-45CA-AA1F-95DD85BCA7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8EED7FB8-66F3-46F8-826D-DE1D1EA392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5D7FCC5-EC06-4F49-A9F8-3A65AEA32DB3}"/>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0A4E613C-790D-4A7B-B1D0-9B3307D93EE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 xmlns:a16="http://schemas.microsoft.com/office/drawing/2014/main" id="{C42B6D9B-1B19-4F51-98AE-8403108B9B3F}"/>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56959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AEBCC78-84A5-4704-BE63-F8BF6811F41B}"/>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37AA22F2-0D69-47EF-8C01-DDDF3B7471DD}"/>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75DB9641-0FD1-44DF-AF90-6B2A3B6FAF82}"/>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1F66F81E-4E26-48F3-9955-232FE18FE611}"/>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 xmlns:a16="http://schemas.microsoft.com/office/drawing/2014/main" id="{B0A86F11-EFF9-41BB-96AD-C1ABF35B1C33}"/>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364495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D608C0-3301-4B10-B6C2-E590B9C8BE7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A8DA0A4B-1C83-4520-9AAB-89404BAE7A8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4B75ECB8-2F28-440D-92D1-AEBE6FF400FA}"/>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CCDB13AA-4B41-414A-A563-BD39B7A1D93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 xmlns:a16="http://schemas.microsoft.com/office/drawing/2014/main" id="{8632B88C-7B34-4EC1-B271-A0DA804927BA}"/>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213281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8F02C02-D588-41C3-8457-09E73A2566E5}"/>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EE2A8257-018C-4F76-BE74-9CE26336E40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AA9E9262-0496-404B-B756-73F9388084EF}"/>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57ACA6EC-775D-4CB6-A575-D74066953E7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 xmlns:a16="http://schemas.microsoft.com/office/drawing/2014/main" id="{0D33B389-F0E4-4E30-AFE0-D6C9D092BD65}"/>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1367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DBAEE09-F753-4962-A77C-622E27BFC9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5417E154-8C2E-45B9-A481-0A5A0F5760B3}"/>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20557106-294C-4861-AA55-88C68B21A3F1}"/>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1A9A5DCB-DD70-4608-937E-5D1B3D1E527E}"/>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6" name="Marcador de pie de página 5">
            <a:extLst>
              <a:ext uri="{FF2B5EF4-FFF2-40B4-BE49-F238E27FC236}">
                <a16:creationId xmlns="" xmlns:a16="http://schemas.microsoft.com/office/drawing/2014/main" id="{43955E2C-2C94-4EF9-AE29-57139386C5DF}"/>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 xmlns:a16="http://schemas.microsoft.com/office/drawing/2014/main" id="{C1E34CF6-DE25-4E85-95BB-BC2B15659032}"/>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36082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2BF9047-9C11-419A-B355-18D6B3BB168A}"/>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217E0748-ED84-4D60-8BDF-4F98FC8BFB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7F55B538-B91B-412B-B2CB-6B3205F5CAC3}"/>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18B53706-F0B9-485F-B0C1-60B9F1AA74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60BB1043-136F-462B-A943-40B49FDB73E9}"/>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865FE33A-C71B-4CC6-A960-D607DEEE9572}"/>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8" name="Marcador de pie de página 7">
            <a:extLst>
              <a:ext uri="{FF2B5EF4-FFF2-40B4-BE49-F238E27FC236}">
                <a16:creationId xmlns="" xmlns:a16="http://schemas.microsoft.com/office/drawing/2014/main" id="{74F58504-9A0F-46BA-B528-17EF832B042F}"/>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 xmlns:a16="http://schemas.microsoft.com/office/drawing/2014/main" id="{A586A8BE-197E-4FE5-A63E-7CAB18B3B11A}"/>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64360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3AB18B-3033-45E7-A873-39707DFE4C9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DFD63BB0-A82B-4DBE-A127-9859F522834D}"/>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4" name="Marcador de pie de página 3">
            <a:extLst>
              <a:ext uri="{FF2B5EF4-FFF2-40B4-BE49-F238E27FC236}">
                <a16:creationId xmlns="" xmlns:a16="http://schemas.microsoft.com/office/drawing/2014/main" id="{F811DC39-38A1-4776-88B9-AE9E347D4578}"/>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 xmlns:a16="http://schemas.microsoft.com/office/drawing/2014/main" id="{55F4D9AD-3058-48DE-A3CB-4875664F3757}"/>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267121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952FD414-A129-44BC-B40A-D315479BD620}"/>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3" name="Marcador de pie de página 2">
            <a:extLst>
              <a:ext uri="{FF2B5EF4-FFF2-40B4-BE49-F238E27FC236}">
                <a16:creationId xmlns="" xmlns:a16="http://schemas.microsoft.com/office/drawing/2014/main" id="{D608749C-AA72-4E55-A408-6304F6E0F2F0}"/>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 xmlns:a16="http://schemas.microsoft.com/office/drawing/2014/main" id="{EE642BFD-F0F4-4963-967D-BADFC3630B6A}"/>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392686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F830C11-959B-45C5-808B-80842712C4AE}"/>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79988630-0ED1-42D2-84C8-21C107CCBE4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9CED61F6-5970-4D66-AD75-214FAB2A68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874C48CF-D5AF-47A9-A4AF-B29F038738FC}"/>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6" name="Marcador de pie de página 5">
            <a:extLst>
              <a:ext uri="{FF2B5EF4-FFF2-40B4-BE49-F238E27FC236}">
                <a16:creationId xmlns="" xmlns:a16="http://schemas.microsoft.com/office/drawing/2014/main" id="{5A944395-F36B-40DC-A4BE-F846FB39A1EA}"/>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 xmlns:a16="http://schemas.microsoft.com/office/drawing/2014/main" id="{D972F985-289D-46C5-B282-1DFBFBE48A73}"/>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47415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E8A624-BC16-4354-89FD-78B0DB6B00F3}"/>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7C25D273-5791-4466-90E7-30531BDB474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dirty="0"/>
          </a:p>
        </p:txBody>
      </p:sp>
      <p:sp>
        <p:nvSpPr>
          <p:cNvPr id="4" name="Marcador de texto 3">
            <a:extLst>
              <a:ext uri="{FF2B5EF4-FFF2-40B4-BE49-F238E27FC236}">
                <a16:creationId xmlns="" xmlns:a16="http://schemas.microsoft.com/office/drawing/2014/main" id="{96594DAE-1C79-43FC-84B7-9F7018335CF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A970E55-25D3-4A25-8294-BA01D5EEE5A2}"/>
              </a:ext>
            </a:extLst>
          </p:cNvPr>
          <p:cNvSpPr>
            <a:spLocks noGrp="1"/>
          </p:cNvSpPr>
          <p:nvPr>
            <p:ph type="dt" sz="half" idx="10"/>
          </p:nvPr>
        </p:nvSpPr>
        <p:spPr/>
        <p:txBody>
          <a:bodyPr/>
          <a:lstStyle/>
          <a:p>
            <a:fld id="{5564C5AB-0384-44CF-8A76-84DE126730C5}" type="datetimeFigureOut">
              <a:rPr lang="es-MX" smtClean="0"/>
              <a:pPr/>
              <a:t>28/02/2022</a:t>
            </a:fld>
            <a:endParaRPr lang="es-MX" dirty="0"/>
          </a:p>
        </p:txBody>
      </p:sp>
      <p:sp>
        <p:nvSpPr>
          <p:cNvPr id="6" name="Marcador de pie de página 5">
            <a:extLst>
              <a:ext uri="{FF2B5EF4-FFF2-40B4-BE49-F238E27FC236}">
                <a16:creationId xmlns="" xmlns:a16="http://schemas.microsoft.com/office/drawing/2014/main" id="{48086529-AF13-45C0-AA66-5A7C9EBDFC4F}"/>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 xmlns:a16="http://schemas.microsoft.com/office/drawing/2014/main" id="{2F37F3B0-9670-4BF1-A8ED-B5300296FE9B}"/>
              </a:ext>
            </a:extLst>
          </p:cNvPr>
          <p:cNvSpPr>
            <a:spLocks noGrp="1"/>
          </p:cNvSpPr>
          <p:nvPr>
            <p:ph type="sldNum" sz="quarter" idx="12"/>
          </p:nvPr>
        </p:nvSpPr>
        <p:spPr/>
        <p:txBody>
          <a:body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211051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C5D72B33-9C2A-4C6A-8687-8C35F65BA4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991C96F3-75D7-4C01-81BF-AC7512863D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BE802D03-3200-4DD5-ABC8-B92EFE123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64C5AB-0384-44CF-8A76-84DE126730C5}" type="datetimeFigureOut">
              <a:rPr lang="es-MX" smtClean="0"/>
              <a:pPr/>
              <a:t>28/02/2022</a:t>
            </a:fld>
            <a:endParaRPr lang="es-MX" dirty="0"/>
          </a:p>
        </p:txBody>
      </p:sp>
      <p:sp>
        <p:nvSpPr>
          <p:cNvPr id="5" name="Marcador de pie de página 4">
            <a:extLst>
              <a:ext uri="{FF2B5EF4-FFF2-40B4-BE49-F238E27FC236}">
                <a16:creationId xmlns="" xmlns:a16="http://schemas.microsoft.com/office/drawing/2014/main" id="{0FDA4FA6-DCB1-4A4C-99AB-BCA6D6BD45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dirty="0"/>
          </a:p>
        </p:txBody>
      </p:sp>
      <p:sp>
        <p:nvSpPr>
          <p:cNvPr id="6" name="Marcador de número de diapositiva 5">
            <a:extLst>
              <a:ext uri="{FF2B5EF4-FFF2-40B4-BE49-F238E27FC236}">
                <a16:creationId xmlns="" xmlns:a16="http://schemas.microsoft.com/office/drawing/2014/main" id="{33E169DB-2FEA-4518-B1DA-23C18B2924A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94780C-8FBC-46F3-8A0C-790447E79E1B}" type="slidenum">
              <a:rPr lang="es-MX" smtClean="0"/>
              <a:pPr/>
              <a:t>‹Nº›</a:t>
            </a:fld>
            <a:endParaRPr lang="es-MX" dirty="0"/>
          </a:p>
        </p:txBody>
      </p:sp>
    </p:spTree>
    <p:extLst>
      <p:ext uri="{BB962C8B-B14F-4D97-AF65-F5344CB8AC3E}">
        <p14:creationId xmlns:p14="http://schemas.microsoft.com/office/powerpoint/2010/main" val="24926125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facebook.com/Coordinaci%C3%B3n-General-de-Servicios-P%C3%BAblicos-de-San-Pedro-Tlaquepaque-113638156858785/?__cft__%5b0%5d=AZXkDB4qQBBdhtLGeH0EqZMv2LblM2xLh1Xtf9B1fITdDpXwYl3LjzJXTQZTUPSydk9Ng335XVo4gy-c6Y8FsycE9Lcz-NVCCvSRvGI_Ksb9-H2VTbgrrOmmiRwSFv-XeUxCM2lRJlpkr0PTsMgIvshWpgzB-BmN1P0PnbPgz2ECOQ&amp;__tn__=kK-R"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facebook.com/Academia-Municipal-111922584712698/?__cft__%5b0%5d=AZVp0UlUreSNFivKsRARgRrmlp3zfCdAOq1LYIZTMOxRw149VEFnKWRs-mtppA0Psy7QAG8x7ZbdK6WmFNICqQc2hmrRqJa-PwFdoPfM8nIf_SdW5cFA3_et4GfYxOgsLPJXhgxkgrmPZvShh19_pNkQ&amp;__tn__=kK-R" TargetMode="Externa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acebook.com/Coordinaci%C3%B3n-General-de-Servicios-P%C3%BAblicos-de-San-Pedro-Tlaquepaque-113638156858785/?__cft__%5b0%5d=AZUljflRUNgT9ph8qNBsB8T4rhvsE7RIKRBfipK8qhcy5TVOsLLPiH6PI3Av4awgqb2ZWWn3-tRqgQlUyO8-jmvsr4OcD9A1JhwRnLvuve00e34r8pg_WNEy340PKBuUtKM3ztQt71YF0CG1MW1ZBekfzDWukriXNqIIvzVC7ecY_A&amp;__tn__=kK-R" TargetMode="Externa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San_Sebastianito\Downloads\WhatsApp Image 2022-01-25 at 12.10.05 PM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04008"/>
            <a:ext cx="6480720" cy="189294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090603" y="3323924"/>
            <a:ext cx="4572000" cy="523220"/>
          </a:xfrm>
          <a:prstGeom prst="rect">
            <a:avLst/>
          </a:prstGeom>
        </p:spPr>
        <p:txBody>
          <a:bodyPr>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dirty="0">
                <a:latin typeface="Arial" panose="020B0604020202020204" pitchFamily="34" charset="0"/>
                <a:ea typeface="Calibri" panose="020F0502020204030204" pitchFamily="34" charset="0"/>
                <a:cs typeface="Times New Roman" panose="02020603050405020304" pitchFamily="18" charset="0"/>
              </a:rPr>
              <a:t>Secretaria General del Ayuntamiento</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s-MX" sz="1400" dirty="0">
                <a:latin typeface="Arial" panose="020B0604020202020204" pitchFamily="34" charset="0"/>
                <a:ea typeface="Calibri" panose="020F0502020204030204" pitchFamily="34" charset="0"/>
                <a:cs typeface="Times New Roman" panose="02020603050405020304" pitchFamily="18" charset="0"/>
              </a:rPr>
              <a:t>Dirección de Delegaciones y Agencias Municipales</a:t>
            </a:r>
            <a:endParaRPr lang="es-MX"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5 Rectángulo"/>
          <p:cNvSpPr/>
          <p:nvPr/>
        </p:nvSpPr>
        <p:spPr>
          <a:xfrm>
            <a:off x="836575" y="548679"/>
            <a:ext cx="7614865" cy="552459"/>
          </a:xfrm>
          <a:prstGeom prst="rect">
            <a:avLst/>
          </a:prstGeom>
        </p:spPr>
        <p:txBody>
          <a:bodyPr wrap="square">
            <a:spAutoFit/>
          </a:bodyPr>
          <a:lstStyle/>
          <a:p>
            <a:pPr algn="ctr">
              <a:lnSpc>
                <a:spcPct val="115000"/>
              </a:lnSpc>
              <a:spcAft>
                <a:spcPts val="0"/>
              </a:spcAft>
            </a:pPr>
            <a:r>
              <a:rPr lang="es-MX" sz="1400" b="1" dirty="0" smtClean="0">
                <a:latin typeface="Calisto MT"/>
                <a:ea typeface="Calibri"/>
                <a:cs typeface="Times New Roman"/>
              </a:rPr>
              <a:t>AYUNTAMIENTO DE SAN PEDRO TLAQUEPAQUE</a:t>
            </a:r>
            <a:endParaRPr lang="es-MX" sz="1400" dirty="0" smtClean="0">
              <a:ea typeface="Calibri"/>
              <a:cs typeface="Times New Roman"/>
            </a:endParaRPr>
          </a:p>
          <a:p>
            <a:pPr algn="ctr">
              <a:lnSpc>
                <a:spcPct val="115000"/>
              </a:lnSpc>
              <a:spcAft>
                <a:spcPts val="0"/>
              </a:spcAft>
            </a:pPr>
            <a:r>
              <a:rPr lang="es-MX" sz="1200" dirty="0" smtClean="0">
                <a:latin typeface="Arial" panose="020B0604020202020204" pitchFamily="34" charset="0"/>
                <a:ea typeface="Calibri"/>
                <a:cs typeface="Arial" panose="020B0604020202020204" pitchFamily="34" charset="0"/>
              </a:rPr>
              <a:t>GOBIERNO 2022 – 2024</a:t>
            </a:r>
            <a:endParaRPr lang="es-MX" sz="1200" dirty="0">
              <a:latin typeface="Arial" panose="020B0604020202020204" pitchFamily="34" charset="0"/>
              <a:ea typeface="Calibri"/>
              <a:cs typeface="Arial" panose="020B0604020202020204" pitchFamily="34" charset="0"/>
            </a:endParaRPr>
          </a:p>
        </p:txBody>
      </p:sp>
      <p:sp>
        <p:nvSpPr>
          <p:cNvPr id="7" name="6 Rectángulo"/>
          <p:cNvSpPr/>
          <p:nvPr/>
        </p:nvSpPr>
        <p:spPr>
          <a:xfrm>
            <a:off x="836575" y="4624100"/>
            <a:ext cx="7407833" cy="677108"/>
          </a:xfrm>
          <a:prstGeom prst="rect">
            <a:avLst/>
          </a:prstGeom>
        </p:spPr>
        <p:txBody>
          <a:bodyPr wrap="square">
            <a:spAutoFit/>
          </a:bodyPr>
          <a:lstStyle/>
          <a:p>
            <a:pPr algn="ctr"/>
            <a:r>
              <a:rPr lang="es-MX" dirty="0" smtClean="0">
                <a:latin typeface="Arial" panose="020B0604020202020204" pitchFamily="34" charset="0"/>
                <a:cs typeface="Arial" panose="020B0604020202020204" pitchFamily="34" charset="0"/>
              </a:rPr>
              <a:t>DELEGACION MUNICIPAL DE SAN MARTIN DE LAS FLORES </a:t>
            </a:r>
            <a:endParaRPr lang="es-MX" dirty="0" smtClean="0">
              <a:latin typeface="Arial" panose="020B0604020202020204" pitchFamily="34" charset="0"/>
              <a:cs typeface="Arial" panose="020B0604020202020204" pitchFamily="34" charset="0"/>
            </a:endParaRPr>
          </a:p>
          <a:p>
            <a:pPr algn="ctr"/>
            <a:r>
              <a:rPr lang="es-MX" sz="2000" dirty="0" smtClean="0"/>
              <a:t>Informe </a:t>
            </a:r>
            <a:r>
              <a:rPr lang="es-MX" sz="2000" dirty="0" smtClean="0"/>
              <a:t>Febrero </a:t>
            </a:r>
            <a:r>
              <a:rPr lang="es-MX" sz="2000" dirty="0" smtClean="0"/>
              <a:t>2022</a:t>
            </a:r>
            <a:endParaRPr lang="es-MX" sz="2000" dirty="0"/>
          </a:p>
        </p:txBody>
      </p:sp>
    </p:spTree>
    <p:extLst>
      <p:ext uri="{BB962C8B-B14F-4D97-AF65-F5344CB8AC3E}">
        <p14:creationId xmlns:p14="http://schemas.microsoft.com/office/powerpoint/2010/main" val="269955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291885" y="1250437"/>
            <a:ext cx="2808312" cy="3416320"/>
          </a:xfrm>
          <a:prstGeom prst="rect">
            <a:avLst/>
          </a:prstGeom>
          <a:noFill/>
        </p:spPr>
        <p:txBody>
          <a:bodyPr wrap="square" rtlCol="0">
            <a:spAutoFit/>
          </a:bodyPr>
          <a:lstStyle/>
          <a:p>
            <a:pPr algn="just"/>
            <a:endParaRPr lang="es-MX" b="1" dirty="0">
              <a:latin typeface="Arial" panose="020B0604020202020204" pitchFamily="34" charset="0"/>
              <a:cs typeface="Arial" panose="020B0604020202020204" pitchFamily="34" charset="0"/>
            </a:endParaRPr>
          </a:p>
          <a:p>
            <a:pPr marL="742950" lvl="1"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a:t>Se llevo acabo el bacheo (con asfalto ) el la calle Vicente Guerrero e Independencia en la colonia San Martin de las Flores, </a:t>
            </a:r>
            <a:r>
              <a:rPr lang="es-MX" dirty="0" smtClean="0"/>
              <a:t>en gestión a </a:t>
            </a:r>
            <a:r>
              <a:rPr lang="es-MX" dirty="0" smtClean="0">
                <a:hlinkClick r:id="rId2"/>
              </a:rPr>
              <a:t>Coordinación </a:t>
            </a:r>
            <a:r>
              <a:rPr lang="es-MX" dirty="0">
                <a:hlinkClick r:id="rId2"/>
              </a:rPr>
              <a:t>General de Servicios Públicos de San Pedro Tlaquepaque</a:t>
            </a:r>
            <a:r>
              <a:rPr lang="es-MX" dirty="0"/>
              <a:t> </a:t>
            </a:r>
            <a:endParaRPr lang="es-MX" sz="12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5892872" y="544034"/>
            <a:ext cx="2768707" cy="369332"/>
          </a:xfrm>
          <a:prstGeom prst="rect">
            <a:avLst/>
          </a:prstGeom>
          <a:noFill/>
        </p:spPr>
        <p:txBody>
          <a:bodyPr wrap="none" rtlCol="0">
            <a:spAutoFit/>
          </a:bodyPr>
          <a:lstStyle/>
          <a:p>
            <a:pPr marL="742950" lvl="1"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9218" name="Picture 2" descr="Puede ser una imagen de 4 personas, personas de pie y carrete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7" t="18861" r="12147" b="16320"/>
          <a:stretch/>
        </p:blipFill>
        <p:spPr bwMode="auto">
          <a:xfrm>
            <a:off x="3253138" y="1339149"/>
            <a:ext cx="2630783" cy="2305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uede ser una imagen de 4 personas, personas de pie, personas caminando y carret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3281" y="3728020"/>
            <a:ext cx="5269159" cy="27973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uede ser una imagen de 6 personas y carreter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34" t="17518" b="14469"/>
          <a:stretch/>
        </p:blipFill>
        <p:spPr bwMode="auto">
          <a:xfrm>
            <a:off x="6012160" y="1357524"/>
            <a:ext cx="2689611" cy="228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093428"/>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sz="2400" dirty="0">
              <a:latin typeface="Arial" panose="020B0604020202020204" pitchFamily="34" charset="0"/>
              <a:cs typeface="Arial" panose="020B0604020202020204" pitchFamily="34" charset="0"/>
            </a:endParaRPr>
          </a:p>
          <a:p>
            <a:r>
              <a:rPr lang="es-MX" sz="2000" dirty="0"/>
              <a:t>Se llevó a cabo por la dirección de Medio Ambiente el taller de </a:t>
            </a:r>
            <a:r>
              <a:rPr lang="es-MX" sz="2000" dirty="0" smtClean="0"/>
              <a:t>peque huerto </a:t>
            </a:r>
            <a:r>
              <a:rPr lang="es-MX" sz="2000" dirty="0"/>
              <a:t>en el Jardín de niños </a:t>
            </a:r>
            <a:r>
              <a:rPr lang="es-MX" sz="2000" dirty="0" smtClean="0"/>
              <a:t>José María </a:t>
            </a:r>
            <a:r>
              <a:rPr lang="es-MX" sz="2000" dirty="0"/>
              <a:t>Morelos Y Pavón, a los alumnos. Asimismo en apoyo de la Delegación Municipal de San Martín.</a:t>
            </a:r>
            <a:endParaRPr lang="es-MX" sz="24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23704" y="544034"/>
            <a:ext cx="230704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10242" name="Picture 2" descr="Puede ser una imagen de 5 personas, personas sentadas y personas de pi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757" r="255" b="24678"/>
          <a:stretch/>
        </p:blipFill>
        <p:spPr bwMode="auto">
          <a:xfrm>
            <a:off x="3235161" y="1268760"/>
            <a:ext cx="2560975" cy="25619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uede ser una imagen de 4 personas, personas de pie e interi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86" b="27725"/>
          <a:stretch/>
        </p:blipFill>
        <p:spPr bwMode="auto">
          <a:xfrm>
            <a:off x="5868144" y="1268760"/>
            <a:ext cx="2776669" cy="256190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uede ser una imagen de 3 personas y personas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343" y="3861048"/>
            <a:ext cx="5364469" cy="273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6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2862322"/>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p>
          <a:p>
            <a:pPr marL="285750" indent="-285750" algn="just">
              <a:buFontTx/>
              <a:buChar char="-"/>
            </a:pPr>
            <a:endParaRPr lang="es-MX" dirty="0" smtClean="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Se llevo cabo la gestión por la delegación Municipal ante ´parques y Jardines para la poda de Palmas de la Plaza Principal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p>
        </p:txBody>
      </p:sp>
      <p:pic>
        <p:nvPicPr>
          <p:cNvPr id="11266" name="Picture 2" descr="Puede ser una imagen de 4 personas, al aire libre y ár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5638" y="4221088"/>
            <a:ext cx="4786762" cy="236409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uede ser una imagen de 3 personas, personas de pie, cielo y palmer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76" t="14514" b="11246"/>
          <a:stretch/>
        </p:blipFill>
        <p:spPr bwMode="auto">
          <a:xfrm>
            <a:off x="3203848" y="1443160"/>
            <a:ext cx="2685983" cy="263391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uede ser una imagen de 3 personas, personas de pie, al aire libre y palmer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5684" y="1340768"/>
            <a:ext cx="2630772" cy="263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258532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Febrero de  2022</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a:t>
            </a:r>
            <a:r>
              <a:rPr lang="es-MX" dirty="0"/>
              <a:t>Se llevo acabo </a:t>
            </a:r>
            <a:r>
              <a:rPr lang="es-MX" dirty="0" smtClean="0"/>
              <a:t>por personal </a:t>
            </a:r>
            <a:r>
              <a:rPr lang="es-MX" dirty="0"/>
              <a:t>de la delegación el </a:t>
            </a:r>
            <a:r>
              <a:rPr lang="es-MX" dirty="0" smtClean="0"/>
              <a:t>apoyo en </a:t>
            </a:r>
            <a:r>
              <a:rPr lang="es-MX" dirty="0" err="1" smtClean="0"/>
              <a:t>reparacion</a:t>
            </a:r>
            <a:r>
              <a:rPr lang="es-MX" dirty="0" smtClean="0"/>
              <a:t> de fuga de agua  al </a:t>
            </a:r>
            <a:r>
              <a:rPr lang="es-MX" dirty="0"/>
              <a:t>Jardín de Niños Mariano Matamoros </a:t>
            </a:r>
            <a:r>
              <a:rPr lang="es-MX" dirty="0" smtClean="0"/>
              <a:t>,</a:t>
            </a:r>
            <a:endParaRPr lang="es-MX" dirty="0"/>
          </a:p>
          <a:p>
            <a:pPr marL="285750" indent="-285750" algn="just">
              <a:buFontTx/>
              <a:buChar char="-"/>
            </a:pP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954381" cy="369332"/>
          </a:xfrm>
          <a:prstGeom prst="rect">
            <a:avLst/>
          </a:prstGeom>
          <a:noFill/>
        </p:spPr>
        <p:txBody>
          <a:bodyPr wrap="none" rtlCol="0">
            <a:spAutoFit/>
          </a:bodyPr>
          <a:lstStyle/>
          <a:p>
            <a:r>
              <a:rPr lang="es-MX" dirty="0">
                <a:latin typeface="Arial" panose="020B0604020202020204" pitchFamily="34" charset="0"/>
                <a:cs typeface="Arial" panose="020B0604020202020204" pitchFamily="34" charset="0"/>
              </a:rPr>
              <a:t>Febrero de  2022</a:t>
            </a:r>
          </a:p>
        </p:txBody>
      </p:sp>
      <p:pic>
        <p:nvPicPr>
          <p:cNvPr id="12290" name="Picture 2" descr="Puede ser una imagen de 1 persona, árbol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4533" y="1268760"/>
            <a:ext cx="2429595" cy="26184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uede ser una imagen de 1 persona y al aire l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4656" y="1245435"/>
            <a:ext cx="2771800" cy="268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46651" y="1822737"/>
            <a:ext cx="2808312" cy="2616101"/>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a:p>
            <a:endParaRPr lang="es-MX" sz="2000"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Se llevo acabo por personal de la delegación el apoyo al Jardín de Niños María Morelos y Pavón en la reparaciones de puertas </a:t>
            </a:r>
            <a:endParaRPr lang="es-MX" sz="20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p:txBody>
      </p:sp>
      <p:pic>
        <p:nvPicPr>
          <p:cNvPr id="13314" name="Picture 2" descr="Puede ser una imagen de 1 persona e interi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3500" y="1311726"/>
            <a:ext cx="2704991" cy="49199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uede ser una imagen de 1 perso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0499" y="1311726"/>
            <a:ext cx="2715957" cy="491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258532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Diciembre  de  </a:t>
            </a:r>
            <a:r>
              <a:rPr lang="es-MX" dirty="0">
                <a:latin typeface="Arial" panose="020B0604020202020204" pitchFamily="34" charset="0"/>
                <a:cs typeface="Arial" panose="020B0604020202020204" pitchFamily="34" charset="0"/>
              </a:rPr>
              <a:t>2021 </a:t>
            </a:r>
          </a:p>
          <a:p>
            <a:endParaRPr lang="es-MX"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se </a:t>
            </a:r>
            <a:r>
              <a:rPr lang="es-MX" sz="1600" dirty="0" smtClean="0">
                <a:latin typeface="Arial" panose="020B0604020202020204" pitchFamily="34" charset="0"/>
                <a:cs typeface="Arial" panose="020B0604020202020204" pitchFamily="34" charset="0"/>
              </a:rPr>
              <a:t>llevó </a:t>
            </a:r>
            <a:r>
              <a:rPr lang="es-MX" dirty="0"/>
              <a:t>acabo la </a:t>
            </a:r>
            <a:r>
              <a:rPr lang="es-MX" dirty="0" err="1"/>
              <a:t>Descacharrizacion</a:t>
            </a:r>
            <a:r>
              <a:rPr lang="es-MX" dirty="0"/>
              <a:t> en la colonia San Martin de las Flores de </a:t>
            </a:r>
            <a:r>
              <a:rPr lang="es-MX" dirty="0" smtClean="0"/>
              <a:t>abajo.</a:t>
            </a: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En apoyo por personal de la delegación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666034" cy="369332"/>
          </a:xfrm>
          <a:prstGeom prst="rect">
            <a:avLst/>
          </a:prstGeom>
          <a:noFill/>
        </p:spPr>
        <p:txBody>
          <a:bodyPr wrap="none" rtlCol="0">
            <a:spAutoFit/>
          </a:bodyPr>
          <a:lstStyle/>
          <a:p>
            <a:r>
              <a:rPr lang="es-MX" dirty="0" smtClean="0"/>
              <a:t>Diciembre 2021</a:t>
            </a:r>
            <a:endParaRPr lang="es-MX" dirty="0"/>
          </a:p>
        </p:txBody>
      </p:sp>
      <p:pic>
        <p:nvPicPr>
          <p:cNvPr id="14338" name="Picture 2" descr="Puede ser una imagen de 6 personas, personas de pie,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268760"/>
            <a:ext cx="5112568"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uede ser una imagen de 7 personas, personas sentadas y personas de pie"/>
          <p:cNvPicPr>
            <a:picLocks noChangeAspect="1" noChangeArrowheads="1"/>
          </p:cNvPicPr>
          <p:nvPr/>
        </p:nvPicPr>
        <p:blipFill rotWithShape="1">
          <a:blip r:embed="rId3">
            <a:extLst>
              <a:ext uri="{28A0092B-C50C-407E-A947-70E740481C1C}">
                <a14:useLocalDpi xmlns:a14="http://schemas.microsoft.com/office/drawing/2010/main" val="0"/>
              </a:ext>
            </a:extLst>
          </a:blip>
          <a:srcRect t="18938"/>
          <a:stretch/>
        </p:blipFill>
        <p:spPr bwMode="auto">
          <a:xfrm>
            <a:off x="3347864" y="3975550"/>
            <a:ext cx="5112568" cy="262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03187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a:p>
            <a:endParaRPr lang="es-MX" sz="2800" dirty="0">
              <a:latin typeface="Arial" panose="020B0604020202020204" pitchFamily="34" charset="0"/>
              <a:cs typeface="Arial" panose="020B0604020202020204" pitchFamily="34" charset="0"/>
            </a:endParaRPr>
          </a:p>
          <a:p>
            <a:r>
              <a:rPr lang="es-MX" sz="2400" dirty="0"/>
              <a:t>se llevó a cabo por personal de la delegación poda de maleza y limpieza en la Calle Ávila Camacho, entre Dionicio Rodríguez y calle cerrada.</a:t>
            </a:r>
            <a:endParaRPr lang="es-MX" sz="28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436099" cy="369332"/>
          </a:xfrm>
          <a:prstGeom prst="rect">
            <a:avLst/>
          </a:prstGeom>
          <a:noFill/>
        </p:spPr>
        <p:txBody>
          <a:bodyPr wrap="none" rtlCol="0">
            <a:spAutoFit/>
          </a:bodyPr>
          <a:lstStyle/>
          <a:p>
            <a:r>
              <a:rPr lang="es-MX" dirty="0" smtClean="0"/>
              <a:t>Febrero 2022</a:t>
            </a:r>
            <a:endParaRPr lang="es-MX" dirty="0"/>
          </a:p>
        </p:txBody>
      </p:sp>
      <p:pic>
        <p:nvPicPr>
          <p:cNvPr id="15362" name="Picture 2" descr="Puede ser una imagen de 1 persona, al aire libre y ár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160" y="1245342"/>
            <a:ext cx="2602183" cy="225566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uede ser una imagen de 2 personas, personas de pie, al aire libre y ár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7814" y="3645024"/>
            <a:ext cx="501905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Puede ser una imagen de 1 persona, carretera y ár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265" y="1293369"/>
            <a:ext cx="2530175" cy="227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693319"/>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p>
          <a:p>
            <a:pPr marL="285750" indent="-285750" algn="just">
              <a:buFontTx/>
              <a:buChar char="-"/>
            </a:pPr>
            <a:endParaRPr lang="es-MX" dirty="0">
              <a:latin typeface="Arial" panose="020B0604020202020204" pitchFamily="34" charset="0"/>
              <a:cs typeface="Arial" panose="020B0604020202020204" pitchFamily="34" charset="0"/>
            </a:endParaRPr>
          </a:p>
          <a:p>
            <a:r>
              <a:rPr lang="es-MX" dirty="0"/>
              <a:t>se llevó a cabo por personal de la delegación el apoyo a la Primaria Agustín Yáñez, en el cambio de tubería de agua potable.</a:t>
            </a:r>
          </a:p>
          <a:p>
            <a:r>
              <a:rPr lang="es-MX" dirty="0"/>
              <a:t>En la cual seguimos trabajando para el mejoramiento de las escuelas así como preescolares.</a:t>
            </a: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p>
        </p:txBody>
      </p:sp>
      <p:pic>
        <p:nvPicPr>
          <p:cNvPr id="16386" name="Picture 2" descr="Puede ser una imagen de 8 personas, personas de pie, al aire libre y ár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3843" y="1347085"/>
            <a:ext cx="2634301" cy="24835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uede ser una imagen de 1 persona y al aire lib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b="27909"/>
          <a:stretch/>
        </p:blipFill>
        <p:spPr bwMode="auto">
          <a:xfrm>
            <a:off x="5926291" y="1355736"/>
            <a:ext cx="2678157" cy="247492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Puede ser una imagen de 1 persona, al aire libre y pared de ladrillo"/>
          <p:cNvPicPr>
            <a:picLocks noChangeAspect="1" noChangeArrowheads="1"/>
          </p:cNvPicPr>
          <p:nvPr/>
        </p:nvPicPr>
        <p:blipFill rotWithShape="1">
          <a:blip r:embed="rId4">
            <a:extLst>
              <a:ext uri="{28A0092B-C50C-407E-A947-70E740481C1C}">
                <a14:useLocalDpi xmlns:a14="http://schemas.microsoft.com/office/drawing/2010/main" val="0"/>
              </a:ext>
            </a:extLst>
          </a:blip>
          <a:srcRect t="29442" r="12715" b="26844"/>
          <a:stretch/>
        </p:blipFill>
        <p:spPr bwMode="auto">
          <a:xfrm>
            <a:off x="3262370" y="3933056"/>
            <a:ext cx="5342078" cy="262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139321"/>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sz="1600" dirty="0"/>
              <a:t>visitando el Jardín de niños Luis Donaldo Colosio para atender las peticiones de mejora que nos han hecho las autoridades escolares en las necesidades de problemáticas que aquejan a las y los estudiantes recordando siempre el bienestar.</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87824"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p:txBody>
      </p:sp>
      <p:pic>
        <p:nvPicPr>
          <p:cNvPr id="17410" name="Picture 2" descr="Puede ser una imagen de 3 personas y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161" y="3818698"/>
            <a:ext cx="5369287" cy="277230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uede ser una imagen de 3 personas y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161" y="1287834"/>
            <a:ext cx="5369287" cy="235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65185" y="1419742"/>
            <a:ext cx="2808312" cy="2862322"/>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p>
          <a:p>
            <a:pPr marL="285750" indent="-285750" algn="just">
              <a:buFontTx/>
              <a:buChar char="-"/>
            </a:pPr>
            <a:endParaRPr lang="es-MX" dirty="0">
              <a:latin typeface="Arial" panose="020B0604020202020204" pitchFamily="34" charset="0"/>
              <a:cs typeface="Arial" panose="020B0604020202020204" pitchFamily="34" charset="0"/>
            </a:endParaRPr>
          </a:p>
          <a:p>
            <a:r>
              <a:rPr lang="es-MX" dirty="0"/>
              <a:t>se llevó a cabo </a:t>
            </a:r>
            <a:r>
              <a:rPr lang="es-MX" dirty="0" smtClean="0"/>
              <a:t>el apoyo en la </a:t>
            </a:r>
            <a:r>
              <a:rPr lang="es-MX" dirty="0"/>
              <a:t>feria de adopción, así como la campaña de vacunación antirrábica, desparasitación y </a:t>
            </a:r>
            <a:r>
              <a:rPr lang="es-MX" dirty="0" err="1"/>
              <a:t>antigarrapatas</a:t>
            </a:r>
            <a:r>
              <a:rPr lang="es-MX" dirty="0"/>
              <a:t> en la plaza de San Martin.</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p>
        </p:txBody>
      </p:sp>
      <p:pic>
        <p:nvPicPr>
          <p:cNvPr id="18434" name="Picture 2" descr="Puede ser una imagen de 2 personas, perro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9046" y="1288120"/>
            <a:ext cx="2363074" cy="271694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Puede ser una imagen de 2 personas, personas de pie y per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245343"/>
            <a:ext cx="2761029" cy="275972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Puede ser una imagen de 6 person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046" y="4077072"/>
            <a:ext cx="2363074" cy="2511987"/>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Puede ser una imagen de 2 personas, personas de pie y per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925" y="4077072"/>
            <a:ext cx="2736247" cy="251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95536" y="1250437"/>
            <a:ext cx="3096313" cy="4247317"/>
          </a:xfrm>
          <a:prstGeom prst="rect">
            <a:avLst/>
          </a:prstGeom>
          <a:noFill/>
        </p:spPr>
        <p:txBody>
          <a:bodyPr wrap="square" rtlCol="0">
            <a:spAutoFit/>
          </a:bodyPr>
          <a:lstStyle/>
          <a:p>
            <a:pPr marL="285750" indent="-285750" algn="just">
              <a:buFontTx/>
              <a:buChar char="-"/>
            </a:pPr>
            <a:r>
              <a:rPr lang="es-MX" sz="1600" dirty="0" smtClean="0">
                <a:latin typeface="Arial" panose="020B0604020202020204" pitchFamily="34" charset="0"/>
                <a:cs typeface="Arial" panose="020B0604020202020204" pitchFamily="34" charset="0"/>
              </a:rPr>
              <a:t>Febrero 2022</a:t>
            </a:r>
            <a:endParaRPr lang="es-MX" sz="1600" dirty="0">
              <a:latin typeface="Arial" panose="020B0604020202020204" pitchFamily="34" charset="0"/>
              <a:cs typeface="Arial" panose="020B0604020202020204" pitchFamily="34" charset="0"/>
            </a:endParaRPr>
          </a:p>
          <a:p>
            <a:pPr marL="285750" indent="-285750" algn="just">
              <a:buFontTx/>
              <a:buChar char="-"/>
            </a:pPr>
            <a:endParaRPr lang="es-MX" sz="2000" dirty="0">
              <a:latin typeface="Arial" panose="020B0604020202020204" pitchFamily="34" charset="0"/>
              <a:cs typeface="Arial" panose="020B0604020202020204" pitchFamily="34" charset="0"/>
            </a:endParaRPr>
          </a:p>
          <a:p>
            <a:pPr marL="285750" indent="-285750" algn="just">
              <a:buFontTx/>
              <a:buChar char="-"/>
            </a:pPr>
            <a:r>
              <a:rPr lang="es-MX" dirty="0" smtClean="0"/>
              <a:t>Se realizo por </a:t>
            </a:r>
            <a:r>
              <a:rPr lang="es-MX" dirty="0"/>
              <a:t> </a:t>
            </a:r>
            <a:r>
              <a:rPr lang="es-MX" dirty="0" smtClean="0"/>
              <a:t>personal </a:t>
            </a:r>
            <a:r>
              <a:rPr lang="es-MX" dirty="0" smtClean="0"/>
              <a:t>de la delegación </a:t>
            </a:r>
            <a:r>
              <a:rPr lang="es-MX" dirty="0" smtClean="0"/>
              <a:t>la </a:t>
            </a:r>
            <a:r>
              <a:rPr lang="es-MX" dirty="0" smtClean="0"/>
              <a:t>visita al prescolar Maira Morelos y Pavón  para  recorrer el prescolar </a:t>
            </a:r>
            <a:r>
              <a:rPr lang="es-MX" dirty="0"/>
              <a:t>para atender las peticiones de mejora que nos han hecho las autoridades escolares en las necesidades de problemáticas que aquejan a las y los estudiantes recordando siempre el bienestar de los estudiantes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95536"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491880" y="1196752"/>
            <a:ext cx="0" cy="5544616"/>
          </a:xfrm>
          <a:prstGeom prst="line">
            <a:avLst/>
          </a:prstGeom>
          <a:ln/>
        </p:spPr>
        <p:style>
          <a:lnRef idx="2">
            <a:schemeClr val="accent2"/>
          </a:lnRef>
          <a:fillRef idx="0">
            <a:schemeClr val="accent2"/>
          </a:fillRef>
          <a:effectRef idx="1">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443857" cy="369332"/>
          </a:xfrm>
          <a:prstGeom prst="rect">
            <a:avLst/>
          </a:prstGeom>
          <a:noFill/>
        </p:spPr>
        <p:txBody>
          <a:bodyPr wrap="none" rtlCol="0">
            <a:spAutoFit/>
          </a:bodyPr>
          <a:lstStyle/>
          <a:p>
            <a:r>
              <a:rPr lang="es-MX" b="1" dirty="0" smtClean="0"/>
              <a:t>Febrero 2022</a:t>
            </a:r>
            <a:endParaRPr lang="es-MX" b="1" dirty="0"/>
          </a:p>
        </p:txBody>
      </p:sp>
      <p:pic>
        <p:nvPicPr>
          <p:cNvPr id="2" name="Picture 2" descr="Puede ser una imagen de 3 personas, personas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296" y="1556792"/>
            <a:ext cx="4800532" cy="36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58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877985"/>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sz="1600" dirty="0" smtClean="0">
                <a:latin typeface="Arial" panose="020B0604020202020204" pitchFamily="34" charset="0"/>
                <a:cs typeface="Arial" panose="020B0604020202020204" pitchFamily="34" charset="0"/>
              </a:rPr>
              <a:t>Se llevo acabo el </a:t>
            </a:r>
            <a:r>
              <a:rPr lang="es-MX" sz="1600" dirty="0" smtClean="0"/>
              <a:t>17 </a:t>
            </a:r>
            <a:r>
              <a:rPr lang="es-MX" sz="1600" dirty="0"/>
              <a:t>de febrero Tesorería del Ayuntamiento de Tlaquepaque realizará el trámite de exención de pago del impuesto predial a personas de 65 años y más y descuento del 50% a personas de 60 a 64 años, jubilados, por viudez y pensionados así como pagos de Cementerio y licencias en la Delegación Municipal de San Martín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23704" y="544034"/>
            <a:ext cx="230704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19458" name="Picture 2" descr="Puede ser una imagen de 4 personas, personas de pie e interi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160" y="1317351"/>
            <a:ext cx="5513303" cy="225566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uede ser una imagen de 3 personas y personas de 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8561" y="3645024"/>
            <a:ext cx="2609583" cy="282020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uede ser una imagen de 4 personas, personas de pie e interi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1" y="3645025"/>
            <a:ext cx="2808311"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401205"/>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a:p>
            <a:endParaRPr lang="es-MX" sz="2400" dirty="0">
              <a:latin typeface="Arial" panose="020B0604020202020204" pitchFamily="34" charset="0"/>
              <a:cs typeface="Arial" panose="020B0604020202020204" pitchFamily="34" charset="0"/>
            </a:endParaRPr>
          </a:p>
          <a:p>
            <a:r>
              <a:rPr lang="es-MX" sz="2000" dirty="0" smtClean="0"/>
              <a:t>Se realizo la visitando </a:t>
            </a:r>
            <a:r>
              <a:rPr lang="es-MX" sz="2000" dirty="0"/>
              <a:t>el Jardín de niños Luis Donaldo Colosio para atender las peticiones de mejora que nos han hecho las autoridades escolares en las necesidades en el apoyo de pintura de fachada por personal de la delegación.</a:t>
            </a:r>
            <a:endParaRPr lang="es-MX" sz="24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348125" y="544034"/>
            <a:ext cx="1858201"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p:txBody>
      </p:sp>
      <p:pic>
        <p:nvPicPr>
          <p:cNvPr id="20482" name="Picture 2" descr="Puede ser una imagen de 2 personas, personas de pie y al aire lib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067472"/>
            <a:ext cx="5286253" cy="23138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uede ser una imagen de 1 perso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918"/>
          <a:stretch/>
        </p:blipFill>
        <p:spPr bwMode="auto">
          <a:xfrm>
            <a:off x="3275856" y="1245343"/>
            <a:ext cx="2373074" cy="272371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uede ser una imagen de 1 persona, de pie y al aire libre"/>
          <p:cNvPicPr>
            <a:picLocks noChangeAspect="1" noChangeArrowheads="1"/>
          </p:cNvPicPr>
          <p:nvPr/>
        </p:nvPicPr>
        <p:blipFill rotWithShape="1">
          <a:blip r:embed="rId4">
            <a:extLst>
              <a:ext uri="{28A0092B-C50C-407E-A947-70E740481C1C}">
                <a14:useLocalDpi xmlns:a14="http://schemas.microsoft.com/office/drawing/2010/main" val="0"/>
              </a:ext>
            </a:extLst>
          </a:blip>
          <a:srcRect l="-1" t="16335" r="1520" b="28692"/>
          <a:stretch/>
        </p:blipFill>
        <p:spPr bwMode="auto">
          <a:xfrm>
            <a:off x="5737331" y="1273560"/>
            <a:ext cx="2867117" cy="26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23528" y="1196752"/>
            <a:ext cx="2808312" cy="4308872"/>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p>
          <a:p>
            <a:pPr marL="285750" indent="-285750" algn="just">
              <a:buFontTx/>
              <a:buChar char="-"/>
            </a:pPr>
            <a:r>
              <a:rPr lang="es-MX" dirty="0" smtClean="0">
                <a:latin typeface="Arial" panose="020B0604020202020204" pitchFamily="34" charset="0"/>
                <a:cs typeface="Arial" panose="020B0604020202020204" pitchFamily="34" charset="0"/>
              </a:rPr>
              <a:t> </a:t>
            </a:r>
            <a:endParaRPr lang="es-MX" sz="2000" dirty="0">
              <a:latin typeface="Arial" panose="020B0604020202020204" pitchFamily="34" charset="0"/>
              <a:cs typeface="Arial" panose="020B0604020202020204" pitchFamily="34" charset="0"/>
            </a:endParaRPr>
          </a:p>
          <a:p>
            <a:r>
              <a:rPr lang="es-MX" sz="2000" dirty="0"/>
              <a:t>se llevó a cabo una </a:t>
            </a:r>
            <a:r>
              <a:rPr lang="es-MX" sz="2000" dirty="0" smtClean="0"/>
              <a:t>reunión </a:t>
            </a:r>
            <a:r>
              <a:rPr lang="es-MX" sz="2000" dirty="0"/>
              <a:t>con personal de Secretaria de Movilidad, acerca del reordenamiento vial de la zona, con motivo de la reapertura del hospital de la mujer, buscando siempre trabajar de la mano junto a la ciudadanía. </a:t>
            </a:r>
            <a:endParaRPr lang="es-MX" sz="20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p>
        </p:txBody>
      </p:sp>
      <p:pic>
        <p:nvPicPr>
          <p:cNvPr id="21506" name="Picture 2" descr="Puede ser una imagen de 12 personas y personas de pie"/>
          <p:cNvPicPr>
            <a:picLocks noChangeAspect="1" noChangeArrowheads="1"/>
          </p:cNvPicPr>
          <p:nvPr/>
        </p:nvPicPr>
        <p:blipFill rotWithShape="1">
          <a:blip r:embed="rId2">
            <a:extLst>
              <a:ext uri="{28A0092B-C50C-407E-A947-70E740481C1C}">
                <a14:useLocalDpi xmlns:a14="http://schemas.microsoft.com/office/drawing/2010/main" val="0"/>
              </a:ext>
            </a:extLst>
          </a:blip>
          <a:srcRect l="18085" t="38943" r="7733"/>
          <a:stretch/>
        </p:blipFill>
        <p:spPr bwMode="auto">
          <a:xfrm>
            <a:off x="3252441" y="1285563"/>
            <a:ext cx="2543695" cy="279150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Puede ser una imagen de 12 personas y personas de pie"/>
          <p:cNvPicPr>
            <a:picLocks noChangeAspect="1" noChangeArrowheads="1"/>
          </p:cNvPicPr>
          <p:nvPr/>
        </p:nvPicPr>
        <p:blipFill rotWithShape="1">
          <a:blip r:embed="rId3">
            <a:extLst>
              <a:ext uri="{28A0092B-C50C-407E-A947-70E740481C1C}">
                <a14:useLocalDpi xmlns:a14="http://schemas.microsoft.com/office/drawing/2010/main" val="0"/>
              </a:ext>
            </a:extLst>
          </a:blip>
          <a:srcRect t="32632" r="5421"/>
          <a:stretch/>
        </p:blipFill>
        <p:spPr bwMode="auto">
          <a:xfrm>
            <a:off x="3476346" y="4142371"/>
            <a:ext cx="4460621" cy="238297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uede ser una imagen de 9 personas, personas sentadas y personas de pi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708"/>
          <a:stretch/>
        </p:blipFill>
        <p:spPr bwMode="auto">
          <a:xfrm>
            <a:off x="5940152" y="1371244"/>
            <a:ext cx="2808312" cy="270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939540"/>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sz="1600" dirty="0" smtClean="0">
                <a:latin typeface="Arial" panose="020B0604020202020204" pitchFamily="34" charset="0"/>
                <a:cs typeface="Arial" panose="020B0604020202020204" pitchFamily="34" charset="0"/>
              </a:rPr>
              <a:t>Se llevo acabo el apoyo  en el </a:t>
            </a:r>
            <a:r>
              <a:rPr lang="es-MX" dirty="0" smtClean="0"/>
              <a:t>arranque  </a:t>
            </a:r>
            <a:r>
              <a:rPr lang="es-MX" dirty="0"/>
              <a:t>con el programa " María" Mujeres en Armonía Reconstruyendo su Identidad y Autoestima, agradecemos a nuestras compañeras de</a:t>
            </a:r>
          </a:p>
          <a:p>
            <a:r>
              <a:rPr lang="es-MX" dirty="0"/>
              <a:t>COMUCAT por impartir el curso</a:t>
            </a:r>
          </a:p>
          <a:p>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55764" y="544034"/>
            <a:ext cx="224292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p:txBody>
      </p:sp>
      <p:pic>
        <p:nvPicPr>
          <p:cNvPr id="22532" name="Picture 4" descr="Puede ser una imagen de 14 personas, personas de pie e interi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64" t="14338" r="9204"/>
          <a:stretch/>
        </p:blipFill>
        <p:spPr bwMode="auto">
          <a:xfrm>
            <a:off x="3203847" y="1268760"/>
            <a:ext cx="5400599" cy="2474717"/>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Puede ser una imagen de 5 personas, personas de pie e interi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86" t="13614" r="18023" b="17915"/>
          <a:stretch/>
        </p:blipFill>
        <p:spPr bwMode="auto">
          <a:xfrm>
            <a:off x="3229561" y="3789040"/>
            <a:ext cx="5374885" cy="287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56872" y="1844824"/>
            <a:ext cx="2808312" cy="2708434"/>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Se llevo acabo por personal de la delegación  el </a:t>
            </a:r>
            <a:r>
              <a:rPr lang="es-MX" sz="2000" dirty="0" smtClean="0"/>
              <a:t>cambio </a:t>
            </a:r>
            <a:r>
              <a:rPr lang="es-MX" sz="2000" dirty="0"/>
              <a:t>de </a:t>
            </a:r>
            <a:r>
              <a:rPr lang="es-MX" sz="2000" dirty="0" smtClean="0"/>
              <a:t>lámparas </a:t>
            </a:r>
            <a:r>
              <a:rPr lang="es-MX" sz="2000" dirty="0"/>
              <a:t>fuera de las instalaciones de la Delegación Municipal.</a:t>
            </a:r>
            <a:endParaRPr lang="es-MX" sz="20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23704" y="544034"/>
            <a:ext cx="230704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23554" name="Picture 2" descr="Puede ser una imagen de 2 personas, personas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585" y="1325416"/>
            <a:ext cx="2605559" cy="396296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Puede ser una imagen de 5 personas y personas de 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0302" y="1325416"/>
            <a:ext cx="2818162" cy="396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323987"/>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a:t>
            </a:r>
            <a:r>
              <a:rPr lang="es-MX" sz="1600" dirty="0" smtClean="0">
                <a:latin typeface="Arial" panose="020B0604020202020204" pitchFamily="34" charset="0"/>
                <a:cs typeface="Arial" panose="020B0604020202020204" pitchFamily="34" charset="0"/>
              </a:rPr>
              <a:t>Febrero </a:t>
            </a:r>
            <a:r>
              <a:rPr lang="es-MX" sz="1600" dirty="0">
                <a:latin typeface="Arial" panose="020B0604020202020204" pitchFamily="34" charset="0"/>
                <a:cs typeface="Arial" panose="020B0604020202020204" pitchFamily="34" charset="0"/>
              </a:rPr>
              <a:t>de  2022 </a:t>
            </a:r>
          </a:p>
          <a:p>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Se </a:t>
            </a:r>
            <a:r>
              <a:rPr lang="es-MX" sz="1600" dirty="0" smtClean="0">
                <a:latin typeface="Arial" panose="020B0604020202020204" pitchFamily="34" charset="0"/>
                <a:cs typeface="Arial" panose="020B0604020202020204" pitchFamily="34" charset="0"/>
              </a:rPr>
              <a:t> llevo acabo el apoyo a </a:t>
            </a:r>
            <a:r>
              <a:rPr lang="es-MX" sz="1600" dirty="0" smtClean="0"/>
              <a:t>Ayuntamiento </a:t>
            </a:r>
            <a:r>
              <a:rPr lang="es-MX" sz="1600" dirty="0"/>
              <a:t>de Tlaquepaque realizará el trámite de exención de pago del impuesto predial a personas de 65 años y más y descuento del 50% a personas de 60 a 64 años, jubilados, por viudez y pensionados así como pagos de Cementerio y licencias en la Delegación Municipal de San Martín </a:t>
            </a:r>
            <a:endParaRPr lang="es-MX" sz="16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229503" y="544034"/>
            <a:ext cx="2095445" cy="369332"/>
          </a:xfrm>
          <a:prstGeom prst="rect">
            <a:avLst/>
          </a:prstGeom>
          <a:noFill/>
        </p:spPr>
        <p:txBody>
          <a:bodyPr wrap="none" rtlCol="0">
            <a:spAutoFit/>
          </a:bodyPr>
          <a:lstStyle/>
          <a:p>
            <a:pPr algn="just"/>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24578" name="Picture 2" descr="Puede ser una imagen de 6 personas y personas de 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969060"/>
            <a:ext cx="5400600" cy="259555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Puede ser una imagen de 10 perso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412776"/>
            <a:ext cx="5400600" cy="241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524315"/>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20212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sz="1600" dirty="0" smtClean="0">
                <a:latin typeface="Arial" panose="020B0604020202020204" pitchFamily="34" charset="0"/>
                <a:cs typeface="Arial" panose="020B0604020202020204" pitchFamily="34" charset="0"/>
              </a:rPr>
              <a:t>Se llevo acabo</a:t>
            </a:r>
            <a:r>
              <a:rPr lang="es-MX" dirty="0"/>
              <a:t> </a:t>
            </a:r>
            <a:r>
              <a:rPr lang="es-MX" dirty="0" smtClean="0"/>
              <a:t>el </a:t>
            </a:r>
            <a:r>
              <a:rPr lang="es-MX" dirty="0" smtClean="0"/>
              <a:t> </a:t>
            </a:r>
            <a:r>
              <a:rPr lang="es-MX" dirty="0"/>
              <a:t>trabajo visitando la primaria </a:t>
            </a:r>
            <a:r>
              <a:rPr lang="es-MX" dirty="0" err="1"/>
              <a:t>Ma</a:t>
            </a:r>
            <a:r>
              <a:rPr lang="es-MX" dirty="0"/>
              <a:t> </a:t>
            </a:r>
            <a:r>
              <a:rPr lang="es-MX" dirty="0" err="1"/>
              <a:t>Concepcion</a:t>
            </a:r>
            <a:r>
              <a:rPr lang="es-MX" dirty="0"/>
              <a:t> Becerra de Celis para atender las peticiones de mejora que nos han hecho las autoridades escolares en las necesidades en el apoyo de la </a:t>
            </a:r>
            <a:r>
              <a:rPr lang="es-MX" dirty="0" err="1"/>
              <a:t>reconeccion</a:t>
            </a:r>
            <a:r>
              <a:rPr lang="es-MX" dirty="0"/>
              <a:t> al control automático de la bomba y se habilitó el flotador del tinaco. por personal de la delegación.</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059584" y="544034"/>
            <a:ext cx="243528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20212 </a:t>
            </a:r>
            <a:endParaRPr lang="es-MX" dirty="0">
              <a:latin typeface="Arial" panose="020B0604020202020204" pitchFamily="34" charset="0"/>
              <a:cs typeface="Arial" panose="020B0604020202020204" pitchFamily="34" charset="0"/>
            </a:endParaRPr>
          </a:p>
        </p:txBody>
      </p:sp>
      <p:pic>
        <p:nvPicPr>
          <p:cNvPr id="25604" name="Picture 4" descr="Puede ser una imagen de 1 persona,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161" y="1281346"/>
            <a:ext cx="2560975" cy="27237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Puede ser una imagen de 1 perso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291329"/>
            <a:ext cx="2753798" cy="271373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Puede ser una imagen de 1 persona y al aire libre"/>
          <p:cNvPicPr>
            <a:picLocks noChangeAspect="1" noChangeArrowheads="1"/>
          </p:cNvPicPr>
          <p:nvPr/>
        </p:nvPicPr>
        <p:blipFill rotWithShape="1">
          <a:blip r:embed="rId4">
            <a:extLst>
              <a:ext uri="{28A0092B-C50C-407E-A947-70E740481C1C}">
                <a14:useLocalDpi xmlns:a14="http://schemas.microsoft.com/office/drawing/2010/main" val="0"/>
              </a:ext>
            </a:extLst>
          </a:blip>
          <a:srcRect l="-1" t="26795" r="-8715" b="22929"/>
          <a:stretch/>
        </p:blipFill>
        <p:spPr bwMode="auto">
          <a:xfrm>
            <a:off x="3288721" y="4205925"/>
            <a:ext cx="5531751" cy="239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093428"/>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sz="2400" dirty="0">
              <a:latin typeface="Arial" panose="020B0604020202020204" pitchFamily="34" charset="0"/>
              <a:cs typeface="Arial" panose="020B0604020202020204" pitchFamily="34" charset="0"/>
            </a:endParaRPr>
          </a:p>
          <a:p>
            <a:r>
              <a:rPr lang="es-MX" sz="2000" dirty="0"/>
              <a:t>24 de Febrero conmemoramos el Día de la Bandera de México, desde temprano brindamos honores a nuestra bandera símbolo patrio que representa la esperanza, unidad y la valentía de nuestros héroes.</a:t>
            </a:r>
            <a:endParaRPr lang="es-MX" sz="24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23704" y="544034"/>
            <a:ext cx="230704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26626" name="Picture 2" descr="Puede ser una imagen de 5 personas y cielo"/>
          <p:cNvPicPr>
            <a:picLocks noChangeAspect="1" noChangeArrowheads="1"/>
          </p:cNvPicPr>
          <p:nvPr/>
        </p:nvPicPr>
        <p:blipFill rotWithShape="1">
          <a:blip r:embed="rId2">
            <a:extLst>
              <a:ext uri="{28A0092B-C50C-407E-A947-70E740481C1C}">
                <a14:useLocalDpi xmlns:a14="http://schemas.microsoft.com/office/drawing/2010/main" val="0"/>
              </a:ext>
            </a:extLst>
          </a:blip>
          <a:srcRect t="32303" r="2818"/>
          <a:stretch/>
        </p:blipFill>
        <p:spPr bwMode="auto">
          <a:xfrm>
            <a:off x="3235160" y="3969060"/>
            <a:ext cx="5297279" cy="2628292"/>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uede ser una imagen de 4 personas, personas de pie y al aire libre"/>
          <p:cNvPicPr>
            <a:picLocks noChangeAspect="1" noChangeArrowheads="1"/>
          </p:cNvPicPr>
          <p:nvPr/>
        </p:nvPicPr>
        <p:blipFill rotWithShape="1">
          <a:blip r:embed="rId3">
            <a:extLst>
              <a:ext uri="{28A0092B-C50C-407E-A947-70E740481C1C}">
                <a14:useLocalDpi xmlns:a14="http://schemas.microsoft.com/office/drawing/2010/main" val="0"/>
              </a:ext>
            </a:extLst>
          </a:blip>
          <a:srcRect l="15775" t="28665" r="-1914" b="22560"/>
          <a:stretch/>
        </p:blipFill>
        <p:spPr bwMode="auto">
          <a:xfrm>
            <a:off x="3235160" y="1357629"/>
            <a:ext cx="5297279" cy="249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10854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sz="1600" dirty="0" smtClean="0">
                <a:latin typeface="Arial" panose="020B0604020202020204" pitchFamily="34" charset="0"/>
                <a:cs typeface="Arial" panose="020B0604020202020204" pitchFamily="34" charset="0"/>
              </a:rPr>
              <a:t>Se llevo acabo la gestión ante </a:t>
            </a:r>
            <a:r>
              <a:rPr lang="es-MX" dirty="0" smtClean="0"/>
              <a:t>Dirección </a:t>
            </a:r>
            <a:r>
              <a:rPr lang="es-MX" dirty="0"/>
              <a:t>de Alumbrado Publico en el cambio de 12 luminarias tradicionales por las de tecnología LED en la calle Santa en la colonia, San Martín de las Flores.</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23704" y="544034"/>
            <a:ext cx="230704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 </a:t>
            </a:r>
            <a:endParaRPr lang="es-MX" dirty="0">
              <a:latin typeface="Arial" panose="020B0604020202020204" pitchFamily="34" charset="0"/>
              <a:cs typeface="Arial" panose="020B0604020202020204" pitchFamily="34" charset="0"/>
            </a:endParaRPr>
          </a:p>
        </p:txBody>
      </p:sp>
      <p:pic>
        <p:nvPicPr>
          <p:cNvPr id="27650" name="Picture 2" descr="Puede ser una imagen de n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161" y="1268760"/>
            <a:ext cx="2560975" cy="256190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uede ser una imagen de al aire l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265" y="1268760"/>
            <a:ext cx="2441175" cy="2561905"/>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Puede ser una imagen de al aire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160" y="3914179"/>
            <a:ext cx="2560975" cy="2755181"/>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Puede ser una imagen de al aire li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357" y="3861049"/>
            <a:ext cx="2454083"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258532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Diciembre  de  </a:t>
            </a:r>
            <a:r>
              <a:rPr lang="es-MX" dirty="0">
                <a:latin typeface="Arial" panose="020B0604020202020204" pitchFamily="34" charset="0"/>
                <a:cs typeface="Arial" panose="020B0604020202020204" pitchFamily="34" charset="0"/>
              </a:rPr>
              <a:t>2021 </a:t>
            </a:r>
          </a:p>
          <a:p>
            <a:endParaRPr lang="es-MX"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se </a:t>
            </a:r>
            <a:r>
              <a:rPr lang="es-MX" sz="1600" dirty="0" smtClean="0">
                <a:latin typeface="Arial" panose="020B0604020202020204" pitchFamily="34" charset="0"/>
                <a:cs typeface="Arial" panose="020B0604020202020204" pitchFamily="34" charset="0"/>
              </a:rPr>
              <a:t>llevó </a:t>
            </a:r>
            <a:r>
              <a:rPr lang="es-MX" dirty="0"/>
              <a:t>acabo la </a:t>
            </a:r>
            <a:r>
              <a:rPr lang="es-MX" dirty="0" err="1"/>
              <a:t>Descacharrizacion</a:t>
            </a:r>
            <a:r>
              <a:rPr lang="es-MX" dirty="0"/>
              <a:t> en la colonia San Martin de las Flores de </a:t>
            </a:r>
            <a:r>
              <a:rPr lang="es-MX" dirty="0" smtClean="0"/>
              <a:t>abajo.</a:t>
            </a: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En apoyo por personal de la delegación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666034" cy="369332"/>
          </a:xfrm>
          <a:prstGeom prst="rect">
            <a:avLst/>
          </a:prstGeom>
          <a:noFill/>
        </p:spPr>
        <p:txBody>
          <a:bodyPr wrap="none" rtlCol="0">
            <a:spAutoFit/>
          </a:bodyPr>
          <a:lstStyle/>
          <a:p>
            <a:r>
              <a:rPr lang="es-MX" dirty="0" smtClean="0"/>
              <a:t>Diciembre 2021</a:t>
            </a:r>
            <a:endParaRPr lang="es-MX" dirty="0"/>
          </a:p>
        </p:txBody>
      </p:sp>
      <p:pic>
        <p:nvPicPr>
          <p:cNvPr id="28674" name="Picture 2" descr="Puede ser una imagen de 1 persona, flor, árbol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253935"/>
            <a:ext cx="2448272" cy="271512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Puede ser una imagen de 3 personas, personas de pie, árbol y al aire l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084" y="1245342"/>
            <a:ext cx="2538282" cy="272371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Puede ser una imagen de 3 personas, personas de pie y al aire lib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977"/>
          <a:stretch/>
        </p:blipFill>
        <p:spPr bwMode="auto">
          <a:xfrm>
            <a:off x="3754605" y="4050704"/>
            <a:ext cx="4355637" cy="248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a:extLst>
              <a:ext uri="{FF2B5EF4-FFF2-40B4-BE49-F238E27FC236}">
                <a16:creationId xmlns="" xmlns:a16="http://schemas.microsoft.com/office/drawing/2014/main" id="{BFBBEBA2-FA48-4A27-A033-855B63BCD08E}"/>
              </a:ext>
            </a:extLst>
          </p:cNvPr>
          <p:cNvSpPr/>
          <p:nvPr/>
        </p:nvSpPr>
        <p:spPr>
          <a:xfrm>
            <a:off x="389450" y="1154157"/>
            <a:ext cx="8431021" cy="518457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sp>
        <p:nvSpPr>
          <p:cNvPr id="3" name="4 Rectángulo">
            <a:extLst>
              <a:ext uri="{FF2B5EF4-FFF2-40B4-BE49-F238E27FC236}">
                <a16:creationId xmlns="" xmlns:a16="http://schemas.microsoft.com/office/drawing/2014/main" id="{C4ABE26D-7756-4F25-A438-FB071954679F}"/>
              </a:ext>
            </a:extLst>
          </p:cNvPr>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b="1" dirty="0"/>
              <a:t>V</a:t>
            </a:r>
            <a:r>
              <a:rPr lang="es-MX" b="1" dirty="0" smtClean="0"/>
              <a:t>isita </a:t>
            </a:r>
            <a:r>
              <a:rPr lang="es-MX" b="1" dirty="0"/>
              <a:t>a Colonias</a:t>
            </a:r>
          </a:p>
          <a:p>
            <a:endParaRPr lang="es-MX" dirty="0"/>
          </a:p>
        </p:txBody>
      </p:sp>
      <p:cxnSp>
        <p:nvCxnSpPr>
          <p:cNvPr id="4" name="6 Conector recto">
            <a:extLst>
              <a:ext uri="{FF2B5EF4-FFF2-40B4-BE49-F238E27FC236}">
                <a16:creationId xmlns="" xmlns:a16="http://schemas.microsoft.com/office/drawing/2014/main" id="{0442D609-51B1-48DB-9CA3-A3827F9DEF9D}"/>
              </a:ext>
            </a:extLst>
          </p:cNvPr>
          <p:cNvCxnSpPr/>
          <p:nvPr/>
        </p:nvCxnSpPr>
        <p:spPr>
          <a:xfrm>
            <a:off x="3635289" y="1196752"/>
            <a:ext cx="0" cy="5184576"/>
          </a:xfrm>
          <a:prstGeom prst="line">
            <a:avLst/>
          </a:prstGeom>
          <a:ln/>
        </p:spPr>
        <p:style>
          <a:lnRef idx="2">
            <a:schemeClr val="accent2"/>
          </a:lnRef>
          <a:fillRef idx="0">
            <a:schemeClr val="accent2"/>
          </a:fillRef>
          <a:effectRef idx="1">
            <a:schemeClr val="accent2"/>
          </a:effectRef>
          <a:fontRef idx="minor">
            <a:schemeClr val="tx1"/>
          </a:fontRef>
        </p:style>
      </p:cxnSp>
      <p:sp>
        <p:nvSpPr>
          <p:cNvPr id="13" name="CuadroTexto 12">
            <a:extLst>
              <a:ext uri="{FF2B5EF4-FFF2-40B4-BE49-F238E27FC236}">
                <a16:creationId xmlns="" xmlns:a16="http://schemas.microsoft.com/office/drawing/2014/main" id="{7606CC9F-617C-4B2C-AC0F-87209B32A011}"/>
              </a:ext>
            </a:extLst>
          </p:cNvPr>
          <p:cNvSpPr txBox="1"/>
          <p:nvPr/>
        </p:nvSpPr>
        <p:spPr>
          <a:xfrm>
            <a:off x="389450" y="1147058"/>
            <a:ext cx="3224868" cy="5016758"/>
          </a:xfrm>
          <a:prstGeom prst="rect">
            <a:avLst/>
          </a:prstGeom>
          <a:noFill/>
        </p:spPr>
        <p:txBody>
          <a:bodyPr wrap="square" rtlCol="0">
            <a:spAutoFit/>
          </a:bodyPr>
          <a:lstStyle/>
          <a:p>
            <a:pPr algn="l"/>
            <a:r>
              <a:rPr lang="es-ES" sz="2000" dirty="0" smtClean="0"/>
              <a:t>Febrero de 2022</a:t>
            </a:r>
            <a:endParaRPr lang="es-ES" sz="2000" dirty="0" smtClean="0"/>
          </a:p>
          <a:p>
            <a:endParaRPr lang="es-ES" sz="2000" dirty="0"/>
          </a:p>
          <a:p>
            <a:pPr marL="285750" indent="-285750" algn="just">
              <a:buFontTx/>
              <a:buChar char="-"/>
            </a:pPr>
            <a:r>
              <a:rPr lang="es-MX" sz="2000" dirty="0"/>
              <a:t>Se realizo por  personal de la delegación la visita al </a:t>
            </a:r>
            <a:r>
              <a:rPr lang="es-MX" sz="2000" dirty="0" smtClean="0"/>
              <a:t>Escuela 20 de Noviembre para  </a:t>
            </a:r>
            <a:r>
              <a:rPr lang="es-MX" sz="2000" dirty="0"/>
              <a:t>recorrer el prescolar para atender las peticiones de mejora que nos han hecho las autoridades escolares en las necesidades de problemáticas que aquejan a las y los estudiantes recordando siempre el bienestar de los estudiantes </a:t>
            </a:r>
            <a:endParaRPr lang="es-MX" sz="2000" dirty="0">
              <a:latin typeface="Arial" panose="020B0604020202020204" pitchFamily="34" charset="0"/>
              <a:cs typeface="Arial" panose="020B0604020202020204" pitchFamily="34" charset="0"/>
            </a:endParaRPr>
          </a:p>
        </p:txBody>
      </p:sp>
      <p:sp>
        <p:nvSpPr>
          <p:cNvPr id="5" name="AutoShape 4">
            <a:extLst>
              <a:ext uri="{FF2B5EF4-FFF2-40B4-BE49-F238E27FC236}">
                <a16:creationId xmlns="" xmlns:a16="http://schemas.microsoft.com/office/drawing/2014/main" id="{5F4063B0-C81B-4EC2-AD03-ED50D6BE00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10 CuadroTexto">
            <a:extLst>
              <a:ext uri="{FF2B5EF4-FFF2-40B4-BE49-F238E27FC236}">
                <a16:creationId xmlns="" xmlns:a16="http://schemas.microsoft.com/office/drawing/2014/main" id="{F472ECD9-D9CA-4498-875C-F46B4599B089}"/>
              </a:ext>
            </a:extLst>
          </p:cNvPr>
          <p:cNvSpPr txBox="1"/>
          <p:nvPr/>
        </p:nvSpPr>
        <p:spPr>
          <a:xfrm>
            <a:off x="6444208" y="544034"/>
            <a:ext cx="1726242" cy="369332"/>
          </a:xfrm>
          <a:prstGeom prst="rect">
            <a:avLst/>
          </a:prstGeom>
          <a:noFill/>
        </p:spPr>
        <p:txBody>
          <a:bodyPr wrap="none" rtlCol="0">
            <a:spAutoFit/>
          </a:bodyPr>
          <a:lstStyle/>
          <a:p>
            <a:r>
              <a:rPr lang="es-MX" dirty="0" smtClean="0"/>
              <a:t>Febrero de 2022</a:t>
            </a:r>
            <a:endParaRPr lang="es-MX" dirty="0"/>
          </a:p>
        </p:txBody>
      </p:sp>
      <p:pic>
        <p:nvPicPr>
          <p:cNvPr id="7" name="Picture 2" descr="Puede ser una imagen de 2 personas, personas de pie y al aire lib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38" r="19724" b="13754"/>
          <a:stretch/>
        </p:blipFill>
        <p:spPr bwMode="auto">
          <a:xfrm>
            <a:off x="3659833" y="1286069"/>
            <a:ext cx="2129134" cy="2295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uede ser una imagen de 1 persona y al aire li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1933" y="3770852"/>
            <a:ext cx="4558499" cy="2394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uede ser una imagen de al aire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707" y="1419809"/>
            <a:ext cx="2595764" cy="230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16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3046988"/>
          </a:xfrm>
          <a:prstGeom prst="rect">
            <a:avLst/>
          </a:prstGeom>
          <a:noFill/>
        </p:spPr>
        <p:txBody>
          <a:bodyPr wrap="square" rtlCol="0">
            <a:spAutoFit/>
          </a:bodyPr>
          <a:lstStyle/>
          <a:p>
            <a:pPr algn="just"/>
            <a:endParaRPr lang="es-MX" dirty="0" smtClean="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Febrero de 2022</a:t>
            </a:r>
          </a:p>
          <a:p>
            <a:pPr algn="just"/>
            <a:endParaRPr lang="es-MX" dirty="0">
              <a:latin typeface="Arial" panose="020B0604020202020204" pitchFamily="34" charset="0"/>
              <a:cs typeface="Arial" panose="020B0604020202020204" pitchFamily="34" charset="0"/>
            </a:endParaRPr>
          </a:p>
          <a:p>
            <a:pPr marL="285750" indent="-285750" algn="just">
              <a:buFontTx/>
              <a:buChar char="-"/>
            </a:pPr>
            <a:endParaRPr lang="es-MX" dirty="0" smtClean="0">
              <a:latin typeface="Arial" panose="020B0604020202020204" pitchFamily="34" charset="0"/>
              <a:cs typeface="Arial" panose="020B0604020202020204" pitchFamily="34" charset="0"/>
            </a:endParaRPr>
          </a:p>
          <a:p>
            <a:r>
              <a:rPr lang="es-MX" sz="2000" dirty="0"/>
              <a:t>S</a:t>
            </a:r>
            <a:r>
              <a:rPr lang="es-MX" sz="2000" dirty="0" smtClean="0"/>
              <a:t>e llevo acabo  personal </a:t>
            </a:r>
            <a:r>
              <a:rPr lang="es-MX" sz="2000" dirty="0"/>
              <a:t>de la delegación </a:t>
            </a:r>
            <a:r>
              <a:rPr lang="es-MX" sz="2000" dirty="0" smtClean="0"/>
              <a:t> el recorrido  de </a:t>
            </a:r>
            <a:r>
              <a:rPr lang="es-MX" sz="2000" dirty="0"/>
              <a:t>la ruta C-96 para verificar la calidad del servicio teniendo una excelente </a:t>
            </a:r>
            <a:r>
              <a:rPr lang="es-MX" sz="2000" dirty="0" smtClean="0"/>
              <a:t>experiencia. </a:t>
            </a: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87824"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a:t>
            </a:r>
            <a:r>
              <a:rPr lang="es-MX" dirty="0" smtClean="0">
                <a:latin typeface="Arial" panose="020B0604020202020204" pitchFamily="34" charset="0"/>
                <a:cs typeface="Arial" panose="020B0604020202020204" pitchFamily="34" charset="0"/>
              </a:rPr>
              <a:t>2022</a:t>
            </a:r>
            <a:endParaRPr lang="es-MX" dirty="0">
              <a:latin typeface="Arial" panose="020B0604020202020204" pitchFamily="34" charset="0"/>
              <a:cs typeface="Arial" panose="020B0604020202020204" pitchFamily="34" charset="0"/>
            </a:endParaRPr>
          </a:p>
        </p:txBody>
      </p:sp>
      <p:pic>
        <p:nvPicPr>
          <p:cNvPr id="29698" name="Picture 2" descr="Puede ser una imagen de 5 personas, personas de pie y al aire lib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20"/>
          <a:stretch/>
        </p:blipFill>
        <p:spPr bwMode="auto">
          <a:xfrm>
            <a:off x="3275856" y="3969060"/>
            <a:ext cx="5328592" cy="2605472"/>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Puede ser una imagen de 2 personas y personas sent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752" y="1329409"/>
            <a:ext cx="5303695" cy="238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45342"/>
            <a:ext cx="2808312" cy="4401205"/>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a:p>
            <a:endParaRPr lang="es-MX" sz="2800" dirty="0">
              <a:latin typeface="Arial" panose="020B0604020202020204" pitchFamily="34" charset="0"/>
              <a:cs typeface="Arial" panose="020B0604020202020204" pitchFamily="34" charset="0"/>
            </a:endParaRPr>
          </a:p>
          <a:p>
            <a:r>
              <a:rPr lang="es-MX" sz="2400" dirty="0"/>
              <a:t>Con el compromiso y en coordinación con </a:t>
            </a:r>
            <a:r>
              <a:rPr lang="es-MX" sz="2400" dirty="0" err="1"/>
              <a:t>Servios</a:t>
            </a:r>
            <a:r>
              <a:rPr lang="es-MX" sz="2400" dirty="0"/>
              <a:t> Médicos Municipales </a:t>
            </a:r>
            <a:r>
              <a:rPr lang="es-MX" sz="2400" dirty="0" smtClean="0"/>
              <a:t>el  en cual se realizo el  apoyo en la  Caravana </a:t>
            </a:r>
            <a:r>
              <a:rPr lang="es-MX" sz="2400" dirty="0"/>
              <a:t>de la Salud, e llevaron servicios gratuitos </a:t>
            </a:r>
            <a:endParaRPr lang="es-MX" sz="3200" dirty="0"/>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87824"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a:t>
            </a:r>
            <a:r>
              <a:rPr lang="es-MX" dirty="0" smtClean="0">
                <a:latin typeface="Arial" panose="020B0604020202020204" pitchFamily="34" charset="0"/>
                <a:cs typeface="Arial" panose="020B0604020202020204" pitchFamily="34" charset="0"/>
              </a:rPr>
              <a:t>2022</a:t>
            </a:r>
            <a:endParaRPr lang="es-MX" dirty="0">
              <a:latin typeface="Arial" panose="020B0604020202020204" pitchFamily="34" charset="0"/>
              <a:cs typeface="Arial" panose="020B0604020202020204" pitchFamily="34" charset="0"/>
            </a:endParaRPr>
          </a:p>
        </p:txBody>
      </p:sp>
      <p:pic>
        <p:nvPicPr>
          <p:cNvPr id="30724" name="Picture 4" descr="Puede ser una imagen de 6 personas y personas de 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285969"/>
            <a:ext cx="2660229" cy="2683091"/>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Puede ser una imagen de 3 personas, personas de pie, perro, al aire libre y texto que dice &quot;Powered y Arizona State Iniver&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794" y="1268760"/>
            <a:ext cx="2542406" cy="270030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Puede ser una imagen de 12 personas, personas de pie y texto que dice &quot;FARIACI 水 nTAR&quot;"/>
          <p:cNvPicPr>
            <a:picLocks noChangeAspect="1" noChangeArrowheads="1"/>
          </p:cNvPicPr>
          <p:nvPr/>
        </p:nvPicPr>
        <p:blipFill rotWithShape="1">
          <a:blip r:embed="rId4">
            <a:extLst>
              <a:ext uri="{28A0092B-C50C-407E-A947-70E740481C1C}">
                <a14:useLocalDpi xmlns:a14="http://schemas.microsoft.com/office/drawing/2010/main" val="0"/>
              </a:ext>
            </a:extLst>
          </a:blip>
          <a:srcRect l="16357" t="11039" r="19690" b="4372"/>
          <a:stretch/>
        </p:blipFill>
        <p:spPr bwMode="auto">
          <a:xfrm>
            <a:off x="3779912" y="4021410"/>
            <a:ext cx="396044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87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426849" y="1268760"/>
            <a:ext cx="2808312" cy="3416320"/>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p>
          <a:p>
            <a:pPr marL="285750" indent="-285750" algn="just">
              <a:buFontTx/>
              <a:buChar char="-"/>
            </a:pPr>
            <a:endParaRPr lang="es-MX" sz="2000" dirty="0">
              <a:latin typeface="Arial" panose="020B0604020202020204" pitchFamily="34" charset="0"/>
              <a:cs typeface="Arial" panose="020B0604020202020204" pitchFamily="34" charset="0"/>
            </a:endParaRPr>
          </a:p>
          <a:p>
            <a:r>
              <a:rPr lang="es-MX" sz="2000" dirty="0" smtClean="0">
                <a:latin typeface="Arial" panose="020B0604020202020204" pitchFamily="34" charset="0"/>
                <a:cs typeface="Arial" panose="020B0604020202020204" pitchFamily="34" charset="0"/>
              </a:rPr>
              <a:t>Se llevo acabo </a:t>
            </a:r>
            <a:r>
              <a:rPr lang="es-MX" sz="2000" dirty="0"/>
              <a:t>Con el compromiso y en coordinación con </a:t>
            </a:r>
            <a:r>
              <a:rPr lang="es-MX" sz="2000" dirty="0" err="1"/>
              <a:t>Comude</a:t>
            </a:r>
            <a:r>
              <a:rPr lang="es-MX" sz="2000" dirty="0"/>
              <a:t> el día de hoy se llevo acabo la Caravana Deportiva, con actividades físicas para las y los niños</a:t>
            </a:r>
            <a:endParaRPr lang="es-MX" sz="2000"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87824"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a:t>
            </a:r>
            <a:r>
              <a:rPr lang="es-MX" dirty="0" smtClean="0">
                <a:latin typeface="Arial" panose="020B0604020202020204" pitchFamily="34" charset="0"/>
                <a:cs typeface="Arial" panose="020B0604020202020204" pitchFamily="34" charset="0"/>
              </a:rPr>
              <a:t>2022</a:t>
            </a:r>
            <a:endParaRPr lang="es-MX" dirty="0">
              <a:latin typeface="Arial" panose="020B0604020202020204" pitchFamily="34" charset="0"/>
              <a:cs typeface="Arial" panose="020B0604020202020204" pitchFamily="34" charset="0"/>
            </a:endParaRPr>
          </a:p>
        </p:txBody>
      </p:sp>
      <p:pic>
        <p:nvPicPr>
          <p:cNvPr id="31746" name="Picture 2" descr="Puede ser una imagen de 2 personas, personas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7366" y="-4106863"/>
            <a:ext cx="4078684" cy="229314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Puede ser una imagen de 4 personas, personas de pie, personas caminando y carret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161" y="3969060"/>
            <a:ext cx="5297279" cy="27003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Puede ser una imagen de 8 personas, personas de pie y al aire libre"/>
          <p:cNvPicPr>
            <a:picLocks noChangeAspect="1" noChangeArrowheads="1"/>
          </p:cNvPicPr>
          <p:nvPr/>
        </p:nvPicPr>
        <p:blipFill rotWithShape="1">
          <a:blip r:embed="rId4">
            <a:extLst>
              <a:ext uri="{28A0092B-C50C-407E-A947-70E740481C1C}">
                <a14:useLocalDpi xmlns:a14="http://schemas.microsoft.com/office/drawing/2010/main" val="0"/>
              </a:ext>
            </a:extLst>
          </a:blip>
          <a:srcRect l="34453" b="41774"/>
          <a:stretch/>
        </p:blipFill>
        <p:spPr bwMode="auto">
          <a:xfrm>
            <a:off x="3235160" y="1268760"/>
            <a:ext cx="5297279" cy="27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87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23528" y="1196752"/>
            <a:ext cx="2911633" cy="5262979"/>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sz="2400" dirty="0">
              <a:latin typeface="Arial" panose="020B0604020202020204" pitchFamily="34" charset="0"/>
              <a:cs typeface="Arial" panose="020B0604020202020204" pitchFamily="34" charset="0"/>
            </a:endParaRPr>
          </a:p>
          <a:p>
            <a:r>
              <a:rPr lang="es-MX" sz="2000" dirty="0" smtClean="0"/>
              <a:t>Se llevo acabo la reunión con la Directora  de la Academia Municipal así como la Directora de Delegaciones y Agencias Municipales </a:t>
            </a:r>
            <a:r>
              <a:rPr lang="es-MX" sz="2000" dirty="0"/>
              <a:t>z para dar seguimiento con el proyecto de la </a:t>
            </a:r>
            <a:r>
              <a:rPr lang="es-MX" sz="2000" dirty="0">
                <a:hlinkClick r:id="rId2"/>
              </a:rPr>
              <a:t>Academia Municipal</a:t>
            </a:r>
            <a:r>
              <a:rPr lang="es-MX" sz="2000" dirty="0"/>
              <a:t> , y la dirección de delegaciones y agencias Municipales el cual es acercar los talleres a todas las comunidades para que los ciudadanos puedan capacitarse</a:t>
            </a: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419872"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187824"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a:t>
            </a:r>
            <a:r>
              <a:rPr lang="es-MX" dirty="0" smtClean="0">
                <a:latin typeface="Arial" panose="020B0604020202020204" pitchFamily="34" charset="0"/>
                <a:cs typeface="Arial" panose="020B0604020202020204" pitchFamily="34" charset="0"/>
              </a:rPr>
              <a:t>2022</a:t>
            </a:r>
            <a:endParaRPr lang="es-MX" dirty="0">
              <a:latin typeface="Arial" panose="020B0604020202020204" pitchFamily="34" charset="0"/>
              <a:cs typeface="Arial" panose="020B0604020202020204" pitchFamily="34" charset="0"/>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652" y="3863533"/>
            <a:ext cx="2376464" cy="259619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652" y="1304164"/>
            <a:ext cx="2376464" cy="2411627"/>
          </a:xfrm>
          <a:prstGeom prst="rect">
            <a:avLst/>
          </a:prstGeom>
        </p:spPr>
      </p:pic>
      <p:pic>
        <p:nvPicPr>
          <p:cNvPr id="6" name="5 Imagen"/>
          <p:cNvPicPr>
            <a:picLocks noChangeAspect="1"/>
          </p:cNvPicPr>
          <p:nvPr/>
        </p:nvPicPr>
        <p:blipFill rotWithShape="1">
          <a:blip r:embed="rId5" cstate="print">
            <a:extLst>
              <a:ext uri="{28A0092B-C50C-407E-A947-70E740481C1C}">
                <a14:useLocalDpi xmlns:a14="http://schemas.microsoft.com/office/drawing/2010/main" val="0"/>
              </a:ext>
            </a:extLst>
          </a:blip>
          <a:srcRect l="24297" t="11165" r="6500"/>
          <a:stretch/>
        </p:blipFill>
        <p:spPr>
          <a:xfrm>
            <a:off x="3507296" y="1304165"/>
            <a:ext cx="2504864" cy="2411627"/>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072" y="3866229"/>
            <a:ext cx="2463088" cy="2593502"/>
          </a:xfrm>
          <a:prstGeom prst="rect">
            <a:avLst/>
          </a:prstGeom>
        </p:spPr>
      </p:pic>
    </p:spTree>
    <p:extLst>
      <p:ext uri="{BB962C8B-B14F-4D97-AF65-F5344CB8AC3E}">
        <p14:creationId xmlns:p14="http://schemas.microsoft.com/office/powerpoint/2010/main" val="135108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95537" y="1250437"/>
            <a:ext cx="3085052" cy="584775"/>
          </a:xfrm>
          <a:prstGeom prst="rect">
            <a:avLst/>
          </a:prstGeom>
          <a:noFill/>
        </p:spPr>
        <p:txBody>
          <a:bodyPr wrap="square" rtlCol="0">
            <a:spAutoFit/>
          </a:bodyPr>
          <a:lstStyle/>
          <a:p>
            <a:pPr marL="285750" indent="-285750" algn="just">
              <a:buFontTx/>
              <a:buChar char="-"/>
            </a:pPr>
            <a:endParaRPr lang="es-MX" sz="1400" dirty="0">
              <a:latin typeface="Arial" panose="020B0604020202020204" pitchFamily="34" charset="0"/>
              <a:cs typeface="Arial" panose="020B0604020202020204" pitchFamily="34" charset="0"/>
            </a:endParaRPr>
          </a:p>
          <a:p>
            <a:pPr algn="just"/>
            <a:endParaRPr lang="es-ES" dirty="0"/>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95536"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491880" y="1196752"/>
            <a:ext cx="0" cy="5544616"/>
          </a:xfrm>
          <a:prstGeom prst="line">
            <a:avLst/>
          </a:prstGeom>
          <a:ln/>
        </p:spPr>
        <p:style>
          <a:lnRef idx="2">
            <a:schemeClr val="accent2"/>
          </a:lnRef>
          <a:fillRef idx="0">
            <a:schemeClr val="accent2"/>
          </a:fillRef>
          <a:effectRef idx="1">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436099" cy="369332"/>
          </a:xfrm>
          <a:prstGeom prst="rect">
            <a:avLst/>
          </a:prstGeom>
          <a:noFill/>
        </p:spPr>
        <p:txBody>
          <a:bodyPr wrap="none" rtlCol="0">
            <a:spAutoFit/>
          </a:bodyPr>
          <a:lstStyle/>
          <a:p>
            <a:r>
              <a:rPr lang="es-MX" dirty="0" smtClean="0"/>
              <a:t>Febrero 2022</a:t>
            </a:r>
            <a:endParaRPr lang="es-MX" dirty="0"/>
          </a:p>
        </p:txBody>
      </p:sp>
      <p:sp>
        <p:nvSpPr>
          <p:cNvPr id="10" name="9 CuadroTexto"/>
          <p:cNvSpPr txBox="1"/>
          <p:nvPr/>
        </p:nvSpPr>
        <p:spPr>
          <a:xfrm>
            <a:off x="395537" y="1301413"/>
            <a:ext cx="3085052" cy="4247317"/>
          </a:xfrm>
          <a:prstGeom prst="rect">
            <a:avLst/>
          </a:prstGeom>
          <a:noFill/>
        </p:spPr>
        <p:txBody>
          <a:bodyPr wrap="square" rtlCol="0">
            <a:spAutoFit/>
          </a:bodyPr>
          <a:lstStyle/>
          <a:p>
            <a:r>
              <a:rPr lang="es-ES" dirty="0"/>
              <a:t>Febrero de 2022</a:t>
            </a:r>
          </a:p>
          <a:p>
            <a:endParaRPr lang="es-ES" dirty="0"/>
          </a:p>
          <a:p>
            <a:pPr marL="285750" indent="-285750" algn="just">
              <a:buFontTx/>
              <a:buChar char="-"/>
            </a:pPr>
            <a:r>
              <a:rPr lang="es-MX" dirty="0"/>
              <a:t>Se realizo por  personal de la delegación la visita al Escuela Emiliano Zapata   para  recorrer el prescolar para atender las peticiones de mejora que nos han hecho las autoridades escolares en las necesidades de problemáticas que aquejan a las y los estudiantes recordando siempre el bienestar de los estudiantes </a:t>
            </a:r>
            <a:endParaRPr lang="es-MX" dirty="0">
              <a:latin typeface="Arial" panose="020B0604020202020204" pitchFamily="34" charset="0"/>
              <a:cs typeface="Arial" panose="020B0604020202020204" pitchFamily="34" charset="0"/>
            </a:endParaRPr>
          </a:p>
        </p:txBody>
      </p:sp>
      <p:pic>
        <p:nvPicPr>
          <p:cNvPr id="2" name="Picture 2" descr="Puede ser una imagen de 2 personas, personas de pie y al aire lib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36" t="18535"/>
          <a:stretch/>
        </p:blipFill>
        <p:spPr bwMode="auto">
          <a:xfrm>
            <a:off x="3740074" y="1301413"/>
            <a:ext cx="2170179" cy="41790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ede ser una imagen de 2 personas, personas de pie e interi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1367918"/>
            <a:ext cx="2199989" cy="411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27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95537" y="1250437"/>
            <a:ext cx="3085052" cy="4801314"/>
          </a:xfrm>
          <a:prstGeom prst="rect">
            <a:avLst/>
          </a:prstGeom>
          <a:noFill/>
        </p:spPr>
        <p:txBody>
          <a:bodyPr wrap="square" rtlCol="0">
            <a:spAutoFit/>
          </a:bodyPr>
          <a:lstStyle/>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a:latin typeface="Arial" panose="020B0604020202020204" pitchFamily="34" charset="0"/>
              <a:cs typeface="Arial" panose="020B0604020202020204" pitchFamily="34" charset="0"/>
            </a:endParaRPr>
          </a:p>
          <a:p>
            <a:pPr marL="285750" indent="-285750" algn="just">
              <a:buFontTx/>
              <a:buChar char="-"/>
            </a:pPr>
            <a:endParaRPr lang="es-MX" dirty="0">
              <a:latin typeface="Arial" panose="020B0604020202020204" pitchFamily="34" charset="0"/>
              <a:cs typeface="Arial" panose="020B0604020202020204" pitchFamily="34" charset="0"/>
            </a:endParaRPr>
          </a:p>
          <a:p>
            <a:r>
              <a:rPr lang="es-MX" dirty="0" smtClean="0"/>
              <a:t>Se llevo acabo  la asistencia  en </a:t>
            </a:r>
            <a:r>
              <a:rPr lang="es-MX" dirty="0"/>
              <a:t>la Escuela Primaria Ma. Concepción Becerra de </a:t>
            </a:r>
            <a:r>
              <a:rPr lang="es-MX" dirty="0" err="1"/>
              <a:t>Celis,en</a:t>
            </a:r>
            <a:r>
              <a:rPr lang="es-MX" dirty="0"/>
              <a:t> la cual agradezco la Director Edgar Clemente Hernández González, por la invitación al evento de transparencia de la escuela.</a:t>
            </a:r>
          </a:p>
          <a:p>
            <a:r>
              <a:rPr lang="es-MX" dirty="0"/>
              <a:t>En la cual tuve la oportunidad de escuchar las </a:t>
            </a:r>
            <a:r>
              <a:rPr lang="es-MX" dirty="0" smtClean="0"/>
              <a:t>problemáticas </a:t>
            </a:r>
            <a:r>
              <a:rPr lang="es-MX" dirty="0"/>
              <a:t>que aquejan a la escuela primaria y poder trabajar de la mano con las autoridades escolares. </a:t>
            </a:r>
          </a:p>
          <a:p>
            <a:pPr algn="just"/>
            <a:endParaRPr lang="es-MX" dirty="0"/>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95536"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49188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436099" cy="369332"/>
          </a:xfrm>
          <a:prstGeom prst="rect">
            <a:avLst/>
          </a:prstGeom>
          <a:noFill/>
        </p:spPr>
        <p:txBody>
          <a:bodyPr wrap="none" rtlCol="0">
            <a:spAutoFit/>
          </a:bodyPr>
          <a:lstStyle/>
          <a:p>
            <a:r>
              <a:rPr lang="es-MX" dirty="0" smtClean="0"/>
              <a:t>Febrero 2022</a:t>
            </a:r>
            <a:endParaRPr lang="es-MX" dirty="0"/>
          </a:p>
        </p:txBody>
      </p:sp>
      <p:pic>
        <p:nvPicPr>
          <p:cNvPr id="2" name="Picture 2" descr="Puede ser una imagen de 6 personas y personas de 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326502"/>
            <a:ext cx="5112568" cy="2174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ede ser una imagen de 6 personas y personas de pi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82" t="9545" r="11323" b="8963"/>
          <a:stretch/>
        </p:blipFill>
        <p:spPr bwMode="auto">
          <a:xfrm>
            <a:off x="3635897" y="3717031"/>
            <a:ext cx="2232247" cy="28657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uede ser una imagen de 7 personas, personas de pie y al aire lib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562" t="12442" r="18184" b="29457"/>
          <a:stretch/>
        </p:blipFill>
        <p:spPr bwMode="auto">
          <a:xfrm>
            <a:off x="6080626" y="3696748"/>
            <a:ext cx="2667838" cy="288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91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95537" y="1250437"/>
            <a:ext cx="2549828" cy="2523768"/>
          </a:xfrm>
          <a:prstGeom prst="rect">
            <a:avLst/>
          </a:prstGeom>
          <a:noFill/>
        </p:spPr>
        <p:txBody>
          <a:bodyPr wrap="square" rtlCol="0">
            <a:spAutoFit/>
          </a:bodyPr>
          <a:lstStyle/>
          <a:p>
            <a:pPr algn="just"/>
            <a:endParaRPr lang="es-MX" sz="1400"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a:p>
            <a:pPr marL="285750" indent="-285750" algn="just">
              <a:buFontTx/>
              <a:buChar char="-"/>
            </a:pPr>
            <a:endParaRPr lang="es-MX" dirty="0">
              <a:latin typeface="Arial" panose="020B0604020202020204" pitchFamily="34" charset="0"/>
              <a:cs typeface="Arial" panose="020B0604020202020204" pitchFamily="34" charset="0"/>
            </a:endParaRPr>
          </a:p>
          <a:p>
            <a:r>
              <a:rPr lang="es-MX" dirty="0"/>
              <a:t>S</a:t>
            </a:r>
            <a:r>
              <a:rPr lang="es-MX" dirty="0" smtClean="0"/>
              <a:t>e </a:t>
            </a:r>
            <a:r>
              <a:rPr lang="es-MX" dirty="0"/>
              <a:t>llevó acabo el apoyo por personal de la delegación , en la colonia las Pintas en la poda de </a:t>
            </a:r>
            <a:r>
              <a:rPr lang="es-MX" dirty="0" err="1"/>
              <a:t>Cesped</a:t>
            </a:r>
            <a:r>
              <a:rPr lang="es-MX" dirty="0"/>
              <a:t> y limpieza de maleza</a:t>
            </a:r>
            <a:endParaRPr lang="es-MX" dirty="0"/>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b="1" dirty="0"/>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444208" y="544034"/>
            <a:ext cx="1436099" cy="369332"/>
          </a:xfrm>
          <a:prstGeom prst="rect">
            <a:avLst/>
          </a:prstGeom>
          <a:noFill/>
        </p:spPr>
        <p:txBody>
          <a:bodyPr wrap="none" rtlCol="0">
            <a:spAutoFit/>
          </a:bodyPr>
          <a:lstStyle/>
          <a:p>
            <a:r>
              <a:rPr lang="es-MX" dirty="0" smtClean="0"/>
              <a:t>Febrero 2022</a:t>
            </a:r>
            <a:endParaRPr lang="es-MX" dirty="0"/>
          </a:p>
        </p:txBody>
      </p:sp>
      <p:sp>
        <p:nvSpPr>
          <p:cNvPr id="5" name="4 CuadroTexto"/>
          <p:cNvSpPr txBox="1"/>
          <p:nvPr/>
        </p:nvSpPr>
        <p:spPr>
          <a:xfrm>
            <a:off x="539552" y="544034"/>
            <a:ext cx="2160240" cy="646331"/>
          </a:xfrm>
          <a:prstGeom prst="rect">
            <a:avLst/>
          </a:prstGeom>
          <a:noFill/>
        </p:spPr>
        <p:txBody>
          <a:bodyPr wrap="square" rtlCol="0">
            <a:spAutoFit/>
          </a:bodyPr>
          <a:lstStyle/>
          <a:p>
            <a:r>
              <a:rPr lang="es-MX" b="1" dirty="0"/>
              <a:t>Visita a Colonias</a:t>
            </a:r>
          </a:p>
          <a:p>
            <a:endParaRPr lang="es-MX" dirty="0"/>
          </a:p>
        </p:txBody>
      </p:sp>
      <p:pic>
        <p:nvPicPr>
          <p:cNvPr id="2" name="Picture 2" descr="Puede ser una imagen de 5 personas, personas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268760"/>
            <a:ext cx="2659838" cy="2404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uede ser una imagen de 1 persona, césped y árb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12" t="7327" r="8163" b="44959"/>
          <a:stretch/>
        </p:blipFill>
        <p:spPr bwMode="auto">
          <a:xfrm>
            <a:off x="5940152" y="1272323"/>
            <a:ext cx="2729576" cy="2401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uede ser una imagen de 1 persona, de pie y al aire libre"/>
          <p:cNvPicPr>
            <a:picLocks noChangeAspect="1" noChangeArrowheads="1"/>
          </p:cNvPicPr>
          <p:nvPr/>
        </p:nvPicPr>
        <p:blipFill rotWithShape="1">
          <a:blip r:embed="rId4">
            <a:extLst>
              <a:ext uri="{28A0092B-C50C-407E-A947-70E740481C1C}">
                <a14:useLocalDpi xmlns:a14="http://schemas.microsoft.com/office/drawing/2010/main" val="0"/>
              </a:ext>
            </a:extLst>
          </a:blip>
          <a:srcRect l="13552" t="19071" r="18056" b="33404"/>
          <a:stretch/>
        </p:blipFill>
        <p:spPr bwMode="auto">
          <a:xfrm>
            <a:off x="3203848" y="3789040"/>
            <a:ext cx="2624177" cy="26473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uede ser una imagen de 4 personas, personas de pie, al aire libre y árbo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36" t="19975" r="18388" b="20938"/>
          <a:stretch/>
        </p:blipFill>
        <p:spPr bwMode="auto">
          <a:xfrm>
            <a:off x="5996229" y="3789040"/>
            <a:ext cx="2673499" cy="264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80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95537" y="1250437"/>
            <a:ext cx="2736301" cy="1908215"/>
          </a:xfrm>
          <a:prstGeom prst="rect">
            <a:avLst/>
          </a:prstGeom>
          <a:noFill/>
        </p:spPr>
        <p:txBody>
          <a:bodyPr wrap="square" rtlCol="0">
            <a:spAutoFit/>
          </a:bodyPr>
          <a:lstStyle/>
          <a:p>
            <a:pPr marL="285750" indent="-285750" algn="just">
              <a:buFontTx/>
              <a:buChar char="-"/>
            </a:pPr>
            <a:r>
              <a:rPr lang="es-MX" sz="1400" dirty="0" smtClean="0">
                <a:latin typeface="Arial" panose="020B0604020202020204" pitchFamily="34" charset="0"/>
                <a:cs typeface="Arial" panose="020B0604020202020204" pitchFamily="34" charset="0"/>
              </a:rPr>
              <a:t>Febrero </a:t>
            </a:r>
            <a:r>
              <a:rPr lang="es-MX" sz="1400" dirty="0" smtClean="0">
                <a:latin typeface="Arial" panose="020B0604020202020204" pitchFamily="34" charset="0"/>
                <a:cs typeface="Arial" panose="020B0604020202020204" pitchFamily="34" charset="0"/>
              </a:rPr>
              <a:t>202</a:t>
            </a:r>
            <a:endParaRPr lang="es-MX" sz="1400" dirty="0">
              <a:latin typeface="Arial" panose="020B0604020202020204" pitchFamily="34" charset="0"/>
              <a:cs typeface="Arial" panose="020B0604020202020204" pitchFamily="34" charset="0"/>
            </a:endParaRPr>
          </a:p>
          <a:p>
            <a:pPr marL="285750" indent="-285750" algn="just">
              <a:buFontTx/>
              <a:buChar char="-"/>
            </a:pPr>
            <a:endParaRPr lang="es-MX" sz="1400"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se llevó acabo </a:t>
            </a:r>
            <a:r>
              <a:rPr lang="es-MX" dirty="0" smtClean="0">
                <a:latin typeface="Arial" panose="020B0604020202020204" pitchFamily="34" charset="0"/>
                <a:cs typeface="Arial" panose="020B0604020202020204" pitchFamily="34" charset="0"/>
              </a:rPr>
              <a:t>la gestión </a:t>
            </a:r>
            <a:r>
              <a:rPr lang="es-MX" dirty="0" smtClean="0">
                <a:latin typeface="Arial" panose="020B0604020202020204" pitchFamily="34" charset="0"/>
                <a:cs typeface="Arial" panose="020B0604020202020204" pitchFamily="34" charset="0"/>
              </a:rPr>
              <a:t>en </a:t>
            </a:r>
            <a:r>
              <a:rPr lang="es-MX" dirty="0" smtClean="0">
                <a:latin typeface="Arial" panose="020B0604020202020204" pitchFamily="34" charset="0"/>
                <a:cs typeface="Arial" panose="020B0604020202020204" pitchFamily="34" charset="0"/>
              </a:rPr>
              <a:t>atención de reporte en las lámparas de la colonia La Duraznero </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95536"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419872"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959940" y="536612"/>
            <a:ext cx="1436099" cy="369332"/>
          </a:xfrm>
          <a:prstGeom prst="rect">
            <a:avLst/>
          </a:prstGeom>
          <a:noFill/>
        </p:spPr>
        <p:txBody>
          <a:bodyPr wrap="none" rtlCol="0">
            <a:spAutoFit/>
          </a:bodyPr>
          <a:lstStyle/>
          <a:p>
            <a:r>
              <a:rPr lang="es-MX" dirty="0" smtClean="0"/>
              <a:t>Febrero 2022</a:t>
            </a:r>
            <a:endParaRPr lang="es-MX" dirty="0"/>
          </a:p>
        </p:txBody>
      </p:sp>
      <p:pic>
        <p:nvPicPr>
          <p:cNvPr id="2" name="Picture 2" descr="Puede ser una imagen de 2 personas y al aire lib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399402"/>
            <a:ext cx="4680520" cy="462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1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251520" y="1250437"/>
            <a:ext cx="2952328" cy="4462760"/>
          </a:xfrm>
          <a:prstGeom prst="rect">
            <a:avLst/>
          </a:prstGeom>
          <a:noFill/>
        </p:spPr>
        <p:txBody>
          <a:bodyPr wrap="square" rtlCol="0">
            <a:spAutoFit/>
          </a:bodyPr>
          <a:lstStyle/>
          <a:p>
            <a:pPr algn="just"/>
            <a:endParaRPr lang="es-MX" sz="1400"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de 2022</a:t>
            </a:r>
            <a:endParaRPr lang="es-MX" dirty="0" smtClean="0">
              <a:latin typeface="Arial" panose="020B0604020202020204" pitchFamily="34" charset="0"/>
              <a:cs typeface="Arial" panose="020B0604020202020204" pitchFamily="34" charset="0"/>
            </a:endParaRPr>
          </a:p>
          <a:p>
            <a:pPr marL="285750" indent="-285750" algn="just">
              <a:buFontTx/>
              <a:buChar char="-"/>
            </a:pPr>
            <a:endParaRPr lang="es-MX" dirty="0">
              <a:latin typeface="Arial" panose="020B0604020202020204" pitchFamily="34" charset="0"/>
              <a:cs typeface="Arial" panose="020B0604020202020204" pitchFamily="34" charset="0"/>
            </a:endParaRPr>
          </a:p>
          <a:p>
            <a:pPr marL="285750" indent="-285750" algn="just">
              <a:buFontTx/>
              <a:buChar char="-"/>
            </a:pPr>
            <a:r>
              <a:rPr lang="es-MX" dirty="0"/>
              <a:t>Se realizo </a:t>
            </a:r>
            <a:r>
              <a:rPr lang="es-MX" dirty="0" smtClean="0"/>
              <a:t>la gestión por la delegación </a:t>
            </a:r>
            <a:r>
              <a:rPr lang="es-MX" dirty="0"/>
              <a:t>Dirección de Agua Potable y Alcantarillado, por atender la petición de la delegación al desazolvar la calle Independencia en la colonia San Martin de las Flores, este con el fin de evitar problemas de drenaje en el Mercado Juárez así como sus alrededores.</a:t>
            </a:r>
            <a:endParaRPr lang="es-MX" dirty="0">
              <a:latin typeface="Arial" panose="020B0604020202020204" pitchFamily="34" charset="0"/>
              <a:cs typeface="Arial" panose="020B0604020202020204" pitchFamily="34" charset="0"/>
            </a:endParaRPr>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203848"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359345" y="544034"/>
            <a:ext cx="2178802"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de 2022</a:t>
            </a:r>
          </a:p>
        </p:txBody>
      </p:sp>
      <p:pic>
        <p:nvPicPr>
          <p:cNvPr id="7170" name="Picture 2" descr="Puede ser una imagen de 2 personas, personas de pie y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268760"/>
            <a:ext cx="252028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uede ser una imagen de 4 personas, personas de pie y al aire lib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21" r="14285"/>
          <a:stretch/>
        </p:blipFill>
        <p:spPr bwMode="auto">
          <a:xfrm>
            <a:off x="6012160" y="1319301"/>
            <a:ext cx="2736304" cy="456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44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FD22A39-907C-44A8-B266-920ECF26F6F5}"/>
              </a:ext>
            </a:extLst>
          </p:cNvPr>
          <p:cNvSpPr txBox="1"/>
          <p:nvPr/>
        </p:nvSpPr>
        <p:spPr>
          <a:xfrm>
            <a:off x="323528" y="1250437"/>
            <a:ext cx="2549828" cy="4185761"/>
          </a:xfrm>
          <a:prstGeom prst="rect">
            <a:avLst/>
          </a:prstGeom>
          <a:noFill/>
        </p:spPr>
        <p:txBody>
          <a:bodyPr wrap="square" rtlCol="0">
            <a:spAutoFit/>
          </a:bodyPr>
          <a:lstStyle/>
          <a:p>
            <a:pPr algn="just"/>
            <a:endParaRPr lang="es-MX" sz="1400" dirty="0">
              <a:latin typeface="Arial" panose="020B0604020202020204" pitchFamily="34" charset="0"/>
              <a:cs typeface="Arial" panose="020B0604020202020204" pitchFamily="34" charset="0"/>
            </a:endParaRPr>
          </a:p>
          <a:p>
            <a:pPr marL="285750" indent="-285750" algn="just">
              <a:buFontTx/>
              <a:buChar char="-"/>
            </a:pPr>
            <a:r>
              <a:rPr lang="es-MX" dirty="0" smtClean="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a:p>
            <a:pPr marL="285750" indent="-285750" algn="just">
              <a:buFontTx/>
              <a:buChar char="-"/>
            </a:pPr>
            <a:endParaRPr lang="es-MX" dirty="0">
              <a:latin typeface="Arial" panose="020B0604020202020204" pitchFamily="34" charset="0"/>
              <a:cs typeface="Arial" panose="020B0604020202020204" pitchFamily="34" charset="0"/>
            </a:endParaRPr>
          </a:p>
          <a:p>
            <a:pPr marL="285750" indent="-285750" algn="just">
              <a:buFontTx/>
              <a:buChar char="-"/>
            </a:pPr>
            <a:endParaRPr lang="es-MX" dirty="0" smtClean="0"/>
          </a:p>
          <a:p>
            <a:pPr marL="285750" indent="-285750" algn="just">
              <a:buFontTx/>
              <a:buChar char="-"/>
            </a:pPr>
            <a:r>
              <a:rPr lang="es-MX" dirty="0" smtClean="0"/>
              <a:t>Se realizo la gestión a </a:t>
            </a:r>
            <a:r>
              <a:rPr lang="es-MX" dirty="0">
                <a:hlinkClick r:id="rId2"/>
              </a:rPr>
              <a:t>Coordinación General de Servicios Públicos de San Pedro</a:t>
            </a:r>
            <a:r>
              <a:rPr lang="es-MX" dirty="0"/>
              <a:t> y a Dirección de Parques y Jardines </a:t>
            </a:r>
            <a:r>
              <a:rPr lang="es-MX" dirty="0" smtClean="0"/>
              <a:t>para la  </a:t>
            </a:r>
            <a:r>
              <a:rPr lang="es-MX" dirty="0"/>
              <a:t>poda de palmas en la plaza principal reseguimos trabajando por un mejor San Martin </a:t>
            </a:r>
            <a:endParaRPr lang="es-MX" dirty="0"/>
          </a:p>
        </p:txBody>
      </p:sp>
      <p:sp>
        <p:nvSpPr>
          <p:cNvPr id="7" name="4 Rectángulo">
            <a:extLst>
              <a:ext uri="{FF2B5EF4-FFF2-40B4-BE49-F238E27FC236}">
                <a16:creationId xmlns="" xmlns:a16="http://schemas.microsoft.com/office/drawing/2014/main" id="{1049C481-82FE-4686-904C-FC86FA95B446}"/>
              </a:ext>
            </a:extLst>
          </p:cNvPr>
          <p:cNvSpPr/>
          <p:nvPr/>
        </p:nvSpPr>
        <p:spPr>
          <a:xfrm>
            <a:off x="395536" y="476672"/>
            <a:ext cx="8424936" cy="4933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dirty="0"/>
          </a:p>
          <a:p>
            <a:r>
              <a:rPr lang="es-MX" b="1" dirty="0"/>
              <a:t>Visita a Colonias</a:t>
            </a:r>
          </a:p>
          <a:p>
            <a:endParaRPr lang="es-MX" dirty="0"/>
          </a:p>
        </p:txBody>
      </p:sp>
      <p:sp>
        <p:nvSpPr>
          <p:cNvPr id="8" name="3 Rectángulo">
            <a:extLst>
              <a:ext uri="{FF2B5EF4-FFF2-40B4-BE49-F238E27FC236}">
                <a16:creationId xmlns="" xmlns:a16="http://schemas.microsoft.com/office/drawing/2014/main" id="{A76A4D35-7429-4EF1-B8EC-80C10379E108}"/>
              </a:ext>
            </a:extLst>
          </p:cNvPr>
          <p:cNvSpPr/>
          <p:nvPr/>
        </p:nvSpPr>
        <p:spPr>
          <a:xfrm>
            <a:off x="323528" y="1196752"/>
            <a:ext cx="8424936" cy="55446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sz="3200" dirty="0">
              <a:solidFill>
                <a:schemeClr val="tx1"/>
              </a:solidFill>
            </a:endParaRPr>
          </a:p>
        </p:txBody>
      </p:sp>
      <p:cxnSp>
        <p:nvCxnSpPr>
          <p:cNvPr id="9" name="6 Conector recto">
            <a:extLst>
              <a:ext uri="{FF2B5EF4-FFF2-40B4-BE49-F238E27FC236}">
                <a16:creationId xmlns="" xmlns:a16="http://schemas.microsoft.com/office/drawing/2014/main" id="{F5A657EA-C949-4CFB-B403-1CD88B50E1DE}"/>
              </a:ext>
            </a:extLst>
          </p:cNvPr>
          <p:cNvCxnSpPr>
            <a:cxnSpLocks/>
          </p:cNvCxnSpPr>
          <p:nvPr/>
        </p:nvCxnSpPr>
        <p:spPr>
          <a:xfrm>
            <a:off x="3131840" y="1196752"/>
            <a:ext cx="0" cy="5544616"/>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10 CuadroTexto">
            <a:extLst>
              <a:ext uri="{FF2B5EF4-FFF2-40B4-BE49-F238E27FC236}">
                <a16:creationId xmlns="" xmlns:a16="http://schemas.microsoft.com/office/drawing/2014/main" id="{515359BD-299E-4788-A9AE-39A4AB2F1492}"/>
              </a:ext>
            </a:extLst>
          </p:cNvPr>
          <p:cNvSpPr txBox="1"/>
          <p:nvPr/>
        </p:nvSpPr>
        <p:spPr>
          <a:xfrm>
            <a:off x="6348125" y="544034"/>
            <a:ext cx="1858201" cy="369332"/>
          </a:xfrm>
          <a:prstGeom prst="rect">
            <a:avLst/>
          </a:prstGeom>
          <a:noFill/>
        </p:spPr>
        <p:txBody>
          <a:bodyPr wrap="none" rtlCol="0">
            <a:spAutoFit/>
          </a:bodyPr>
          <a:lstStyle/>
          <a:p>
            <a:pPr marL="285750" indent="-285750" algn="just">
              <a:buFontTx/>
              <a:buChar char="-"/>
            </a:pPr>
            <a:r>
              <a:rPr lang="es-MX" dirty="0">
                <a:latin typeface="Arial" panose="020B0604020202020204" pitchFamily="34" charset="0"/>
                <a:cs typeface="Arial" panose="020B0604020202020204" pitchFamily="34" charset="0"/>
              </a:rPr>
              <a:t>Febrero 2022</a:t>
            </a:r>
            <a:endParaRPr lang="es-MX" dirty="0">
              <a:latin typeface="Arial" panose="020B0604020202020204" pitchFamily="34" charset="0"/>
              <a:cs typeface="Arial" panose="020B0604020202020204" pitchFamily="34" charset="0"/>
            </a:endParaRPr>
          </a:p>
        </p:txBody>
      </p:sp>
      <p:pic>
        <p:nvPicPr>
          <p:cNvPr id="2" name="Picture 2" descr="Puede ser una imagen de 2 personas, al aire libre y árb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42"/>
          <a:stretch/>
        </p:blipFill>
        <p:spPr bwMode="auto">
          <a:xfrm>
            <a:off x="3203848" y="1268760"/>
            <a:ext cx="259228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ede ser una imagen de 3 personas, al aire libre y ár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202" y="3933056"/>
            <a:ext cx="526124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uede ser una imagen de 1 persona, palmeras y al aire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2343" y="1268761"/>
            <a:ext cx="2896122" cy="252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273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26244</TotalTime>
  <Words>1501</Words>
  <Application>Microsoft Office PowerPoint</Application>
  <PresentationFormat>Presentación en pantalla (4:3)</PresentationFormat>
  <Paragraphs>227</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Delegaciones</cp:lastModifiedBy>
  <cp:revision>275</cp:revision>
  <dcterms:created xsi:type="dcterms:W3CDTF">2019-04-12T15:45:24Z</dcterms:created>
  <dcterms:modified xsi:type="dcterms:W3CDTF">2022-02-28T20:31:18Z</dcterms:modified>
</cp:coreProperties>
</file>