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10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7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81711426305429E-2"/>
          <c:y val="0.16245370370370371"/>
          <c:w val="0.91201083170112918"/>
          <c:h val="0.3864898658501020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'[INFORME MENSUAL DE FEBRERO DE 2021.xlsx]plantilla '!$B$9:$B$34</c:f>
              <c:strCache>
                <c:ptCount val="26"/>
                <c:pt idx="0">
                  <c:v>TWITTER</c:v>
                </c:pt>
                <c:pt idx="1">
                  <c:v>TELEVISA</c:v>
                </c:pt>
                <c:pt idx="2">
                  <c:v>TV AZTECA </c:v>
                </c:pt>
                <c:pt idx="3">
                  <c:v>CANAL 10 </c:v>
                </c:pt>
                <c:pt idx="4">
                  <c:v>EL OCCIDENTAL</c:v>
                </c:pt>
                <c:pt idx="5">
                  <c:v>1150 NOTISISTEMA</c:v>
                </c:pt>
                <c:pt idx="6">
                  <c:v>MILENIO</c:v>
                </c:pt>
                <c:pt idx="7">
                  <c:v>DIARIO </c:v>
                </c:pt>
                <c:pt idx="8">
                  <c:v>91.9 FM </c:v>
                </c:pt>
                <c:pt idx="9">
                  <c:v>EL INFORMADOR</c:v>
                </c:pt>
                <c:pt idx="10">
                  <c:v>MURAL</c:v>
                </c:pt>
                <c:pt idx="11">
                  <c:v>RADIO DK </c:v>
                </c:pt>
                <c:pt idx="12">
                  <c:v>89.5 FM </c:v>
                </c:pt>
                <c:pt idx="13">
                  <c:v>91.5 FM </c:v>
                </c:pt>
                <c:pt idx="14">
                  <c:v>CANAL 6 </c:v>
                </c:pt>
                <c:pt idx="15">
                  <c:v>CANAL 44</c:v>
                </c:pt>
                <c:pt idx="16">
                  <c:v>PUBLIMETRO </c:v>
                </c:pt>
                <c:pt idx="17">
                  <c:v>LA CRONICA </c:v>
                </c:pt>
                <c:pt idx="18">
                  <c:v>101.1 FM </c:v>
                </c:pt>
                <c:pt idx="19">
                  <c:v>104.3 FM </c:v>
                </c:pt>
                <c:pt idx="20">
                  <c:v>820 AM </c:v>
                </c:pt>
                <c:pt idx="21">
                  <c:v>88.9 FM </c:v>
                </c:pt>
                <c:pt idx="22">
                  <c:v>INDIGO </c:v>
                </c:pt>
                <c:pt idx="23">
                  <c:v>QUADRATIN </c:v>
                </c:pt>
                <c:pt idx="24">
                  <c:v>1190 AM </c:v>
                </c:pt>
                <c:pt idx="25">
                  <c:v>TOTAL </c:v>
                </c:pt>
              </c:strCache>
            </c:strRef>
          </c:cat>
          <c:val>
            <c:numRef>
              <c:f>'[INFORME MENSUAL DE FEBRERO DE 2021.xlsx]plantilla '!$F$9:$F$34</c:f>
              <c:numCache>
                <c:formatCode>General</c:formatCode>
                <c:ptCount val="26"/>
                <c:pt idx="0">
                  <c:v>129</c:v>
                </c:pt>
                <c:pt idx="1">
                  <c:v>101</c:v>
                </c:pt>
                <c:pt idx="2">
                  <c:v>54</c:v>
                </c:pt>
                <c:pt idx="3">
                  <c:v>50</c:v>
                </c:pt>
                <c:pt idx="4">
                  <c:v>25</c:v>
                </c:pt>
                <c:pt idx="5">
                  <c:v>25</c:v>
                </c:pt>
                <c:pt idx="6">
                  <c:v>19</c:v>
                </c:pt>
                <c:pt idx="7">
                  <c:v>18</c:v>
                </c:pt>
                <c:pt idx="8">
                  <c:v>23</c:v>
                </c:pt>
                <c:pt idx="9">
                  <c:v>14</c:v>
                </c:pt>
                <c:pt idx="10">
                  <c:v>17</c:v>
                </c:pt>
                <c:pt idx="11">
                  <c:v>21</c:v>
                </c:pt>
                <c:pt idx="12">
                  <c:v>8</c:v>
                </c:pt>
                <c:pt idx="13">
                  <c:v>10</c:v>
                </c:pt>
                <c:pt idx="14">
                  <c:v>8</c:v>
                </c:pt>
                <c:pt idx="15">
                  <c:v>4</c:v>
                </c:pt>
                <c:pt idx="16">
                  <c:v>3</c:v>
                </c:pt>
                <c:pt idx="17">
                  <c:v>2</c:v>
                </c:pt>
                <c:pt idx="18">
                  <c:v>1</c:v>
                </c:pt>
                <c:pt idx="19">
                  <c:v>6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4</c:v>
                </c:pt>
                <c:pt idx="24">
                  <c:v>1</c:v>
                </c:pt>
                <c:pt idx="25">
                  <c:v>546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7855064"/>
        <c:axId val="137855456"/>
      </c:barChart>
      <c:catAx>
        <c:axId val="137855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37855456"/>
        <c:crosses val="autoZero"/>
        <c:auto val="1"/>
        <c:lblAlgn val="ctr"/>
        <c:lblOffset val="100"/>
        <c:noMultiLvlLbl val="0"/>
      </c:catAx>
      <c:valAx>
        <c:axId val="137855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37855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750226084043441"/>
          <c:y val="0.94230665026614457"/>
          <c:w val="0.29316145012450306"/>
          <c:h val="4.7548422390573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'[INFORME MENSUAL DE FEBRERO DE 2021.xlsx]plantilla '!$C$41</c:f>
              <c:strCache>
                <c:ptCount val="1"/>
                <c:pt idx="0">
                  <c:v>POSITIVAS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'[INFORME MENSUAL DE FEBRERO DE 2021.xlsx]plantilla '!$B$42:$B$56</c:f>
              <c:strCache>
                <c:ptCount val="15"/>
                <c:pt idx="0">
                  <c:v>SEGURIDAD PÚBLICA</c:v>
                </c:pt>
                <c:pt idx="1">
                  <c:v>PROTECCION CIVIL</c:v>
                </c:pt>
                <c:pt idx="2">
                  <c:v>H. AYUNTAMIENTO DE TLQ.</c:v>
                </c:pt>
                <c:pt idx="3">
                  <c:v>SERVICIOS MEDICOS</c:v>
                </c:pt>
                <c:pt idx="4">
                  <c:v>OBRAS </c:v>
                </c:pt>
                <c:pt idx="5">
                  <c:v>SERVICIOS PUBLICOS </c:v>
                </c:pt>
                <c:pt idx="6">
                  <c:v>ALCALDESA</c:v>
                </c:pt>
                <c:pt idx="7">
                  <c:v>ALBERTO MALDONADO CANDIDATO</c:v>
                </c:pt>
                <c:pt idx="8">
                  <c:v>CARLOS GARCIA CANDIDATO</c:v>
                </c:pt>
                <c:pt idx="9">
                  <c:v>CITLALLI AMAYA CANDIDATA </c:v>
                </c:pt>
                <c:pt idx="10">
                  <c:v>CEMENTERIOS</c:v>
                </c:pt>
                <c:pt idx="11">
                  <c:v>DAVID HERNANDEZ  CANDIDATO</c:v>
                </c:pt>
                <c:pt idx="12">
                  <c:v>PADRON Y LICENCIAS </c:v>
                </c:pt>
                <c:pt idx="13">
                  <c:v>PAVIMENTOS </c:v>
                </c:pt>
                <c:pt idx="14">
                  <c:v>REGIDORAS </c:v>
                </c:pt>
              </c:strCache>
            </c:strRef>
          </c:cat>
          <c:val>
            <c:numRef>
              <c:f>'[INFORME MENSUAL DE FEBRERO DE 2021.xlsx]plantilla '!$C$42:$C$56</c:f>
              <c:numCache>
                <c:formatCode>General</c:formatCode>
                <c:ptCount val="15"/>
                <c:pt idx="0">
                  <c:v>92</c:v>
                </c:pt>
                <c:pt idx="1">
                  <c:v>66</c:v>
                </c:pt>
                <c:pt idx="2">
                  <c:v>53</c:v>
                </c:pt>
                <c:pt idx="3">
                  <c:v>28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</c:ser>
        <c:ser>
          <c:idx val="1"/>
          <c:order val="1"/>
          <c:tx>
            <c:strRef>
              <c:f>'[INFORME MENSUAL DE FEBRERO DE 2021.xlsx]plantilla '!$D$41</c:f>
              <c:strCache>
                <c:ptCount val="1"/>
                <c:pt idx="0">
                  <c:v>NEGATIVAS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'[INFORME MENSUAL DE FEBRERO DE 2021.xlsx]plantilla '!$B$42:$B$56</c:f>
              <c:strCache>
                <c:ptCount val="15"/>
                <c:pt idx="0">
                  <c:v>SEGURIDAD PÚBLICA</c:v>
                </c:pt>
                <c:pt idx="1">
                  <c:v>PROTECCION CIVIL</c:v>
                </c:pt>
                <c:pt idx="2">
                  <c:v>H. AYUNTAMIENTO DE TLQ.</c:v>
                </c:pt>
                <c:pt idx="3">
                  <c:v>SERVICIOS MEDICOS</c:v>
                </c:pt>
                <c:pt idx="4">
                  <c:v>OBRAS </c:v>
                </c:pt>
                <c:pt idx="5">
                  <c:v>SERVICIOS PUBLICOS </c:v>
                </c:pt>
                <c:pt idx="6">
                  <c:v>ALCALDESA</c:v>
                </c:pt>
                <c:pt idx="7">
                  <c:v>ALBERTO MALDONADO CANDIDATO</c:v>
                </c:pt>
                <c:pt idx="8">
                  <c:v>CARLOS GARCIA CANDIDATO</c:v>
                </c:pt>
                <c:pt idx="9">
                  <c:v>CITLALLI AMAYA CANDIDATA </c:v>
                </c:pt>
                <c:pt idx="10">
                  <c:v>CEMENTERIOS</c:v>
                </c:pt>
                <c:pt idx="11">
                  <c:v>DAVID HERNANDEZ  CANDIDATO</c:v>
                </c:pt>
                <c:pt idx="12">
                  <c:v>PADRON Y LICENCIAS </c:v>
                </c:pt>
                <c:pt idx="13">
                  <c:v>PAVIMENTOS </c:v>
                </c:pt>
                <c:pt idx="14">
                  <c:v>REGIDORAS </c:v>
                </c:pt>
              </c:strCache>
            </c:strRef>
          </c:cat>
          <c:val>
            <c:numRef>
              <c:f>'[INFORME MENSUAL DE FEBRERO DE 2021.xlsx]plantilla '!$D$42:$D$56</c:f>
              <c:numCache>
                <c:formatCode>General</c:formatCode>
                <c:ptCount val="15"/>
                <c:pt idx="0">
                  <c:v>163</c:v>
                </c:pt>
                <c:pt idx="2">
                  <c:v>8</c:v>
                </c:pt>
                <c:pt idx="3">
                  <c:v>5</c:v>
                </c:pt>
                <c:pt idx="5">
                  <c:v>9</c:v>
                </c:pt>
                <c:pt idx="6">
                  <c:v>4</c:v>
                </c:pt>
                <c:pt idx="8">
                  <c:v>1</c:v>
                </c:pt>
                <c:pt idx="12">
                  <c:v>5</c:v>
                </c:pt>
                <c:pt idx="13">
                  <c:v>1</c:v>
                </c:pt>
                <c:pt idx="14">
                  <c:v>2</c:v>
                </c:pt>
              </c:numCache>
            </c:numRef>
          </c:val>
        </c:ser>
        <c:ser>
          <c:idx val="2"/>
          <c:order val="2"/>
          <c:tx>
            <c:strRef>
              <c:f>'[INFORME MENSUAL DE FEBRERO DE 2021.xlsx]plantilla '!$E$41</c:f>
              <c:strCache>
                <c:ptCount val="1"/>
                <c:pt idx="0">
                  <c:v>INFORMATIVA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'[INFORME MENSUAL DE FEBRERO DE 2021.xlsx]plantilla '!$B$42:$B$56</c:f>
              <c:strCache>
                <c:ptCount val="15"/>
                <c:pt idx="0">
                  <c:v>SEGURIDAD PÚBLICA</c:v>
                </c:pt>
                <c:pt idx="1">
                  <c:v>PROTECCION CIVIL</c:v>
                </c:pt>
                <c:pt idx="2">
                  <c:v>H. AYUNTAMIENTO DE TLQ.</c:v>
                </c:pt>
                <c:pt idx="3">
                  <c:v>SERVICIOS MEDICOS</c:v>
                </c:pt>
                <c:pt idx="4">
                  <c:v>OBRAS </c:v>
                </c:pt>
                <c:pt idx="5">
                  <c:v>SERVICIOS PUBLICOS </c:v>
                </c:pt>
                <c:pt idx="6">
                  <c:v>ALCALDESA</c:v>
                </c:pt>
                <c:pt idx="7">
                  <c:v>ALBERTO MALDONADO CANDIDATO</c:v>
                </c:pt>
                <c:pt idx="8">
                  <c:v>CARLOS GARCIA CANDIDATO</c:v>
                </c:pt>
                <c:pt idx="9">
                  <c:v>CITLALLI AMAYA CANDIDATA </c:v>
                </c:pt>
                <c:pt idx="10">
                  <c:v>CEMENTERIOS</c:v>
                </c:pt>
                <c:pt idx="11">
                  <c:v>DAVID HERNANDEZ  CANDIDATO</c:v>
                </c:pt>
                <c:pt idx="12">
                  <c:v>PADRON Y LICENCIAS </c:v>
                </c:pt>
                <c:pt idx="13">
                  <c:v>PAVIMENTOS </c:v>
                </c:pt>
                <c:pt idx="14">
                  <c:v>REGIDORAS </c:v>
                </c:pt>
              </c:strCache>
            </c:strRef>
          </c:cat>
          <c:val>
            <c:numRef>
              <c:f>'[INFORME MENSUAL DE FEBRERO DE 2021.xlsx]plantilla '!$E$42:$E$56</c:f>
              <c:numCache>
                <c:formatCode>General</c:formatCode>
                <c:ptCount val="15"/>
                <c:pt idx="0">
                  <c:v>28</c:v>
                </c:pt>
                <c:pt idx="2">
                  <c:v>37</c:v>
                </c:pt>
                <c:pt idx="4">
                  <c:v>2</c:v>
                </c:pt>
                <c:pt idx="6">
                  <c:v>8</c:v>
                </c:pt>
                <c:pt idx="7">
                  <c:v>11</c:v>
                </c:pt>
                <c:pt idx="9">
                  <c:v>3</c:v>
                </c:pt>
                <c:pt idx="10">
                  <c:v>4</c:v>
                </c:pt>
                <c:pt idx="11">
                  <c:v>4</c:v>
                </c:pt>
                <c:pt idx="1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7857024"/>
        <c:axId val="295693320"/>
      </c:barChart>
      <c:catAx>
        <c:axId val="13785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95693320"/>
        <c:crosses val="autoZero"/>
        <c:auto val="1"/>
        <c:lblAlgn val="ctr"/>
        <c:lblOffset val="100"/>
        <c:noMultiLvlLbl val="0"/>
      </c:catAx>
      <c:valAx>
        <c:axId val="295693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3785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8241023053275095"/>
          <c:y val="0.25828447098206475"/>
          <c:w val="0.15402269666605636"/>
          <c:h val="0.444619156064895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'[INFORME MENSUAL DE FEBRERO DE 2021.xlsx]plantilla '!$D$81:$F$81</c:f>
              <c:strCache>
                <c:ptCount val="3"/>
                <c:pt idx="0">
                  <c:v>POSITIVA </c:v>
                </c:pt>
                <c:pt idx="1">
                  <c:v>NEGATIVAS</c:v>
                </c:pt>
                <c:pt idx="2">
                  <c:v>INFORMATIVA </c:v>
                </c:pt>
              </c:strCache>
            </c:strRef>
          </c:cat>
          <c:val>
            <c:numRef>
              <c:f>'[INFORME MENSUAL DE FEBRERO DE 2021.xlsx]plantilla '!$D$82:$F$82</c:f>
              <c:numCache>
                <c:formatCode>General</c:formatCode>
                <c:ptCount val="3"/>
                <c:pt idx="0">
                  <c:v>203</c:v>
                </c:pt>
                <c:pt idx="1">
                  <c:v>115</c:v>
                </c:pt>
                <c:pt idx="2">
                  <c:v>594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22681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Juan Pérez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 Juan Pérez</a:t>
            </a:r>
          </a:p>
        </p:txBody>
      </p:sp>
      <p:sp>
        <p:nvSpPr>
          <p:cNvPr id="94" name="“Escribe una cita aquí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“Escribe una cita aquí” </a:t>
            </a:r>
          </a:p>
        </p:txBody>
      </p:sp>
      <p:sp>
        <p:nvSpPr>
          <p:cNvPr id="9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n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n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o del título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2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el título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n"/>
          <p:cNvSpPr>
            <a:spLocks noGrp="1"/>
          </p:cNvSpPr>
          <p:nvPr>
            <p:ph type="pic" sz="half" idx="13"/>
          </p:nvPr>
        </p:nvSpPr>
        <p:spPr>
          <a:xfrm>
            <a:off x="13165980" y="952500"/>
            <a:ext cx="9525001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o del título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Texto del título</a:t>
            </a:r>
          </a:p>
        </p:txBody>
      </p:sp>
      <p:sp>
        <p:nvSpPr>
          <p:cNvPr id="4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7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n"/>
          <p:cNvSpPr>
            <a:spLocks noGrp="1"/>
          </p:cNvSpPr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67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ivel de texto 1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n"/>
          <p:cNvSpPr>
            <a:spLocks noGrp="1"/>
          </p:cNvSpPr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n"/>
          <p:cNvSpPr>
            <a:spLocks noGrp="1"/>
          </p:cNvSpPr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n"/>
          <p:cNvSpPr>
            <a:spLocks noGrp="1"/>
          </p:cNvSpPr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lantilla Reporte Mensual-01.jpg" descr="Plantilla Reporte Mensual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52400" y="-805543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Cuerpo"/>
          <p:cNvSpPr txBox="1">
            <a:spLocks noGrp="1"/>
          </p:cNvSpPr>
          <p:nvPr>
            <p:ph type="subTitle" sz="quarter" idx="1"/>
          </p:nvPr>
        </p:nvSpPr>
        <p:spPr>
          <a:xfrm>
            <a:off x="1778000" y="7344833"/>
            <a:ext cx="20828001" cy="1587501"/>
          </a:xfrm>
          <a:prstGeom prst="rect">
            <a:avLst/>
          </a:prstGeom>
        </p:spPr>
        <p:txBody>
          <a:bodyPr/>
          <a:lstStyle/>
          <a:p>
            <a:r>
              <a:rPr lang="es-MX" dirty="0" smtClean="0"/>
              <a:t>FEBRERO 2021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4883" y="0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19102613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sz="8800" dirty="0" smtClean="0"/>
              <a:t>Total de notas por tema</a:t>
            </a:r>
            <a:endParaRPr sz="88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2784364"/>
              </p:ext>
            </p:extLst>
          </p:nvPr>
        </p:nvGraphicFramePr>
        <p:xfrm>
          <a:off x="4968420" y="3127828"/>
          <a:ext cx="17134115" cy="7511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0712" y="0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20182114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sz="8800" dirty="0" smtClean="0"/>
              <a:t>Valoración de notas por cada tema</a:t>
            </a:r>
            <a:endParaRPr sz="8800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5962729"/>
              </p:ext>
            </p:extLst>
          </p:nvPr>
        </p:nvGraphicFramePr>
        <p:xfrm>
          <a:off x="6161314" y="2706914"/>
          <a:ext cx="14695715" cy="7293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010976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0712" y="0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19102613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sz="8800" dirty="0" smtClean="0"/>
              <a:t>Valoración del total de notas</a:t>
            </a:r>
            <a:endParaRPr sz="88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606783880"/>
              </p:ext>
            </p:extLst>
          </p:nvPr>
        </p:nvGraphicFramePr>
        <p:xfrm>
          <a:off x="7206341" y="3026229"/>
          <a:ext cx="15675430" cy="9489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065895"/>
              </p:ext>
            </p:extLst>
          </p:nvPr>
        </p:nvGraphicFramePr>
        <p:xfrm>
          <a:off x="2714171" y="6250817"/>
          <a:ext cx="2227943" cy="202571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227943"/>
              </a:tblGrid>
              <a:tr h="836991">
                <a:tc>
                  <a:txBody>
                    <a:bodyPr/>
                    <a:lstStyle/>
                    <a:p>
                      <a:r>
                        <a:rPr lang="es-MX" sz="3200" b="1" dirty="0" smtClean="0"/>
                        <a:t>TOTAL</a:t>
                      </a:r>
                      <a:endParaRPr lang="es-MX" sz="3200" b="1" dirty="0"/>
                    </a:p>
                  </a:txBody>
                  <a:tcPr>
                    <a:solidFill>
                      <a:srgbClr val="E81097"/>
                    </a:solidFill>
                  </a:tcPr>
                </a:tc>
              </a:tr>
              <a:tr h="836991">
                <a:tc>
                  <a:txBody>
                    <a:bodyPr/>
                    <a:lstStyle/>
                    <a:p>
                      <a:endParaRPr lang="es-MX" sz="3600" b="1" dirty="0" smtClean="0"/>
                    </a:p>
                    <a:p>
                      <a:r>
                        <a:rPr lang="es-MX" sz="3600" b="1" dirty="0" smtClean="0"/>
                        <a:t>546</a:t>
                      </a:r>
                      <a:endParaRPr lang="es-MX" sz="36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3587073"/>
              </p:ext>
            </p:extLst>
          </p:nvPr>
        </p:nvGraphicFramePr>
        <p:xfrm>
          <a:off x="7075714" y="3265714"/>
          <a:ext cx="15392400" cy="7184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9043640"/>
              </p:ext>
            </p:extLst>
          </p:nvPr>
        </p:nvGraphicFramePr>
        <p:xfrm>
          <a:off x="6683829" y="3526970"/>
          <a:ext cx="14282057" cy="7206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1722991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23</Words>
  <Application>Microsoft Office PowerPoint</Application>
  <PresentationFormat>Personalizado</PresentationFormat>
  <Paragraphs>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Helvetica Neue</vt:lpstr>
      <vt:lpstr>Helvetica Neue Light</vt:lpstr>
      <vt:lpstr>Helvetica Neue Medium</vt:lpstr>
      <vt:lpstr>White</vt:lpstr>
      <vt:lpstr>Presentación de PowerPoint</vt:lpstr>
      <vt:lpstr>Total de notas por tema</vt:lpstr>
      <vt:lpstr>Valoración de notas por cada tema</vt:lpstr>
      <vt:lpstr>Valoración del total de notas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ComunicacionSoc</dc:creator>
  <cp:lastModifiedBy>Cesar Ignacio Bocanegra Alvarado</cp:lastModifiedBy>
  <cp:revision>28</cp:revision>
  <dcterms:modified xsi:type="dcterms:W3CDTF">2021-04-14T14:22:06Z</dcterms:modified>
</cp:coreProperties>
</file>