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NFORMES%20MENSUALES%20DE%20MONITOREO%202021-2021\INFORMES%202020%20MONITOREO\09%20-%20INFORME%20MENSUAL%20SEPTIEMB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NFORMES%20MENSUALES%20DE%20MONITOREO%202021-2021\INFORMES%202020%20MONITOREO\09%20-%20INFORME%20MENSUAL%20SEPTIEM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NFORMES%20MENSUALES%20DE%20MONITOREO%202021-2021\INFORMES%202020%20MONITOREO\09%20-%20INFORME%20MENSUAL%20SEPTIEMB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'!$F$8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'!$B$9:$B$35</c:f>
              <c:strCache>
                <c:ptCount val="27"/>
                <c:pt idx="0">
                  <c:v>TELEVISA </c:v>
                </c:pt>
                <c:pt idx="1">
                  <c:v>CANAL 10</c:v>
                </c:pt>
                <c:pt idx="2">
                  <c:v>TV AZTECA </c:v>
                </c:pt>
                <c:pt idx="3">
                  <c:v>TWITTER</c:v>
                </c:pt>
                <c:pt idx="4">
                  <c:v>1150 NOTISISTEMA</c:v>
                </c:pt>
                <c:pt idx="5">
                  <c:v>MURAL</c:v>
                </c:pt>
                <c:pt idx="6">
                  <c:v>DIARIO </c:v>
                </c:pt>
                <c:pt idx="7">
                  <c:v>EL OCCIDENTAL</c:v>
                </c:pt>
                <c:pt idx="8">
                  <c:v>CANAL 6 </c:v>
                </c:pt>
                <c:pt idx="9">
                  <c:v>RADIO DK </c:v>
                </c:pt>
                <c:pt idx="10">
                  <c:v>CANAL 44</c:v>
                </c:pt>
                <c:pt idx="11">
                  <c:v>91.5 FM </c:v>
                </c:pt>
                <c:pt idx="12">
                  <c:v>QUADRATIN </c:v>
                </c:pt>
                <c:pt idx="13">
                  <c:v>100.3 FM </c:v>
                </c:pt>
                <c:pt idx="14">
                  <c:v>INTERNET </c:v>
                </c:pt>
                <c:pt idx="15">
                  <c:v>MILENIO</c:v>
                </c:pt>
                <c:pt idx="16">
                  <c:v>91.9 FM </c:v>
                </c:pt>
                <c:pt idx="17">
                  <c:v>EL INFORMADOR</c:v>
                </c:pt>
                <c:pt idx="18">
                  <c:v>LA CRONICA </c:v>
                </c:pt>
                <c:pt idx="19">
                  <c:v>1010 AM </c:v>
                </c:pt>
                <c:pt idx="20">
                  <c:v>CANAL 8 </c:v>
                </c:pt>
                <c:pt idx="21">
                  <c:v>W RADIO </c:v>
                </c:pt>
                <c:pt idx="22">
                  <c:v>820 AM </c:v>
                </c:pt>
                <c:pt idx="23">
                  <c:v>89.5 FM </c:v>
                </c:pt>
                <c:pt idx="24">
                  <c:v>95.9 FM </c:v>
                </c:pt>
                <c:pt idx="25">
                  <c:v>PUBLIMETRO </c:v>
                </c:pt>
                <c:pt idx="26">
                  <c:v>INDIGO </c:v>
                </c:pt>
              </c:strCache>
            </c:strRef>
          </c:cat>
          <c:val>
            <c:numRef>
              <c:f>'plantilla '!$F$9:$F$35</c:f>
              <c:numCache>
                <c:formatCode>General</c:formatCode>
                <c:ptCount val="27"/>
                <c:pt idx="0">
                  <c:v>81</c:v>
                </c:pt>
                <c:pt idx="1">
                  <c:v>59</c:v>
                </c:pt>
                <c:pt idx="2">
                  <c:v>67</c:v>
                </c:pt>
                <c:pt idx="3">
                  <c:v>73</c:v>
                </c:pt>
                <c:pt idx="4">
                  <c:v>48</c:v>
                </c:pt>
                <c:pt idx="5">
                  <c:v>35</c:v>
                </c:pt>
                <c:pt idx="6">
                  <c:v>24</c:v>
                </c:pt>
                <c:pt idx="7">
                  <c:v>24</c:v>
                </c:pt>
                <c:pt idx="8">
                  <c:v>19</c:v>
                </c:pt>
                <c:pt idx="9">
                  <c:v>15</c:v>
                </c:pt>
                <c:pt idx="10">
                  <c:v>13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7</c:v>
                </c:pt>
                <c:pt idx="15">
                  <c:v>18</c:v>
                </c:pt>
                <c:pt idx="16">
                  <c:v>9</c:v>
                </c:pt>
                <c:pt idx="17">
                  <c:v>11</c:v>
                </c:pt>
                <c:pt idx="18">
                  <c:v>3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77-497F-8204-48DF7CDB4C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1498472"/>
        <c:axId val="231501608"/>
      </c:barChart>
      <c:catAx>
        <c:axId val="23149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1501608"/>
        <c:crosses val="autoZero"/>
        <c:auto val="1"/>
        <c:lblAlgn val="ctr"/>
        <c:lblOffset val="100"/>
        <c:noMultiLvlLbl val="0"/>
      </c:catAx>
      <c:valAx>
        <c:axId val="23150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149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'!$C$43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'!$B$44:$B$56</c:f>
              <c:strCache>
                <c:ptCount val="13"/>
                <c:pt idx="0">
                  <c:v>SEGURIDAD PÚBLICA</c:v>
                </c:pt>
                <c:pt idx="1">
                  <c:v>ALCALDESA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PROTECCION CIVIL</c:v>
                </c:pt>
                <c:pt idx="5">
                  <c:v>SERVICIOS PUBLICOS </c:v>
                </c:pt>
                <c:pt idx="6">
                  <c:v>PADRON Y LICENCIAS </c:v>
                </c:pt>
                <c:pt idx="7">
                  <c:v>OBRAS </c:v>
                </c:pt>
                <c:pt idx="8">
                  <c:v>COMUNICACIÓN SOCIAL </c:v>
                </c:pt>
                <c:pt idx="9">
                  <c:v>TESORERIA </c:v>
                </c:pt>
                <c:pt idx="10">
                  <c:v>REGIDOR MALDONADO </c:v>
                </c:pt>
                <c:pt idx="11">
                  <c:v>PAVIMENTOS </c:v>
                </c:pt>
                <c:pt idx="12">
                  <c:v>REGIDOR ALFARO </c:v>
                </c:pt>
              </c:strCache>
            </c:strRef>
          </c:cat>
          <c:val>
            <c:numRef>
              <c:f>'plantilla '!$C$44:$C$56</c:f>
              <c:numCache>
                <c:formatCode>General</c:formatCode>
                <c:ptCount val="13"/>
                <c:pt idx="0">
                  <c:v>57</c:v>
                </c:pt>
                <c:pt idx="1">
                  <c:v>53</c:v>
                </c:pt>
                <c:pt idx="2">
                  <c:v>45</c:v>
                </c:pt>
                <c:pt idx="3">
                  <c:v>38</c:v>
                </c:pt>
                <c:pt idx="4">
                  <c:v>17</c:v>
                </c:pt>
                <c:pt idx="5">
                  <c:v>11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FD-441C-808D-9C0459581F70}"/>
            </c:ext>
          </c:extLst>
        </c:ser>
        <c:ser>
          <c:idx val="1"/>
          <c:order val="1"/>
          <c:tx>
            <c:strRef>
              <c:f>'plantilla '!$D$43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'!$B$44:$B$56</c:f>
              <c:strCache>
                <c:ptCount val="13"/>
                <c:pt idx="0">
                  <c:v>SEGURIDAD PÚBLICA</c:v>
                </c:pt>
                <c:pt idx="1">
                  <c:v>ALCALDESA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PROTECCION CIVIL</c:v>
                </c:pt>
                <c:pt idx="5">
                  <c:v>SERVICIOS PUBLICOS </c:v>
                </c:pt>
                <c:pt idx="6">
                  <c:v>PADRON Y LICENCIAS </c:v>
                </c:pt>
                <c:pt idx="7">
                  <c:v>OBRAS </c:v>
                </c:pt>
                <c:pt idx="8">
                  <c:v>COMUNICACIÓN SOCIAL </c:v>
                </c:pt>
                <c:pt idx="9">
                  <c:v>TESORERIA </c:v>
                </c:pt>
                <c:pt idx="10">
                  <c:v>REGIDOR MALDONADO </c:v>
                </c:pt>
                <c:pt idx="11">
                  <c:v>PAVIMENTOS </c:v>
                </c:pt>
                <c:pt idx="12">
                  <c:v>REGIDOR ALFARO </c:v>
                </c:pt>
              </c:strCache>
            </c:strRef>
          </c:cat>
          <c:val>
            <c:numRef>
              <c:f>'plantilla '!$D$44:$D$56</c:f>
              <c:numCache>
                <c:formatCode>General</c:formatCode>
                <c:ptCount val="13"/>
                <c:pt idx="0">
                  <c:v>152</c:v>
                </c:pt>
                <c:pt idx="1">
                  <c:v>9</c:v>
                </c:pt>
                <c:pt idx="2">
                  <c:v>17</c:v>
                </c:pt>
                <c:pt idx="5">
                  <c:v>21</c:v>
                </c:pt>
                <c:pt idx="6">
                  <c:v>2</c:v>
                </c:pt>
                <c:pt idx="7">
                  <c:v>2</c:v>
                </c:pt>
                <c:pt idx="11">
                  <c:v>28</c:v>
                </c:pt>
                <c:pt idx="1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FD-441C-808D-9C0459581F70}"/>
            </c:ext>
          </c:extLst>
        </c:ser>
        <c:ser>
          <c:idx val="2"/>
          <c:order val="2"/>
          <c:tx>
            <c:strRef>
              <c:f>'plantilla '!$E$43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'!$B$44:$B$56</c:f>
              <c:strCache>
                <c:ptCount val="13"/>
                <c:pt idx="0">
                  <c:v>SEGURIDAD PÚBLICA</c:v>
                </c:pt>
                <c:pt idx="1">
                  <c:v>ALCALDESA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PROTECCION CIVIL</c:v>
                </c:pt>
                <c:pt idx="5">
                  <c:v>SERVICIOS PUBLICOS </c:v>
                </c:pt>
                <c:pt idx="6">
                  <c:v>PADRON Y LICENCIAS </c:v>
                </c:pt>
                <c:pt idx="7">
                  <c:v>OBRAS </c:v>
                </c:pt>
                <c:pt idx="8">
                  <c:v>COMUNICACIÓN SOCIAL </c:v>
                </c:pt>
                <c:pt idx="9">
                  <c:v>TESORERIA </c:v>
                </c:pt>
                <c:pt idx="10">
                  <c:v>REGIDOR MALDONADO </c:v>
                </c:pt>
                <c:pt idx="11">
                  <c:v>PAVIMENTOS </c:v>
                </c:pt>
                <c:pt idx="12">
                  <c:v>REGIDOR ALFARO </c:v>
                </c:pt>
              </c:strCache>
            </c:strRef>
          </c:cat>
          <c:val>
            <c:numRef>
              <c:f>'plantilla '!$E$44:$E$56</c:f>
              <c:numCache>
                <c:formatCode>General</c:formatCode>
                <c:ptCount val="13"/>
                <c:pt idx="0">
                  <c:v>13</c:v>
                </c:pt>
                <c:pt idx="2">
                  <c:v>45</c:v>
                </c:pt>
                <c:pt idx="3">
                  <c:v>3</c:v>
                </c:pt>
                <c:pt idx="10">
                  <c:v>1</c:v>
                </c:pt>
                <c:pt idx="1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FD-441C-808D-9C0459581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502392"/>
        <c:axId val="231500824"/>
      </c:barChart>
      <c:catAx>
        <c:axId val="231502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1500824"/>
        <c:crosses val="autoZero"/>
        <c:auto val="1"/>
        <c:lblAlgn val="ctr"/>
        <c:lblOffset val="100"/>
        <c:noMultiLvlLbl val="0"/>
      </c:catAx>
      <c:valAx>
        <c:axId val="23150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3150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04-4041-BBB1-5E8430A1EAE6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04-4041-BBB1-5E8430A1EA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04-4041-BBB1-5E8430A1EAE6}"/>
              </c:ext>
            </c:extLst>
          </c:dPt>
          <c:dLbls>
            <c:dLbl>
              <c:idx val="0"/>
              <c:layout>
                <c:manualLayout>
                  <c:x val="0"/>
                  <c:y val="-9.50547193009227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A04-4041-BBB1-5E8430A1EAE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spc="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'plantilla '!$C$87:$E$87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'!$C$88:$E$88</c:f>
              <c:numCache>
                <c:formatCode>General</c:formatCode>
                <c:ptCount val="3"/>
                <c:pt idx="0">
                  <c:v>230</c:v>
                </c:pt>
                <c:pt idx="1">
                  <c:v>241</c:v>
                </c:pt>
                <c:pt idx="2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04-4041-BBB1-5E8430A1EA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51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Septiembre 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Total de notas por tema</a:t>
            </a:r>
            <a:endParaRPr sz="88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CA5996B6-D6A5-4BA9-8B82-DEA53CDD2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11540"/>
              </p:ext>
            </p:extLst>
          </p:nvPr>
        </p:nvGraphicFramePr>
        <p:xfrm>
          <a:off x="914400" y="3127828"/>
          <a:ext cx="21945600" cy="1029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 notas por cada tema</a:t>
            </a:r>
            <a:endParaRPr sz="88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1C4E2E0B-17D5-4BB2-90A9-DEE99AE05D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351121"/>
              </p:ext>
            </p:extLst>
          </p:nvPr>
        </p:nvGraphicFramePr>
        <p:xfrm>
          <a:off x="857250" y="2706914"/>
          <a:ext cx="22517100" cy="9894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44087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dirty="0"/>
                        <a:t>548</a:t>
                      </a:r>
                    </a:p>
                    <a:p>
                      <a:endParaRPr lang="es-MX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03E07A2-4B42-46FA-B40B-A8555A5B8B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322129"/>
              </p:ext>
            </p:extLst>
          </p:nvPr>
        </p:nvGraphicFramePr>
        <p:xfrm>
          <a:off x="7283803" y="2706914"/>
          <a:ext cx="13547372" cy="895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</Words>
  <Application>Microsoft Office PowerPoint</Application>
  <PresentationFormat>Personalizado</PresentationFormat>
  <Paragraphs>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26</cp:revision>
  <dcterms:modified xsi:type="dcterms:W3CDTF">2021-03-25T19:15:56Z</dcterms:modified>
</cp:coreProperties>
</file>