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'!$B$9:$B$37</c:f>
              <c:strCache>
                <c:ptCount val="29"/>
                <c:pt idx="0">
                  <c:v>TELEVISA </c:v>
                </c:pt>
                <c:pt idx="1">
                  <c:v>TV AZTECA </c:v>
                </c:pt>
                <c:pt idx="2">
                  <c:v>CANAL 8 </c:v>
                </c:pt>
                <c:pt idx="3">
                  <c:v>TWITTER </c:v>
                </c:pt>
                <c:pt idx="4">
                  <c:v>MURAL</c:v>
                </c:pt>
                <c:pt idx="5">
                  <c:v>MILENIO</c:v>
                </c:pt>
                <c:pt idx="6">
                  <c:v>1150 NOTISISTEMA</c:v>
                </c:pt>
                <c:pt idx="7">
                  <c:v>DIARIO </c:v>
                </c:pt>
                <c:pt idx="8">
                  <c:v>CANAL 6 </c:v>
                </c:pt>
                <c:pt idx="9">
                  <c:v>EL INFORMADOR</c:v>
                </c:pt>
                <c:pt idx="10">
                  <c:v>EL OCCIDENTAL</c:v>
                </c:pt>
                <c:pt idx="11">
                  <c:v>91.9 FM </c:v>
                </c:pt>
                <c:pt idx="12">
                  <c:v>LA CRONICA </c:v>
                </c:pt>
                <c:pt idx="13">
                  <c:v>820 AM </c:v>
                </c:pt>
                <c:pt idx="14">
                  <c:v>CANAL 10</c:v>
                </c:pt>
                <c:pt idx="15">
                  <c:v>RADIO DK </c:v>
                </c:pt>
                <c:pt idx="16">
                  <c:v>W RADIO </c:v>
                </c:pt>
                <c:pt idx="17">
                  <c:v>104.3 FM </c:v>
                </c:pt>
                <c:pt idx="18">
                  <c:v>91.5 FM </c:v>
                </c:pt>
                <c:pt idx="19">
                  <c:v>INTERNET </c:v>
                </c:pt>
                <c:pt idx="20">
                  <c:v>89.5 FM </c:v>
                </c:pt>
                <c:pt idx="21">
                  <c:v>CANAL 44</c:v>
                </c:pt>
                <c:pt idx="22">
                  <c:v>DEBATE </c:v>
                </c:pt>
                <c:pt idx="23">
                  <c:v>METRO</c:v>
                </c:pt>
                <c:pt idx="24">
                  <c:v>MEGANOTICIAS </c:v>
                </c:pt>
                <c:pt idx="25">
                  <c:v>RESPETABLE </c:v>
                </c:pt>
                <c:pt idx="26">
                  <c:v>100.3 FM </c:v>
                </c:pt>
                <c:pt idx="27">
                  <c:v>1010 AM </c:v>
                </c:pt>
                <c:pt idx="28">
                  <c:v>U DE G </c:v>
                </c:pt>
              </c:strCache>
            </c:strRef>
          </c:cat>
          <c:val>
            <c:numRef>
              <c:f>'plantilla '!$F$9:$F$37</c:f>
              <c:numCache>
                <c:formatCode>General</c:formatCode>
                <c:ptCount val="29"/>
                <c:pt idx="0">
                  <c:v>88</c:v>
                </c:pt>
                <c:pt idx="1">
                  <c:v>69</c:v>
                </c:pt>
                <c:pt idx="2">
                  <c:v>56</c:v>
                </c:pt>
                <c:pt idx="3">
                  <c:v>34</c:v>
                </c:pt>
                <c:pt idx="4">
                  <c:v>25</c:v>
                </c:pt>
                <c:pt idx="5">
                  <c:v>28</c:v>
                </c:pt>
                <c:pt idx="6">
                  <c:v>30</c:v>
                </c:pt>
                <c:pt idx="7">
                  <c:v>26</c:v>
                </c:pt>
                <c:pt idx="8">
                  <c:v>26</c:v>
                </c:pt>
                <c:pt idx="9">
                  <c:v>10</c:v>
                </c:pt>
                <c:pt idx="10">
                  <c:v>15</c:v>
                </c:pt>
                <c:pt idx="11">
                  <c:v>15</c:v>
                </c:pt>
                <c:pt idx="12">
                  <c:v>5</c:v>
                </c:pt>
                <c:pt idx="13">
                  <c:v>9</c:v>
                </c:pt>
                <c:pt idx="14">
                  <c:v>3</c:v>
                </c:pt>
                <c:pt idx="15">
                  <c:v>10</c:v>
                </c:pt>
                <c:pt idx="16">
                  <c:v>3</c:v>
                </c:pt>
                <c:pt idx="17">
                  <c:v>7</c:v>
                </c:pt>
                <c:pt idx="18">
                  <c:v>6</c:v>
                </c:pt>
                <c:pt idx="19">
                  <c:v>4</c:v>
                </c:pt>
                <c:pt idx="20">
                  <c:v>3</c:v>
                </c:pt>
                <c:pt idx="21">
                  <c:v>4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2</c:v>
                </c:pt>
                <c:pt idx="27">
                  <c:v>3</c:v>
                </c:pt>
                <c:pt idx="2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1168424"/>
        <c:axId val="281163328"/>
      </c:barChart>
      <c:catAx>
        <c:axId val="28116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81163328"/>
        <c:crosses val="autoZero"/>
        <c:auto val="1"/>
        <c:lblAlgn val="ctr"/>
        <c:lblOffset val="100"/>
        <c:noMultiLvlLbl val="0"/>
      </c:catAx>
      <c:valAx>
        <c:axId val="28116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8116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POSITIVAS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'!$B$46:$B$61</c:f>
              <c:strCache>
                <c:ptCount val="16"/>
                <c:pt idx="0">
                  <c:v>SEGURIDAD PÚBLICA</c:v>
                </c:pt>
                <c:pt idx="1">
                  <c:v>PROTECCION CIVIL</c:v>
                </c:pt>
                <c:pt idx="2">
                  <c:v>SERVICIOS MEDICOS</c:v>
                </c:pt>
                <c:pt idx="3">
                  <c:v>H. AYUNTAMIENTO DE TLQ.</c:v>
                </c:pt>
                <c:pt idx="4">
                  <c:v>COMUDE </c:v>
                </c:pt>
                <c:pt idx="5">
                  <c:v>SALUD ANIMAL </c:v>
                </c:pt>
                <c:pt idx="6">
                  <c:v>OBRAS </c:v>
                </c:pt>
                <c:pt idx="7">
                  <c:v>TURISMO </c:v>
                </c:pt>
                <c:pt idx="8">
                  <c:v>SERVICIOS PUBLICOS </c:v>
                </c:pt>
                <c:pt idx="9">
                  <c:v>ALCALDESA</c:v>
                </c:pt>
                <c:pt idx="10">
                  <c:v>CULTURA</c:v>
                </c:pt>
                <c:pt idx="11">
                  <c:v>TESORERIA </c:v>
                </c:pt>
                <c:pt idx="12">
                  <c:v>PAVIMENTOS </c:v>
                </c:pt>
                <c:pt idx="13">
                  <c:v>INSTITUTO JUVENTUD </c:v>
                </c:pt>
                <c:pt idx="14">
                  <c:v>PARQUES Y JARDINES </c:v>
                </c:pt>
                <c:pt idx="15">
                  <c:v>INSTITUTO MUJER </c:v>
                </c:pt>
              </c:strCache>
            </c:strRef>
          </c:cat>
          <c:val>
            <c:numRef>
              <c:f>'plantilla '!$C$46:$C$61</c:f>
              <c:numCache>
                <c:formatCode>General</c:formatCode>
                <c:ptCount val="16"/>
                <c:pt idx="0">
                  <c:v>73</c:v>
                </c:pt>
                <c:pt idx="1">
                  <c:v>70</c:v>
                </c:pt>
                <c:pt idx="2">
                  <c:v>61</c:v>
                </c:pt>
                <c:pt idx="3">
                  <c:v>11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v>NEGATIVAS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'!$B$46:$B$61</c:f>
              <c:strCache>
                <c:ptCount val="16"/>
                <c:pt idx="0">
                  <c:v>SEGURIDAD PÚBLICA</c:v>
                </c:pt>
                <c:pt idx="1">
                  <c:v>PROTECCION CIVIL</c:v>
                </c:pt>
                <c:pt idx="2">
                  <c:v>SERVICIOS MEDICOS</c:v>
                </c:pt>
                <c:pt idx="3">
                  <c:v>H. AYUNTAMIENTO DE TLQ.</c:v>
                </c:pt>
                <c:pt idx="4">
                  <c:v>COMUDE </c:v>
                </c:pt>
                <c:pt idx="5">
                  <c:v>SALUD ANIMAL </c:v>
                </c:pt>
                <c:pt idx="6">
                  <c:v>OBRAS </c:v>
                </c:pt>
                <c:pt idx="7">
                  <c:v>TURISMO </c:v>
                </c:pt>
                <c:pt idx="8">
                  <c:v>SERVICIOS PUBLICOS </c:v>
                </c:pt>
                <c:pt idx="9">
                  <c:v>ALCALDESA</c:v>
                </c:pt>
                <c:pt idx="10">
                  <c:v>CULTURA</c:v>
                </c:pt>
                <c:pt idx="11">
                  <c:v>TESORERIA </c:v>
                </c:pt>
                <c:pt idx="12">
                  <c:v>PAVIMENTOS </c:v>
                </c:pt>
                <c:pt idx="13">
                  <c:v>INSTITUTO JUVENTUD </c:v>
                </c:pt>
                <c:pt idx="14">
                  <c:v>PARQUES Y JARDINES </c:v>
                </c:pt>
                <c:pt idx="15">
                  <c:v>INSTITUTO MUJER </c:v>
                </c:pt>
              </c:strCache>
            </c:strRef>
          </c:cat>
          <c:val>
            <c:numRef>
              <c:f>'plantilla '!$D$46:$D$61</c:f>
              <c:numCache>
                <c:formatCode>General</c:formatCode>
                <c:ptCount val="16"/>
                <c:pt idx="1">
                  <c:v>3</c:v>
                </c:pt>
                <c:pt idx="2">
                  <c:v>77</c:v>
                </c:pt>
                <c:pt idx="3">
                  <c:v>8</c:v>
                </c:pt>
                <c:pt idx="6">
                  <c:v>4</c:v>
                </c:pt>
                <c:pt idx="8">
                  <c:v>10</c:v>
                </c:pt>
                <c:pt idx="9">
                  <c:v>1</c:v>
                </c:pt>
                <c:pt idx="11">
                  <c:v>2</c:v>
                </c:pt>
                <c:pt idx="12">
                  <c:v>6</c:v>
                </c:pt>
              </c:numCache>
            </c:numRef>
          </c:val>
        </c:ser>
        <c:ser>
          <c:idx val="2"/>
          <c:order val="2"/>
          <c:tx>
            <c:v>INFORMATIVAS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'!$B$46:$B$61</c:f>
              <c:strCache>
                <c:ptCount val="16"/>
                <c:pt idx="0">
                  <c:v>SEGURIDAD PÚBLICA</c:v>
                </c:pt>
                <c:pt idx="1">
                  <c:v>PROTECCION CIVIL</c:v>
                </c:pt>
                <c:pt idx="2">
                  <c:v>SERVICIOS MEDICOS</c:v>
                </c:pt>
                <c:pt idx="3">
                  <c:v>H. AYUNTAMIENTO DE TLQ.</c:v>
                </c:pt>
                <c:pt idx="4">
                  <c:v>COMUDE </c:v>
                </c:pt>
                <c:pt idx="5">
                  <c:v>SALUD ANIMAL </c:v>
                </c:pt>
                <c:pt idx="6">
                  <c:v>OBRAS </c:v>
                </c:pt>
                <c:pt idx="7">
                  <c:v>TURISMO </c:v>
                </c:pt>
                <c:pt idx="8">
                  <c:v>SERVICIOS PUBLICOS </c:v>
                </c:pt>
                <c:pt idx="9">
                  <c:v>ALCALDESA</c:v>
                </c:pt>
                <c:pt idx="10">
                  <c:v>CULTURA</c:v>
                </c:pt>
                <c:pt idx="11">
                  <c:v>TESORERIA </c:v>
                </c:pt>
                <c:pt idx="12">
                  <c:v>PAVIMENTOS </c:v>
                </c:pt>
                <c:pt idx="13">
                  <c:v>INSTITUTO JUVENTUD </c:v>
                </c:pt>
                <c:pt idx="14">
                  <c:v>PARQUES Y JARDINES </c:v>
                </c:pt>
                <c:pt idx="15">
                  <c:v>INSTITUTO MUJER </c:v>
                </c:pt>
              </c:strCache>
            </c:strRef>
          </c:cat>
          <c:val>
            <c:numRef>
              <c:f>'plantilla '!$E$46:$E$61</c:f>
              <c:numCache>
                <c:formatCode>General</c:formatCode>
                <c:ptCount val="16"/>
                <c:pt idx="0">
                  <c:v>36</c:v>
                </c:pt>
                <c:pt idx="3">
                  <c:v>86</c:v>
                </c:pt>
                <c:pt idx="6">
                  <c:v>10</c:v>
                </c:pt>
                <c:pt idx="8">
                  <c:v>1</c:v>
                </c:pt>
                <c:pt idx="9">
                  <c:v>1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1163720"/>
        <c:axId val="281166464"/>
      </c:barChart>
      <c:catAx>
        <c:axId val="28116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81166464"/>
        <c:crosses val="autoZero"/>
        <c:auto val="1"/>
        <c:lblAlgn val="ctr"/>
        <c:lblOffset val="100"/>
        <c:noMultiLvlLbl val="0"/>
      </c:catAx>
      <c:valAx>
        <c:axId val="28116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81163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'!$C$67:$E$67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'plantilla '!$C$94:$E$94</c:f>
              <c:numCache>
                <c:formatCode>General</c:formatCode>
                <c:ptCount val="3"/>
                <c:pt idx="0">
                  <c:v>241</c:v>
                </c:pt>
                <c:pt idx="1">
                  <c:v>111</c:v>
                </c:pt>
                <c:pt idx="2">
                  <c:v>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95943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smtClean="0"/>
              <a:t>FEBRERO 2020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Total de notas por tema</a:t>
            </a:r>
            <a:endParaRPr sz="88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795556"/>
              </p:ext>
            </p:extLst>
          </p:nvPr>
        </p:nvGraphicFramePr>
        <p:xfrm>
          <a:off x="3614057" y="3679371"/>
          <a:ext cx="19507200" cy="881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 notas por cada tema</a:t>
            </a:r>
            <a:endParaRPr sz="8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938598"/>
              </p:ext>
            </p:extLst>
          </p:nvPr>
        </p:nvGraphicFramePr>
        <p:xfrm>
          <a:off x="3635829" y="3352801"/>
          <a:ext cx="19703141" cy="916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del total de notas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863964"/>
              </p:ext>
            </p:extLst>
          </p:nvPr>
        </p:nvGraphicFramePr>
        <p:xfrm>
          <a:off x="2714171" y="6250817"/>
          <a:ext cx="2227943" cy="202571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836991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836991">
                <a:tc>
                  <a:txBody>
                    <a:bodyPr/>
                    <a:lstStyle/>
                    <a:p>
                      <a:r>
                        <a:rPr lang="es-MX" sz="3600" b="1" smtClean="0"/>
                        <a:t>487</a:t>
                      </a:r>
                      <a:endParaRPr lang="es-MX" sz="3600" b="1" dirty="0" smtClean="0"/>
                    </a:p>
                    <a:p>
                      <a:endParaRPr lang="es-MX" sz="3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365688"/>
              </p:ext>
            </p:extLst>
          </p:nvPr>
        </p:nvGraphicFramePr>
        <p:xfrm>
          <a:off x="6814457" y="3526971"/>
          <a:ext cx="15370629" cy="842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20</Words>
  <Application>Microsoft Office PowerPoint</Application>
  <PresentationFormat>Personalizado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del total de notas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Cesar Ignacio Bocanegra Alvarado</cp:lastModifiedBy>
  <cp:revision>25</cp:revision>
  <dcterms:modified xsi:type="dcterms:W3CDTF">2020-12-09T16:12:17Z</dcterms:modified>
</cp:coreProperties>
</file>