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'!$B$9:$B$34</c:f>
              <c:strCache>
                <c:ptCount val="26"/>
                <c:pt idx="0">
                  <c:v>TELEVISA</c:v>
                </c:pt>
                <c:pt idx="1">
                  <c:v>TV AZTECA </c:v>
                </c:pt>
                <c:pt idx="2">
                  <c:v>CANAL 8 </c:v>
                </c:pt>
                <c:pt idx="3">
                  <c:v>TWITTER </c:v>
                </c:pt>
                <c:pt idx="4">
                  <c:v>1150 NOTISISTEMA</c:v>
                </c:pt>
                <c:pt idx="5">
                  <c:v>CANAL 6 </c:v>
                </c:pt>
                <c:pt idx="6">
                  <c:v>DIARIO </c:v>
                </c:pt>
                <c:pt idx="7">
                  <c:v>MILENIO</c:v>
                </c:pt>
                <c:pt idx="8">
                  <c:v>91.9 FM</c:v>
                </c:pt>
                <c:pt idx="9">
                  <c:v>RADIO DK </c:v>
                </c:pt>
                <c:pt idx="10">
                  <c:v>EL OCCIDENTAL</c:v>
                </c:pt>
                <c:pt idx="11">
                  <c:v>MURAL</c:v>
                </c:pt>
                <c:pt idx="12">
                  <c:v>EL INFORMADOR</c:v>
                </c:pt>
                <c:pt idx="13">
                  <c:v>91.5 FM </c:v>
                </c:pt>
                <c:pt idx="14">
                  <c:v>CANAL 44</c:v>
                </c:pt>
                <c:pt idx="15">
                  <c:v>INTERNET </c:v>
                </c:pt>
                <c:pt idx="16">
                  <c:v>104.3 FM </c:v>
                </c:pt>
                <c:pt idx="17">
                  <c:v>W RADIO </c:v>
                </c:pt>
                <c:pt idx="18">
                  <c:v>101.1 FM </c:v>
                </c:pt>
                <c:pt idx="19">
                  <c:v>89.5 FM </c:v>
                </c:pt>
                <c:pt idx="20">
                  <c:v>CANAL 10</c:v>
                </c:pt>
                <c:pt idx="21">
                  <c:v>LA CRONICA </c:v>
                </c:pt>
                <c:pt idx="22">
                  <c:v>820 AM </c:v>
                </c:pt>
                <c:pt idx="23">
                  <c:v>CANAL 7</c:v>
                </c:pt>
                <c:pt idx="24">
                  <c:v>CONCIENCIA PÚBLICA</c:v>
                </c:pt>
                <c:pt idx="25">
                  <c:v>INDIGO </c:v>
                </c:pt>
              </c:strCache>
            </c:strRef>
          </c:cat>
          <c:val>
            <c:numRef>
              <c:f>'plantilla '!$F$9:$F$34</c:f>
              <c:numCache>
                <c:formatCode>General</c:formatCode>
                <c:ptCount val="26"/>
                <c:pt idx="0">
                  <c:v>83</c:v>
                </c:pt>
                <c:pt idx="1">
                  <c:v>61</c:v>
                </c:pt>
                <c:pt idx="2">
                  <c:v>59</c:v>
                </c:pt>
                <c:pt idx="3">
                  <c:v>38</c:v>
                </c:pt>
                <c:pt idx="4">
                  <c:v>47</c:v>
                </c:pt>
                <c:pt idx="5">
                  <c:v>21</c:v>
                </c:pt>
                <c:pt idx="6">
                  <c:v>30</c:v>
                </c:pt>
                <c:pt idx="7">
                  <c:v>29</c:v>
                </c:pt>
                <c:pt idx="8">
                  <c:v>21</c:v>
                </c:pt>
                <c:pt idx="9">
                  <c:v>18</c:v>
                </c:pt>
                <c:pt idx="10">
                  <c:v>17</c:v>
                </c:pt>
                <c:pt idx="11">
                  <c:v>15</c:v>
                </c:pt>
                <c:pt idx="12">
                  <c:v>9</c:v>
                </c:pt>
                <c:pt idx="13">
                  <c:v>7</c:v>
                </c:pt>
                <c:pt idx="14">
                  <c:v>9</c:v>
                </c:pt>
                <c:pt idx="15">
                  <c:v>6</c:v>
                </c:pt>
                <c:pt idx="16">
                  <c:v>6</c:v>
                </c:pt>
                <c:pt idx="17">
                  <c:v>4</c:v>
                </c:pt>
                <c:pt idx="18">
                  <c:v>2</c:v>
                </c:pt>
                <c:pt idx="19">
                  <c:v>5</c:v>
                </c:pt>
                <c:pt idx="20">
                  <c:v>2</c:v>
                </c:pt>
                <c:pt idx="21">
                  <c:v>2</c:v>
                </c:pt>
                <c:pt idx="22">
                  <c:v>6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139016"/>
        <c:axId val="225142152"/>
      </c:barChart>
      <c:catAx>
        <c:axId val="22513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5142152"/>
        <c:crosses val="autoZero"/>
        <c:auto val="1"/>
        <c:lblAlgn val="ctr"/>
        <c:lblOffset val="100"/>
        <c:noMultiLvlLbl val="0"/>
      </c:catAx>
      <c:valAx>
        <c:axId val="225142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513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'!$C$42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'!$B$43:$B$59</c:f>
              <c:strCache>
                <c:ptCount val="17"/>
                <c:pt idx="0">
                  <c:v>SEGURIDAD PÚBLICA</c:v>
                </c:pt>
                <c:pt idx="1">
                  <c:v>SERVICIOS MEDICOS</c:v>
                </c:pt>
                <c:pt idx="2">
                  <c:v>PROTECCION CIVIL</c:v>
                </c:pt>
                <c:pt idx="3">
                  <c:v>SERVICIOS PUBLICOS </c:v>
                </c:pt>
                <c:pt idx="4">
                  <c:v>H. AYUNTAMIENTO DE TLQ.</c:v>
                </c:pt>
                <c:pt idx="5">
                  <c:v>OBRAS </c:v>
                </c:pt>
                <c:pt idx="6">
                  <c:v>CULTURA</c:v>
                </c:pt>
                <c:pt idx="7">
                  <c:v>TESORERIA</c:v>
                </c:pt>
                <c:pt idx="8">
                  <c:v>ALCALDESA</c:v>
                </c:pt>
                <c:pt idx="9">
                  <c:v>DESARROLLO ECONOMICO </c:v>
                </c:pt>
                <c:pt idx="10">
                  <c:v>TURISMO </c:v>
                </c:pt>
                <c:pt idx="11">
                  <c:v>TURISMO </c:v>
                </c:pt>
                <c:pt idx="12">
                  <c:v>PADRON Y LICENCIA </c:v>
                </c:pt>
                <c:pt idx="13">
                  <c:v>DIF MUNICIPAL</c:v>
                </c:pt>
                <c:pt idx="14">
                  <c:v>PAVIMENTOS </c:v>
                </c:pt>
                <c:pt idx="15">
                  <c:v>ECOLOGIA</c:v>
                </c:pt>
                <c:pt idx="16">
                  <c:v>REGIDOR MORENA </c:v>
                </c:pt>
              </c:strCache>
            </c:strRef>
          </c:cat>
          <c:val>
            <c:numRef>
              <c:f>'plantilla '!$C$43:$C$59</c:f>
              <c:numCache>
                <c:formatCode>General</c:formatCode>
                <c:ptCount val="17"/>
                <c:pt idx="0">
                  <c:v>86</c:v>
                </c:pt>
                <c:pt idx="1">
                  <c:v>56</c:v>
                </c:pt>
                <c:pt idx="2">
                  <c:v>42</c:v>
                </c:pt>
                <c:pt idx="3">
                  <c:v>31</c:v>
                </c:pt>
                <c:pt idx="4">
                  <c:v>29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'plantilla '!$D$42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'!$B$43:$B$59</c:f>
              <c:strCache>
                <c:ptCount val="17"/>
                <c:pt idx="0">
                  <c:v>SEGURIDAD PÚBLICA</c:v>
                </c:pt>
                <c:pt idx="1">
                  <c:v>SERVICIOS MEDICOS</c:v>
                </c:pt>
                <c:pt idx="2">
                  <c:v>PROTECCION CIVIL</c:v>
                </c:pt>
                <c:pt idx="3">
                  <c:v>SERVICIOS PUBLICOS </c:v>
                </c:pt>
                <c:pt idx="4">
                  <c:v>H. AYUNTAMIENTO DE TLQ.</c:v>
                </c:pt>
                <c:pt idx="5">
                  <c:v>OBRAS </c:v>
                </c:pt>
                <c:pt idx="6">
                  <c:v>CULTURA</c:v>
                </c:pt>
                <c:pt idx="7">
                  <c:v>TESORERIA</c:v>
                </c:pt>
                <c:pt idx="8">
                  <c:v>ALCALDESA</c:v>
                </c:pt>
                <c:pt idx="9">
                  <c:v>DESARROLLO ECONOMICO </c:v>
                </c:pt>
                <c:pt idx="10">
                  <c:v>TURISMO </c:v>
                </c:pt>
                <c:pt idx="11">
                  <c:v>TURISMO </c:v>
                </c:pt>
                <c:pt idx="12">
                  <c:v>PADRON Y LICENCIA </c:v>
                </c:pt>
                <c:pt idx="13">
                  <c:v>DIF MUNICIPAL</c:v>
                </c:pt>
                <c:pt idx="14">
                  <c:v>PAVIMENTOS </c:v>
                </c:pt>
                <c:pt idx="15">
                  <c:v>ECOLOGIA</c:v>
                </c:pt>
                <c:pt idx="16">
                  <c:v>REGIDOR MORENA </c:v>
                </c:pt>
              </c:strCache>
            </c:strRef>
          </c:cat>
          <c:val>
            <c:numRef>
              <c:f>'plantilla '!$D$43:$D$59</c:f>
              <c:numCache>
                <c:formatCode>General</c:formatCode>
                <c:ptCount val="17"/>
                <c:pt idx="0">
                  <c:v>79</c:v>
                </c:pt>
                <c:pt idx="1">
                  <c:v>1</c:v>
                </c:pt>
                <c:pt idx="3">
                  <c:v>21</c:v>
                </c:pt>
                <c:pt idx="4">
                  <c:v>12</c:v>
                </c:pt>
                <c:pt idx="5">
                  <c:v>20</c:v>
                </c:pt>
                <c:pt idx="14">
                  <c:v>11</c:v>
                </c:pt>
              </c:numCache>
            </c:numRef>
          </c:val>
        </c:ser>
        <c:ser>
          <c:idx val="2"/>
          <c:order val="2"/>
          <c:tx>
            <c:strRef>
              <c:f>'plantilla '!$E$42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'!$B$43:$B$59</c:f>
              <c:strCache>
                <c:ptCount val="17"/>
                <c:pt idx="0">
                  <c:v>SEGURIDAD PÚBLICA</c:v>
                </c:pt>
                <c:pt idx="1">
                  <c:v>SERVICIOS MEDICOS</c:v>
                </c:pt>
                <c:pt idx="2">
                  <c:v>PROTECCION CIVIL</c:v>
                </c:pt>
                <c:pt idx="3">
                  <c:v>SERVICIOS PUBLICOS </c:v>
                </c:pt>
                <c:pt idx="4">
                  <c:v>H. AYUNTAMIENTO DE TLQ.</c:v>
                </c:pt>
                <c:pt idx="5">
                  <c:v>OBRAS </c:v>
                </c:pt>
                <c:pt idx="6">
                  <c:v>CULTURA</c:v>
                </c:pt>
                <c:pt idx="7">
                  <c:v>TESORERIA</c:v>
                </c:pt>
                <c:pt idx="8">
                  <c:v>ALCALDESA</c:v>
                </c:pt>
                <c:pt idx="9">
                  <c:v>DESARROLLO ECONOMICO </c:v>
                </c:pt>
                <c:pt idx="10">
                  <c:v>TURISMO </c:v>
                </c:pt>
                <c:pt idx="11">
                  <c:v>TURISMO </c:v>
                </c:pt>
                <c:pt idx="12">
                  <c:v>PADRON Y LICENCIA </c:v>
                </c:pt>
                <c:pt idx="13">
                  <c:v>DIF MUNICIPAL</c:v>
                </c:pt>
                <c:pt idx="14">
                  <c:v>PAVIMENTOS </c:v>
                </c:pt>
                <c:pt idx="15">
                  <c:v>ECOLOGIA</c:v>
                </c:pt>
                <c:pt idx="16">
                  <c:v>REGIDOR MORENA </c:v>
                </c:pt>
              </c:strCache>
            </c:strRef>
          </c:cat>
          <c:val>
            <c:numRef>
              <c:f>'plantilla '!$E$43:$E$59</c:f>
              <c:numCache>
                <c:formatCode>General</c:formatCode>
                <c:ptCount val="17"/>
                <c:pt idx="0">
                  <c:v>17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61</c:v>
                </c:pt>
                <c:pt idx="8">
                  <c:v>1</c:v>
                </c:pt>
                <c:pt idx="13">
                  <c:v>1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140192"/>
        <c:axId val="225141760"/>
      </c:barChart>
      <c:catAx>
        <c:axId val="22514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5141760"/>
        <c:crosses val="autoZero"/>
        <c:auto val="1"/>
        <c:lblAlgn val="ctr"/>
        <c:lblOffset val="100"/>
        <c:noMultiLvlLbl val="0"/>
      </c:catAx>
      <c:valAx>
        <c:axId val="22514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514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444444444444445E-2"/>
          <c:y val="8.3333333333333329E-2"/>
          <c:w val="0.93888888888888888"/>
          <c:h val="0.7922448235637211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'!$C$65:$E$65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'!$C$95:$E$95</c:f>
              <c:numCache>
                <c:formatCode>General</c:formatCode>
                <c:ptCount val="3"/>
                <c:pt idx="0">
                  <c:v>269</c:v>
                </c:pt>
                <c:pt idx="1">
                  <c:v>144</c:v>
                </c:pt>
                <c:pt idx="2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ENERO 2020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540986"/>
              </p:ext>
            </p:extLst>
          </p:nvPr>
        </p:nvGraphicFramePr>
        <p:xfrm>
          <a:off x="2481943" y="3374571"/>
          <a:ext cx="21009428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097236"/>
              </p:ext>
            </p:extLst>
          </p:nvPr>
        </p:nvGraphicFramePr>
        <p:xfrm>
          <a:off x="2590799" y="3483429"/>
          <a:ext cx="21009429" cy="914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844078"/>
              </p:ext>
            </p:extLst>
          </p:nvPr>
        </p:nvGraphicFramePr>
        <p:xfrm>
          <a:off x="2714171" y="6250817"/>
          <a:ext cx="2227943" cy="20257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smtClean="0"/>
                        <a:t>500</a:t>
                      </a:r>
                      <a:endParaRPr lang="es-MX" sz="3600" b="1" dirty="0" smtClean="0"/>
                    </a:p>
                    <a:p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91380"/>
              </p:ext>
            </p:extLst>
          </p:nvPr>
        </p:nvGraphicFramePr>
        <p:xfrm>
          <a:off x="6966857" y="3178629"/>
          <a:ext cx="13128171" cy="8577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20</Words>
  <Application>Microsoft Office PowerPoint</Application>
  <PresentationFormat>Personalizado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27</cp:revision>
  <dcterms:modified xsi:type="dcterms:W3CDTF">2020-12-09T16:11:10Z</dcterms:modified>
</cp:coreProperties>
</file>