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'!$B$9:$B$29</c:f>
              <c:strCache>
                <c:ptCount val="21"/>
                <c:pt idx="0">
                  <c:v>TELEVISA </c:v>
                </c:pt>
                <c:pt idx="1">
                  <c:v>TV AZTECA</c:v>
                </c:pt>
                <c:pt idx="2">
                  <c:v>CANAL 8 </c:v>
                </c:pt>
                <c:pt idx="3">
                  <c:v>TWITTER</c:v>
                </c:pt>
                <c:pt idx="4">
                  <c:v>RADIO DK </c:v>
                </c:pt>
                <c:pt idx="5">
                  <c:v>1150 NOTISISTEMA</c:v>
                </c:pt>
                <c:pt idx="6">
                  <c:v>DIARIO </c:v>
                </c:pt>
                <c:pt idx="7">
                  <c:v>MILENIO</c:v>
                </c:pt>
                <c:pt idx="8">
                  <c:v>EL OCCIDENTAL</c:v>
                </c:pt>
                <c:pt idx="9">
                  <c:v>MURAL</c:v>
                </c:pt>
                <c:pt idx="10">
                  <c:v>EL INFORMADOR</c:v>
                </c:pt>
                <c:pt idx="11">
                  <c:v>91.9 FM </c:v>
                </c:pt>
                <c:pt idx="12">
                  <c:v>INTERNET </c:v>
                </c:pt>
                <c:pt idx="13">
                  <c:v>100.3 FM </c:v>
                </c:pt>
                <c:pt idx="14">
                  <c:v>CANAL 6 </c:v>
                </c:pt>
                <c:pt idx="15">
                  <c:v>LA CRONICA </c:v>
                </c:pt>
                <c:pt idx="16">
                  <c:v>820 AM </c:v>
                </c:pt>
                <c:pt idx="17">
                  <c:v>CANAL 44</c:v>
                </c:pt>
                <c:pt idx="18">
                  <c:v>W RADIO</c:v>
                </c:pt>
                <c:pt idx="19">
                  <c:v>101.1 FM </c:v>
                </c:pt>
                <c:pt idx="20">
                  <c:v>91.5 FM </c:v>
                </c:pt>
              </c:strCache>
            </c:strRef>
          </c:cat>
          <c:val>
            <c:numRef>
              <c:f>'plantilla '!$F$9:$F$29</c:f>
              <c:numCache>
                <c:formatCode>General</c:formatCode>
                <c:ptCount val="21"/>
                <c:pt idx="0">
                  <c:v>84</c:v>
                </c:pt>
                <c:pt idx="1">
                  <c:v>52</c:v>
                </c:pt>
                <c:pt idx="2">
                  <c:v>55</c:v>
                </c:pt>
                <c:pt idx="3">
                  <c:v>40</c:v>
                </c:pt>
                <c:pt idx="4">
                  <c:v>22</c:v>
                </c:pt>
                <c:pt idx="5">
                  <c:v>41</c:v>
                </c:pt>
                <c:pt idx="6">
                  <c:v>24</c:v>
                </c:pt>
                <c:pt idx="7">
                  <c:v>15</c:v>
                </c:pt>
                <c:pt idx="8">
                  <c:v>16</c:v>
                </c:pt>
                <c:pt idx="9">
                  <c:v>18</c:v>
                </c:pt>
                <c:pt idx="10">
                  <c:v>11</c:v>
                </c:pt>
                <c:pt idx="11">
                  <c:v>17</c:v>
                </c:pt>
                <c:pt idx="12">
                  <c:v>10</c:v>
                </c:pt>
                <c:pt idx="13">
                  <c:v>4</c:v>
                </c:pt>
                <c:pt idx="14">
                  <c:v>13</c:v>
                </c:pt>
                <c:pt idx="15">
                  <c:v>2</c:v>
                </c:pt>
                <c:pt idx="16">
                  <c:v>3</c:v>
                </c:pt>
                <c:pt idx="17">
                  <c:v>2</c:v>
                </c:pt>
                <c:pt idx="18">
                  <c:v>3</c:v>
                </c:pt>
                <c:pt idx="19">
                  <c:v>1</c:v>
                </c:pt>
                <c:pt idx="20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8182336"/>
        <c:axId val="228183120"/>
      </c:barChart>
      <c:catAx>
        <c:axId val="22818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8183120"/>
        <c:crosses val="autoZero"/>
        <c:auto val="1"/>
        <c:lblAlgn val="ctr"/>
        <c:lblOffset val="100"/>
        <c:noMultiLvlLbl val="0"/>
      </c:catAx>
      <c:valAx>
        <c:axId val="228183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8182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'plantilla '!$C$37</c:f>
              <c:strCache>
                <c:ptCount val="1"/>
                <c:pt idx="0">
                  <c:v>POSITIVAS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'!$B$38:$B$47</c:f>
              <c:strCache>
                <c:ptCount val="10"/>
                <c:pt idx="0">
                  <c:v>H. AYUNTAMIENTO DE TLQ.</c:v>
                </c:pt>
                <c:pt idx="1">
                  <c:v>SEGURIDAD PÚBLICA</c:v>
                </c:pt>
                <c:pt idx="2">
                  <c:v>PROTECCION CIVIL</c:v>
                </c:pt>
                <c:pt idx="3">
                  <c:v>SERVICIOS MEDICOS</c:v>
                </c:pt>
                <c:pt idx="4">
                  <c:v>SERVICIOS PUBLICOS </c:v>
                </c:pt>
                <c:pt idx="5">
                  <c:v>DIF MUNICIPAL</c:v>
                </c:pt>
                <c:pt idx="6">
                  <c:v>TESORERIA</c:v>
                </c:pt>
                <c:pt idx="7">
                  <c:v>OBRAS </c:v>
                </c:pt>
                <c:pt idx="8">
                  <c:v>ALCALDESA</c:v>
                </c:pt>
                <c:pt idx="9">
                  <c:v>PAVIMENTOS </c:v>
                </c:pt>
              </c:strCache>
            </c:strRef>
          </c:cat>
          <c:val>
            <c:numRef>
              <c:f>'plantilla '!$C$38:$C$47</c:f>
              <c:numCache>
                <c:formatCode>General</c:formatCode>
                <c:ptCount val="10"/>
                <c:pt idx="0">
                  <c:v>109</c:v>
                </c:pt>
                <c:pt idx="1">
                  <c:v>45</c:v>
                </c:pt>
                <c:pt idx="2">
                  <c:v>38</c:v>
                </c:pt>
                <c:pt idx="3">
                  <c:v>38</c:v>
                </c:pt>
                <c:pt idx="4">
                  <c:v>6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ser>
          <c:idx val="1"/>
          <c:order val="1"/>
          <c:tx>
            <c:strRef>
              <c:f>'plantilla '!$D$37</c:f>
              <c:strCache>
                <c:ptCount val="1"/>
                <c:pt idx="0">
                  <c:v>NEGATIVAS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'!$B$38:$B$47</c:f>
              <c:strCache>
                <c:ptCount val="10"/>
                <c:pt idx="0">
                  <c:v>H. AYUNTAMIENTO DE TLQ.</c:v>
                </c:pt>
                <c:pt idx="1">
                  <c:v>SEGURIDAD PÚBLICA</c:v>
                </c:pt>
                <c:pt idx="2">
                  <c:v>PROTECCION CIVIL</c:v>
                </c:pt>
                <c:pt idx="3">
                  <c:v>SERVICIOS MEDICOS</c:v>
                </c:pt>
                <c:pt idx="4">
                  <c:v>SERVICIOS PUBLICOS </c:v>
                </c:pt>
                <c:pt idx="5">
                  <c:v>DIF MUNICIPAL</c:v>
                </c:pt>
                <c:pt idx="6">
                  <c:v>TESORERIA</c:v>
                </c:pt>
                <c:pt idx="7">
                  <c:v>OBRAS </c:v>
                </c:pt>
                <c:pt idx="8">
                  <c:v>ALCALDESA</c:v>
                </c:pt>
                <c:pt idx="9">
                  <c:v>PAVIMENTOS </c:v>
                </c:pt>
              </c:strCache>
            </c:strRef>
          </c:cat>
          <c:val>
            <c:numRef>
              <c:f>'plantilla '!$D$38:$D$47</c:f>
              <c:numCache>
                <c:formatCode>General</c:formatCode>
                <c:ptCount val="10"/>
                <c:pt idx="0">
                  <c:v>28</c:v>
                </c:pt>
                <c:pt idx="1">
                  <c:v>111</c:v>
                </c:pt>
                <c:pt idx="2">
                  <c:v>1</c:v>
                </c:pt>
                <c:pt idx="3">
                  <c:v>2</c:v>
                </c:pt>
                <c:pt idx="4">
                  <c:v>15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</c:ser>
        <c:ser>
          <c:idx val="2"/>
          <c:order val="2"/>
          <c:tx>
            <c:strRef>
              <c:f>'plantilla '!$E$37</c:f>
              <c:strCache>
                <c:ptCount val="1"/>
                <c:pt idx="0">
                  <c:v>INFORMATIVA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'!$B$38:$B$47</c:f>
              <c:strCache>
                <c:ptCount val="10"/>
                <c:pt idx="0">
                  <c:v>H. AYUNTAMIENTO DE TLQ.</c:v>
                </c:pt>
                <c:pt idx="1">
                  <c:v>SEGURIDAD PÚBLICA</c:v>
                </c:pt>
                <c:pt idx="2">
                  <c:v>PROTECCION CIVIL</c:v>
                </c:pt>
                <c:pt idx="3">
                  <c:v>SERVICIOS MEDICOS</c:v>
                </c:pt>
                <c:pt idx="4">
                  <c:v>SERVICIOS PUBLICOS </c:v>
                </c:pt>
                <c:pt idx="5">
                  <c:v>DIF MUNICIPAL</c:v>
                </c:pt>
                <c:pt idx="6">
                  <c:v>TESORERIA</c:v>
                </c:pt>
                <c:pt idx="7">
                  <c:v>OBRAS </c:v>
                </c:pt>
                <c:pt idx="8">
                  <c:v>ALCALDESA</c:v>
                </c:pt>
                <c:pt idx="9">
                  <c:v>PAVIMENTOS </c:v>
                </c:pt>
              </c:strCache>
            </c:strRef>
          </c:cat>
          <c:val>
            <c:numRef>
              <c:f>'plantilla '!$E$38:$E$47</c:f>
              <c:numCache>
                <c:formatCode>General</c:formatCode>
                <c:ptCount val="10"/>
                <c:pt idx="0">
                  <c:v>6</c:v>
                </c:pt>
                <c:pt idx="1">
                  <c:v>3</c:v>
                </c:pt>
                <c:pt idx="7">
                  <c:v>1</c:v>
                </c:pt>
                <c:pt idx="8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8179984"/>
        <c:axId val="227114688"/>
      </c:barChart>
      <c:catAx>
        <c:axId val="22817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7114688"/>
        <c:crosses val="autoZero"/>
        <c:auto val="1"/>
        <c:lblAlgn val="ctr"/>
        <c:lblOffset val="100"/>
        <c:noMultiLvlLbl val="0"/>
      </c:catAx>
      <c:valAx>
        <c:axId val="22711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28179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1111111111111109E-2"/>
          <c:y val="6.0185185185185182E-2"/>
          <c:w val="0.93888888888888888"/>
          <c:h val="0.7922448235637211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explosion val="1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'plantilla '!$C$53:$E$53</c:f>
              <c:strCache>
                <c:ptCount val="3"/>
                <c:pt idx="0">
                  <c:v>POSITIVA </c:v>
                </c:pt>
                <c:pt idx="1">
                  <c:v>NEGATIVAS</c:v>
                </c:pt>
                <c:pt idx="2">
                  <c:v>INFORMATIVA </c:v>
                </c:pt>
              </c:strCache>
            </c:strRef>
          </c:cat>
          <c:val>
            <c:numRef>
              <c:f>'plantilla '!$C$64:$E$64</c:f>
              <c:numCache>
                <c:formatCode>General</c:formatCode>
                <c:ptCount val="3"/>
                <c:pt idx="0">
                  <c:v>246</c:v>
                </c:pt>
                <c:pt idx="1">
                  <c:v>162</c:v>
                </c:pt>
                <c:pt idx="2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lantilla Reporte Mensual-01.jpg" descr="Plantilla Reporte Mensual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95943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uerpo"/>
          <p:cNvSpPr txBox="1">
            <a:spLocks noGrp="1"/>
          </p:cNvSpPr>
          <p:nvPr>
            <p:ph type="subTitle" sz="quarter" idx="1"/>
          </p:nvPr>
        </p:nvSpPr>
        <p:spPr>
          <a:xfrm>
            <a:off x="1778000" y="7344833"/>
            <a:ext cx="20828001" cy="1587501"/>
          </a:xfrm>
          <a:prstGeom prst="rect">
            <a:avLst/>
          </a:prstGeom>
        </p:spPr>
        <p:txBody>
          <a:bodyPr/>
          <a:lstStyle/>
          <a:p>
            <a:r>
              <a:rPr lang="es-MX" dirty="0" smtClean="0"/>
              <a:t>Abril 2020</a:t>
            </a:r>
          </a:p>
          <a:p>
            <a:endParaRPr lang="es-MX" dirty="0"/>
          </a:p>
          <a:p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Total de notas por tema</a:t>
            </a:r>
            <a:endParaRPr sz="88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939142"/>
              </p:ext>
            </p:extLst>
          </p:nvPr>
        </p:nvGraphicFramePr>
        <p:xfrm>
          <a:off x="2590799" y="3178629"/>
          <a:ext cx="21052971" cy="8904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 notas por cada tema</a:t>
            </a:r>
            <a:endParaRPr sz="88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684005"/>
              </p:ext>
            </p:extLst>
          </p:nvPr>
        </p:nvGraphicFramePr>
        <p:xfrm>
          <a:off x="3592286" y="3461657"/>
          <a:ext cx="20029714" cy="8577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01097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del total de notas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34316422"/>
              </p:ext>
            </p:extLst>
          </p:nvPr>
        </p:nvGraphicFramePr>
        <p:xfrm>
          <a:off x="7097484" y="3026228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497327"/>
              </p:ext>
            </p:extLst>
          </p:nvPr>
        </p:nvGraphicFramePr>
        <p:xfrm>
          <a:off x="2714171" y="6250817"/>
          <a:ext cx="2227943" cy="2025711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/>
              </a:tblGrid>
              <a:tr h="836991">
                <a:tc>
                  <a:txBody>
                    <a:bodyPr/>
                    <a:lstStyle/>
                    <a:p>
                      <a:r>
                        <a:rPr lang="es-MX" sz="3200" b="1" dirty="0" smtClean="0"/>
                        <a:t>TOTAL</a:t>
                      </a:r>
                      <a:endParaRPr lang="es-MX" sz="3200" b="1" dirty="0"/>
                    </a:p>
                  </a:txBody>
                  <a:tcPr>
                    <a:solidFill>
                      <a:srgbClr val="E81097"/>
                    </a:solidFill>
                  </a:tcPr>
                </a:tc>
              </a:tr>
              <a:tr h="836991">
                <a:tc>
                  <a:txBody>
                    <a:bodyPr/>
                    <a:lstStyle/>
                    <a:p>
                      <a:r>
                        <a:rPr lang="es-MX" sz="3600" b="1" smtClean="0"/>
                        <a:t>437</a:t>
                      </a:r>
                      <a:endParaRPr lang="es-MX" sz="3600" b="1" dirty="0" smtClean="0"/>
                    </a:p>
                    <a:p>
                      <a:endParaRPr lang="es-MX" sz="36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161054"/>
              </p:ext>
            </p:extLst>
          </p:nvPr>
        </p:nvGraphicFramePr>
        <p:xfrm>
          <a:off x="7271657" y="3265715"/>
          <a:ext cx="14477999" cy="8273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72299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20</Words>
  <Application>Microsoft Office PowerPoint</Application>
  <PresentationFormat>Personalizado</PresentationFormat>
  <Paragraphs>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Helvetica Neue</vt:lpstr>
      <vt:lpstr>Helvetica Neue Light</vt:lpstr>
      <vt:lpstr>Helvetica Neue Medium</vt:lpstr>
      <vt:lpstr>White</vt:lpstr>
      <vt:lpstr>Presentación de PowerPoint</vt:lpstr>
      <vt:lpstr>Total de notas por tema</vt:lpstr>
      <vt:lpstr>Valoración de notas por cada tema</vt:lpstr>
      <vt:lpstr>Valoración del total de notas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ComunicacionSoc</dc:creator>
  <cp:lastModifiedBy>Cesar Ignacio Bocanegra Alvarado</cp:lastModifiedBy>
  <cp:revision>25</cp:revision>
  <dcterms:modified xsi:type="dcterms:W3CDTF">2020-12-09T16:08:10Z</dcterms:modified>
</cp:coreProperties>
</file>