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838624374143555"/>
          <c:y val="0.15446760830074843"/>
          <c:w val="0.72311308289845821"/>
          <c:h val="0.69811995145518246"/>
        </c:manualLayout>
      </c:layout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838624374143555"/>
          <c:y val="0.15446760830074843"/>
          <c:w val="0.72311308289845821"/>
          <c:h val="0.69811995145518246"/>
        </c:manualLayout>
      </c:layout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7136482939632549E-2"/>
          <c:y val="2.5428331875182269E-2"/>
          <c:w val="0.90286351706036749"/>
          <c:h val="0.5641735928842227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'!$H$8:$H$30</c:f>
              <c:strCache>
                <c:ptCount val="23"/>
                <c:pt idx="0">
                  <c:v>1150 NOTISISTEMA</c:v>
                </c:pt>
                <c:pt idx="1">
                  <c:v>CANAL 6 </c:v>
                </c:pt>
                <c:pt idx="2">
                  <c:v>TELEVISA</c:v>
                </c:pt>
                <c:pt idx="3">
                  <c:v>MURAL</c:v>
                </c:pt>
                <c:pt idx="4">
                  <c:v>CANAL 8 </c:v>
                </c:pt>
                <c:pt idx="5">
                  <c:v>TV AZTECA </c:v>
                </c:pt>
                <c:pt idx="6">
                  <c:v>DIARIO </c:v>
                </c:pt>
                <c:pt idx="7">
                  <c:v>TWITTER</c:v>
                </c:pt>
                <c:pt idx="8">
                  <c:v>EL OCCIDENTAL</c:v>
                </c:pt>
                <c:pt idx="9">
                  <c:v>EL INFORMADOR</c:v>
                </c:pt>
                <c:pt idx="10">
                  <c:v>LA CRONICA </c:v>
                </c:pt>
                <c:pt idx="11">
                  <c:v>MILENIO</c:v>
                </c:pt>
                <c:pt idx="12">
                  <c:v>RADIO DK </c:v>
                </c:pt>
                <c:pt idx="13">
                  <c:v>104.3 FM </c:v>
                </c:pt>
                <c:pt idx="14">
                  <c:v>91.5 FM </c:v>
                </c:pt>
                <c:pt idx="15">
                  <c:v>91.9 FM </c:v>
                </c:pt>
                <c:pt idx="16">
                  <c:v>CANAL 44 </c:v>
                </c:pt>
                <c:pt idx="17">
                  <c:v>INTERNET </c:v>
                </c:pt>
                <c:pt idx="18">
                  <c:v>100.3 FM </c:v>
                </c:pt>
                <c:pt idx="19">
                  <c:v>CANAL 7 </c:v>
                </c:pt>
                <c:pt idx="20">
                  <c:v>101.1 FM </c:v>
                </c:pt>
                <c:pt idx="21">
                  <c:v>W RADIO </c:v>
                </c:pt>
                <c:pt idx="22">
                  <c:v>SEMANARIO </c:v>
                </c:pt>
              </c:strCache>
            </c:strRef>
          </c:cat>
          <c:val>
            <c:numRef>
              <c:f>'plantilla '!$I$8:$I$30</c:f>
              <c:numCache>
                <c:formatCode>General</c:formatCode>
                <c:ptCount val="23"/>
                <c:pt idx="0">
                  <c:v>48</c:v>
                </c:pt>
                <c:pt idx="1">
                  <c:v>40</c:v>
                </c:pt>
                <c:pt idx="2">
                  <c:v>27</c:v>
                </c:pt>
                <c:pt idx="3">
                  <c:v>31</c:v>
                </c:pt>
                <c:pt idx="4">
                  <c:v>27</c:v>
                </c:pt>
                <c:pt idx="5">
                  <c:v>31</c:v>
                </c:pt>
                <c:pt idx="6">
                  <c:v>30</c:v>
                </c:pt>
                <c:pt idx="7">
                  <c:v>28</c:v>
                </c:pt>
                <c:pt idx="8">
                  <c:v>19</c:v>
                </c:pt>
                <c:pt idx="9">
                  <c:v>12</c:v>
                </c:pt>
                <c:pt idx="10">
                  <c:v>9</c:v>
                </c:pt>
                <c:pt idx="11">
                  <c:v>9</c:v>
                </c:pt>
                <c:pt idx="12">
                  <c:v>7</c:v>
                </c:pt>
                <c:pt idx="13">
                  <c:v>9</c:v>
                </c:pt>
                <c:pt idx="14">
                  <c:v>6</c:v>
                </c:pt>
                <c:pt idx="15">
                  <c:v>8</c:v>
                </c:pt>
                <c:pt idx="16">
                  <c:v>5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3305016"/>
        <c:axId val="222771864"/>
      </c:barChart>
      <c:catAx>
        <c:axId val="223305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22771864"/>
        <c:crosses val="autoZero"/>
        <c:auto val="1"/>
        <c:lblAlgn val="ctr"/>
        <c:lblOffset val="100"/>
        <c:noMultiLvlLbl val="0"/>
      </c:catAx>
      <c:valAx>
        <c:axId val="222771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23305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21101499883198"/>
          <c:y val="5.9180692193821202E-2"/>
          <c:w val="0.8595596243514958"/>
          <c:h val="0.61783987622069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'plantilla '!$C$39</c:f>
              <c:strCache>
                <c:ptCount val="1"/>
                <c:pt idx="0">
                  <c:v>POSITIVAS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'!$B$40:$B$52</c:f>
              <c:strCache>
                <c:ptCount val="13"/>
                <c:pt idx="0">
                  <c:v>H. AYUNTAMIENTO DE TLQ.</c:v>
                </c:pt>
                <c:pt idx="1">
                  <c:v>SEGURIDAD PÚBLICA</c:v>
                </c:pt>
                <c:pt idx="2">
                  <c:v>PROTECCION CIVIL</c:v>
                </c:pt>
                <c:pt idx="3">
                  <c:v>SERVICIOS PUBLICOS</c:v>
                </c:pt>
                <c:pt idx="4">
                  <c:v>SERVICIOS MEDICOS</c:v>
                </c:pt>
                <c:pt idx="5">
                  <c:v>ALCALDESA</c:v>
                </c:pt>
                <c:pt idx="6">
                  <c:v>CULTURA</c:v>
                </c:pt>
                <c:pt idx="7">
                  <c:v>TURISMO </c:v>
                </c:pt>
                <c:pt idx="8">
                  <c:v>OBRAS </c:v>
                </c:pt>
                <c:pt idx="9">
                  <c:v>ECOLOGIA</c:v>
                </c:pt>
                <c:pt idx="10">
                  <c:v>REGIDORA VERDE </c:v>
                </c:pt>
                <c:pt idx="11">
                  <c:v>COMUDE </c:v>
                </c:pt>
                <c:pt idx="12">
                  <c:v>PAVIMENTOS </c:v>
                </c:pt>
              </c:strCache>
            </c:strRef>
          </c:cat>
          <c:val>
            <c:numRef>
              <c:f>'plantilla '!$C$40:$C$52</c:f>
              <c:numCache>
                <c:formatCode>General</c:formatCode>
                <c:ptCount val="13"/>
                <c:pt idx="0">
                  <c:v>59</c:v>
                </c:pt>
                <c:pt idx="1">
                  <c:v>37</c:v>
                </c:pt>
                <c:pt idx="2">
                  <c:v>21</c:v>
                </c:pt>
                <c:pt idx="3">
                  <c:v>20</c:v>
                </c:pt>
                <c:pt idx="4">
                  <c:v>9</c:v>
                </c:pt>
                <c:pt idx="5">
                  <c:v>7</c:v>
                </c:pt>
                <c:pt idx="6">
                  <c:v>7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'plantilla '!$D$39</c:f>
              <c:strCache>
                <c:ptCount val="1"/>
                <c:pt idx="0">
                  <c:v>NEGATIVAS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'!$B$40:$B$52</c:f>
              <c:strCache>
                <c:ptCount val="13"/>
                <c:pt idx="0">
                  <c:v>H. AYUNTAMIENTO DE TLQ.</c:v>
                </c:pt>
                <c:pt idx="1">
                  <c:v>SEGURIDAD PÚBLICA</c:v>
                </c:pt>
                <c:pt idx="2">
                  <c:v>PROTECCION CIVIL</c:v>
                </c:pt>
                <c:pt idx="3">
                  <c:v>SERVICIOS PUBLICOS</c:v>
                </c:pt>
                <c:pt idx="4">
                  <c:v>SERVICIOS MEDICOS</c:v>
                </c:pt>
                <c:pt idx="5">
                  <c:v>ALCALDESA</c:v>
                </c:pt>
                <c:pt idx="6">
                  <c:v>CULTURA</c:v>
                </c:pt>
                <c:pt idx="7">
                  <c:v>TURISMO </c:v>
                </c:pt>
                <c:pt idx="8">
                  <c:v>OBRAS </c:v>
                </c:pt>
                <c:pt idx="9">
                  <c:v>ECOLOGIA</c:v>
                </c:pt>
                <c:pt idx="10">
                  <c:v>REGIDORA VERDE </c:v>
                </c:pt>
                <c:pt idx="11">
                  <c:v>COMUDE </c:v>
                </c:pt>
                <c:pt idx="12">
                  <c:v>PAVIMENTOS </c:v>
                </c:pt>
              </c:strCache>
            </c:strRef>
          </c:cat>
          <c:val>
            <c:numRef>
              <c:f>'plantilla '!$D$40:$D$52</c:f>
              <c:numCache>
                <c:formatCode>General</c:formatCode>
                <c:ptCount val="13"/>
                <c:pt idx="0">
                  <c:v>35</c:v>
                </c:pt>
                <c:pt idx="1">
                  <c:v>70</c:v>
                </c:pt>
                <c:pt idx="2">
                  <c:v>1</c:v>
                </c:pt>
                <c:pt idx="3">
                  <c:v>23</c:v>
                </c:pt>
                <c:pt idx="5">
                  <c:v>7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  <c:pt idx="12">
                  <c:v>1</c:v>
                </c:pt>
              </c:numCache>
            </c:numRef>
          </c:val>
        </c:ser>
        <c:ser>
          <c:idx val="2"/>
          <c:order val="2"/>
          <c:tx>
            <c:strRef>
              <c:f>'plantilla '!$E$39</c:f>
              <c:strCache>
                <c:ptCount val="1"/>
                <c:pt idx="0">
                  <c:v>INFORMATIVA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'!$B$40:$B$52</c:f>
              <c:strCache>
                <c:ptCount val="13"/>
                <c:pt idx="0">
                  <c:v>H. AYUNTAMIENTO DE TLQ.</c:v>
                </c:pt>
                <c:pt idx="1">
                  <c:v>SEGURIDAD PÚBLICA</c:v>
                </c:pt>
                <c:pt idx="2">
                  <c:v>PROTECCION CIVIL</c:v>
                </c:pt>
                <c:pt idx="3">
                  <c:v>SERVICIOS PUBLICOS</c:v>
                </c:pt>
                <c:pt idx="4">
                  <c:v>SERVICIOS MEDICOS</c:v>
                </c:pt>
                <c:pt idx="5">
                  <c:v>ALCALDESA</c:v>
                </c:pt>
                <c:pt idx="6">
                  <c:v>CULTURA</c:v>
                </c:pt>
                <c:pt idx="7">
                  <c:v>TURISMO </c:v>
                </c:pt>
                <c:pt idx="8">
                  <c:v>OBRAS </c:v>
                </c:pt>
                <c:pt idx="9">
                  <c:v>ECOLOGIA</c:v>
                </c:pt>
                <c:pt idx="10">
                  <c:v>REGIDORA VERDE </c:v>
                </c:pt>
                <c:pt idx="11">
                  <c:v>COMUDE </c:v>
                </c:pt>
                <c:pt idx="12">
                  <c:v>PAVIMENTOS </c:v>
                </c:pt>
              </c:strCache>
            </c:strRef>
          </c:cat>
          <c:val>
            <c:numRef>
              <c:f>'plantilla '!$E$40:$E$52</c:f>
              <c:numCache>
                <c:formatCode>General</c:formatCode>
                <c:ptCount val="13"/>
                <c:pt idx="0">
                  <c:v>24</c:v>
                </c:pt>
                <c:pt idx="1">
                  <c:v>6</c:v>
                </c:pt>
                <c:pt idx="3">
                  <c:v>11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331280"/>
        <c:axId val="223469496"/>
      </c:barChart>
      <c:catAx>
        <c:axId val="20833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23469496"/>
        <c:crosses val="autoZero"/>
        <c:auto val="1"/>
        <c:lblAlgn val="ctr"/>
        <c:lblOffset val="100"/>
        <c:noMultiLvlLbl val="0"/>
      </c:catAx>
      <c:valAx>
        <c:axId val="223469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8331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'plantilla '!$H$58:$J$58</c:f>
              <c:strCache>
                <c:ptCount val="3"/>
                <c:pt idx="0">
                  <c:v>POSITIVAS 168</c:v>
                </c:pt>
                <c:pt idx="1">
                  <c:v>NEGATIVAS 143</c:v>
                </c:pt>
                <c:pt idx="2">
                  <c:v>INFORMATIVA 42</c:v>
                </c:pt>
              </c:strCache>
            </c:strRef>
          </c:cat>
          <c:val>
            <c:numRef>
              <c:f>'plantilla '!$H$59:$J$59</c:f>
              <c:numCache>
                <c:formatCode>General</c:formatCode>
                <c:ptCount val="3"/>
                <c:pt idx="0">
                  <c:v>168</c:v>
                </c:pt>
                <c:pt idx="1">
                  <c:v>143</c:v>
                </c:pt>
                <c:pt idx="2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2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Pérez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 Juan Pérez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lantilla Reporte Mensual-01.jpg" descr="Plantilla Reporte Mensual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95943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Cuerpo"/>
          <p:cNvSpPr txBox="1">
            <a:spLocks noGrp="1"/>
          </p:cNvSpPr>
          <p:nvPr>
            <p:ph type="subTitle" sz="quarter" idx="1"/>
          </p:nvPr>
        </p:nvSpPr>
        <p:spPr>
          <a:xfrm>
            <a:off x="1778000" y="7344833"/>
            <a:ext cx="20828001" cy="1587501"/>
          </a:xfrm>
          <a:prstGeom prst="rect">
            <a:avLst/>
          </a:prstGeom>
        </p:spPr>
        <p:txBody>
          <a:bodyPr/>
          <a:lstStyle/>
          <a:p>
            <a:r>
              <a:rPr lang="es-MX" dirty="0" smtClean="0"/>
              <a:t>Abril 2019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Total de notas por tema</a:t>
            </a:r>
            <a:endParaRPr sz="8800" dirty="0"/>
          </a:p>
        </p:txBody>
      </p:sp>
      <p:graphicFrame>
        <p:nvGraphicFramePr>
          <p:cNvPr id="23" name="Gráfico 22"/>
          <p:cNvGraphicFramePr/>
          <p:nvPr>
            <p:extLst>
              <p:ext uri="{D42A27DB-BD31-4B8C-83A1-F6EECF244321}">
                <p14:modId xmlns:p14="http://schemas.microsoft.com/office/powerpoint/2010/main" val="3379243742"/>
              </p:ext>
            </p:extLst>
          </p:nvPr>
        </p:nvGraphicFramePr>
        <p:xfrm>
          <a:off x="4201886" y="2506393"/>
          <a:ext cx="19320329" cy="10493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379243742"/>
              </p:ext>
            </p:extLst>
          </p:nvPr>
        </p:nvGraphicFramePr>
        <p:xfrm>
          <a:off x="4201886" y="2441079"/>
          <a:ext cx="19320329" cy="10493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977268"/>
              </p:ext>
            </p:extLst>
          </p:nvPr>
        </p:nvGraphicFramePr>
        <p:xfrm>
          <a:off x="1502229" y="3331029"/>
          <a:ext cx="22098000" cy="9579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20182114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Valoración de notas por cada tema</a:t>
            </a:r>
            <a:endParaRPr sz="88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6318804"/>
              </p:ext>
            </p:extLst>
          </p:nvPr>
        </p:nvGraphicFramePr>
        <p:xfrm>
          <a:off x="2503714" y="3048001"/>
          <a:ext cx="21052972" cy="9557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01097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Valoración del total de notas</a:t>
            </a:r>
            <a:endParaRPr sz="8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159333700"/>
              </p:ext>
            </p:extLst>
          </p:nvPr>
        </p:nvGraphicFramePr>
        <p:xfrm>
          <a:off x="7271656" y="3113314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381744"/>
              </p:ext>
            </p:extLst>
          </p:nvPr>
        </p:nvGraphicFramePr>
        <p:xfrm>
          <a:off x="2714171" y="6250817"/>
          <a:ext cx="2227943" cy="167398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/>
              </a:tblGrid>
              <a:tr h="836991">
                <a:tc>
                  <a:txBody>
                    <a:bodyPr/>
                    <a:lstStyle/>
                    <a:p>
                      <a:r>
                        <a:rPr lang="es-MX" sz="3200" b="1" dirty="0" smtClean="0"/>
                        <a:t>TOTAL</a:t>
                      </a:r>
                      <a:endParaRPr lang="es-MX" sz="3200" b="1" dirty="0"/>
                    </a:p>
                  </a:txBody>
                  <a:tcPr>
                    <a:solidFill>
                      <a:srgbClr val="E81097"/>
                    </a:solidFill>
                  </a:tcPr>
                </a:tc>
              </a:tr>
              <a:tr h="836991">
                <a:tc>
                  <a:txBody>
                    <a:bodyPr/>
                    <a:lstStyle/>
                    <a:p>
                      <a:r>
                        <a:rPr lang="es-MX" sz="3600" b="1" smtClean="0"/>
                        <a:t>353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3220496"/>
              </p:ext>
            </p:extLst>
          </p:nvPr>
        </p:nvGraphicFramePr>
        <p:xfrm>
          <a:off x="5421087" y="2873829"/>
          <a:ext cx="18179142" cy="9318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72299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20</Words>
  <Application>Microsoft Office PowerPoint</Application>
  <PresentationFormat>Personalizado</PresentationFormat>
  <Paragraphs>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Helvetica Neue</vt:lpstr>
      <vt:lpstr>Helvetica Neue Light</vt:lpstr>
      <vt:lpstr>Helvetica Neue Medium</vt:lpstr>
      <vt:lpstr>White</vt:lpstr>
      <vt:lpstr>Presentación de PowerPoint</vt:lpstr>
      <vt:lpstr>Total de notas por tema</vt:lpstr>
      <vt:lpstr>Valoración de notas por cada tema</vt:lpstr>
      <vt:lpstr>Valoración del total de notas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ComunicacionSoc</dc:creator>
  <cp:lastModifiedBy>ComunicacionSoc</cp:lastModifiedBy>
  <cp:revision>21</cp:revision>
  <dcterms:modified xsi:type="dcterms:W3CDTF">2019-06-21T17:40:12Z</dcterms:modified>
</cp:coreProperties>
</file>