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10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Estilo claro 3 - Acento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Estilo medio 1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Estilo medio 4 - Énfasis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6838624374143555"/>
          <c:y val="0.15446760830074843"/>
          <c:w val="0.72311308289845821"/>
          <c:h val="0.69811995145518246"/>
        </c:manualLayout>
      </c:layout>
      <c:pie3DChart>
        <c:varyColors val="1"/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'!$H$10:$H$34</c:f>
              <c:strCache>
                <c:ptCount val="25"/>
                <c:pt idx="0">
                  <c:v>TELEVISA </c:v>
                </c:pt>
                <c:pt idx="1">
                  <c:v>CANAL 6</c:v>
                </c:pt>
                <c:pt idx="2">
                  <c:v>TV AZTECA </c:v>
                </c:pt>
                <c:pt idx="3">
                  <c:v>1150 NOTISISTEMA</c:v>
                </c:pt>
                <c:pt idx="4">
                  <c:v>CANAL 8</c:v>
                </c:pt>
                <c:pt idx="5">
                  <c:v>91.9 FM </c:v>
                </c:pt>
                <c:pt idx="6">
                  <c:v>TWITTER</c:v>
                </c:pt>
                <c:pt idx="7">
                  <c:v>DIARIO </c:v>
                </c:pt>
                <c:pt idx="8">
                  <c:v>MURAL</c:v>
                </c:pt>
                <c:pt idx="9">
                  <c:v>EL INFORMADOR</c:v>
                </c:pt>
                <c:pt idx="10">
                  <c:v>RADIO DK </c:v>
                </c:pt>
                <c:pt idx="11">
                  <c:v>EL OCCIDENTAL</c:v>
                </c:pt>
                <c:pt idx="12">
                  <c:v>MILENIO</c:v>
                </c:pt>
                <c:pt idx="13">
                  <c:v>W RADIO </c:v>
                </c:pt>
                <c:pt idx="14">
                  <c:v>104.3 FM </c:v>
                </c:pt>
                <c:pt idx="15">
                  <c:v>LA CRONICA </c:v>
                </c:pt>
                <c:pt idx="16">
                  <c:v>INTERNET </c:v>
                </c:pt>
                <c:pt idx="17">
                  <c:v>CANAL 44</c:v>
                </c:pt>
                <c:pt idx="18">
                  <c:v>CONCIENCIA PÚBLICA</c:v>
                </c:pt>
                <c:pt idx="19">
                  <c:v>INDIGO </c:v>
                </c:pt>
                <c:pt idx="20">
                  <c:v>89.5 FM </c:v>
                </c:pt>
                <c:pt idx="21">
                  <c:v>101. 1 FM </c:v>
                </c:pt>
                <c:pt idx="22">
                  <c:v>CANAL 7 </c:v>
                </c:pt>
                <c:pt idx="23">
                  <c:v>PROCESO </c:v>
                </c:pt>
                <c:pt idx="24">
                  <c:v>RESPETABLE</c:v>
                </c:pt>
              </c:strCache>
            </c:strRef>
          </c:cat>
          <c:val>
            <c:numRef>
              <c:f>'plantilla '!$I$10:$I$34</c:f>
              <c:numCache>
                <c:formatCode>General</c:formatCode>
                <c:ptCount val="25"/>
                <c:pt idx="0">
                  <c:v>73</c:v>
                </c:pt>
                <c:pt idx="1">
                  <c:v>73</c:v>
                </c:pt>
                <c:pt idx="2">
                  <c:v>56</c:v>
                </c:pt>
                <c:pt idx="3">
                  <c:v>47</c:v>
                </c:pt>
                <c:pt idx="4">
                  <c:v>28</c:v>
                </c:pt>
                <c:pt idx="5">
                  <c:v>31</c:v>
                </c:pt>
                <c:pt idx="6">
                  <c:v>45</c:v>
                </c:pt>
                <c:pt idx="7">
                  <c:v>18</c:v>
                </c:pt>
                <c:pt idx="8">
                  <c:v>27</c:v>
                </c:pt>
                <c:pt idx="9">
                  <c:v>15</c:v>
                </c:pt>
                <c:pt idx="10">
                  <c:v>15</c:v>
                </c:pt>
                <c:pt idx="11">
                  <c:v>12</c:v>
                </c:pt>
                <c:pt idx="12">
                  <c:v>13</c:v>
                </c:pt>
                <c:pt idx="13">
                  <c:v>7</c:v>
                </c:pt>
                <c:pt idx="14">
                  <c:v>15</c:v>
                </c:pt>
                <c:pt idx="15">
                  <c:v>4</c:v>
                </c:pt>
                <c:pt idx="16">
                  <c:v>1</c:v>
                </c:pt>
                <c:pt idx="17">
                  <c:v>4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  <c:pt idx="21">
                  <c:v>3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0681528"/>
        <c:axId val="358131120"/>
      </c:barChart>
      <c:catAx>
        <c:axId val="26068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358131120"/>
        <c:crosses val="autoZero"/>
        <c:auto val="1"/>
        <c:lblAlgn val="ctr"/>
        <c:lblOffset val="100"/>
        <c:noMultiLvlLbl val="0"/>
      </c:catAx>
      <c:valAx>
        <c:axId val="35813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0681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POSITIVAS</c:v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'!$B$42:$B$59</c:f>
              <c:strCache>
                <c:ptCount val="18"/>
                <c:pt idx="0">
                  <c:v>SEGURIDAD PÚBLICA</c:v>
                </c:pt>
                <c:pt idx="1">
                  <c:v>SERVICIOS MEDICOS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OBRAS</c:v>
                </c:pt>
                <c:pt idx="5">
                  <c:v>ALCALDESA</c:v>
                </c:pt>
                <c:pt idx="6">
                  <c:v>MERCADO </c:v>
                </c:pt>
                <c:pt idx="7">
                  <c:v>CULTURA</c:v>
                </c:pt>
                <c:pt idx="8">
                  <c:v>PAVIMENTOS </c:v>
                </c:pt>
                <c:pt idx="9">
                  <c:v>TURISMO </c:v>
                </c:pt>
                <c:pt idx="10">
                  <c:v>SERVICIOS PUBLICOS</c:v>
                </c:pt>
                <c:pt idx="11">
                  <c:v>DIF MUNICIPAL</c:v>
                </c:pt>
                <c:pt idx="12">
                  <c:v>REGIDORA VERDE </c:v>
                </c:pt>
                <c:pt idx="13">
                  <c:v>PADRON Y LICENCIAS </c:v>
                </c:pt>
                <c:pt idx="14">
                  <c:v>REGISTRO CIVIL </c:v>
                </c:pt>
                <c:pt idx="15">
                  <c:v>REGIDOR ALFARO </c:v>
                </c:pt>
                <c:pt idx="16">
                  <c:v>REGIDOR MORENA </c:v>
                </c:pt>
                <c:pt idx="17">
                  <c:v>REGIDOR PRI </c:v>
                </c:pt>
              </c:strCache>
            </c:strRef>
          </c:cat>
          <c:val>
            <c:numRef>
              <c:f>'plantilla '!$C$42:$C$59</c:f>
              <c:numCache>
                <c:formatCode>General</c:formatCode>
                <c:ptCount val="18"/>
                <c:pt idx="0">
                  <c:v>86</c:v>
                </c:pt>
                <c:pt idx="1">
                  <c:v>48</c:v>
                </c:pt>
                <c:pt idx="2">
                  <c:v>28</c:v>
                </c:pt>
                <c:pt idx="3">
                  <c:v>16</c:v>
                </c:pt>
                <c:pt idx="4">
                  <c:v>15</c:v>
                </c:pt>
                <c:pt idx="5">
                  <c:v>7</c:v>
                </c:pt>
                <c:pt idx="6">
                  <c:v>3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1"/>
          <c:order val="1"/>
          <c:tx>
            <c:v>NEGATIVAS</c:v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'!$B$42:$B$59</c:f>
              <c:strCache>
                <c:ptCount val="18"/>
                <c:pt idx="0">
                  <c:v>SEGURIDAD PÚBLICA</c:v>
                </c:pt>
                <c:pt idx="1">
                  <c:v>SERVICIOS MEDICOS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OBRAS</c:v>
                </c:pt>
                <c:pt idx="5">
                  <c:v>ALCALDESA</c:v>
                </c:pt>
                <c:pt idx="6">
                  <c:v>MERCADO </c:v>
                </c:pt>
                <c:pt idx="7">
                  <c:v>CULTURA</c:v>
                </c:pt>
                <c:pt idx="8">
                  <c:v>PAVIMENTOS </c:v>
                </c:pt>
                <c:pt idx="9">
                  <c:v>TURISMO </c:v>
                </c:pt>
                <c:pt idx="10">
                  <c:v>SERVICIOS PUBLICOS</c:v>
                </c:pt>
                <c:pt idx="11">
                  <c:v>DIF MUNICIPAL</c:v>
                </c:pt>
                <c:pt idx="12">
                  <c:v>REGIDORA VERDE </c:v>
                </c:pt>
                <c:pt idx="13">
                  <c:v>PADRON Y LICENCIAS </c:v>
                </c:pt>
                <c:pt idx="14">
                  <c:v>REGISTRO CIVIL </c:v>
                </c:pt>
                <c:pt idx="15">
                  <c:v>REGIDOR ALFARO </c:v>
                </c:pt>
                <c:pt idx="16">
                  <c:v>REGIDOR MORENA </c:v>
                </c:pt>
                <c:pt idx="17">
                  <c:v>REGIDOR PRI </c:v>
                </c:pt>
              </c:strCache>
            </c:strRef>
          </c:cat>
          <c:val>
            <c:numRef>
              <c:f>'plantilla '!$D$42:$D$59</c:f>
              <c:numCache>
                <c:formatCode>General</c:formatCode>
                <c:ptCount val="18"/>
                <c:pt idx="0">
                  <c:v>143</c:v>
                </c:pt>
                <c:pt idx="1">
                  <c:v>2</c:v>
                </c:pt>
                <c:pt idx="4">
                  <c:v>3</c:v>
                </c:pt>
                <c:pt idx="5">
                  <c:v>1</c:v>
                </c:pt>
                <c:pt idx="6">
                  <c:v>2</c:v>
                </c:pt>
                <c:pt idx="8">
                  <c:v>13</c:v>
                </c:pt>
                <c:pt idx="10">
                  <c:v>22</c:v>
                </c:pt>
                <c:pt idx="13">
                  <c:v>3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</c:numCache>
            </c:numRef>
          </c:val>
        </c:ser>
        <c:ser>
          <c:idx val="2"/>
          <c:order val="2"/>
          <c:tx>
            <c:v>INFORMATIVAS</c:v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'plantilla '!$B$42:$B$59</c:f>
              <c:strCache>
                <c:ptCount val="18"/>
                <c:pt idx="0">
                  <c:v>SEGURIDAD PÚBLICA</c:v>
                </c:pt>
                <c:pt idx="1">
                  <c:v>SERVICIOS MEDICOS</c:v>
                </c:pt>
                <c:pt idx="2">
                  <c:v>H. AYUNTAMIENTO DE TLQ.</c:v>
                </c:pt>
                <c:pt idx="3">
                  <c:v>PROTECCION CIVIL</c:v>
                </c:pt>
                <c:pt idx="4">
                  <c:v>OBRAS</c:v>
                </c:pt>
                <c:pt idx="5">
                  <c:v>ALCALDESA</c:v>
                </c:pt>
                <c:pt idx="6">
                  <c:v>MERCADO </c:v>
                </c:pt>
                <c:pt idx="7">
                  <c:v>CULTURA</c:v>
                </c:pt>
                <c:pt idx="8">
                  <c:v>PAVIMENTOS </c:v>
                </c:pt>
                <c:pt idx="9">
                  <c:v>TURISMO </c:v>
                </c:pt>
                <c:pt idx="10">
                  <c:v>SERVICIOS PUBLICOS</c:v>
                </c:pt>
                <c:pt idx="11">
                  <c:v>DIF MUNICIPAL</c:v>
                </c:pt>
                <c:pt idx="12">
                  <c:v>REGIDORA VERDE </c:v>
                </c:pt>
                <c:pt idx="13">
                  <c:v>PADRON Y LICENCIAS </c:v>
                </c:pt>
                <c:pt idx="14">
                  <c:v>REGISTRO CIVIL </c:v>
                </c:pt>
                <c:pt idx="15">
                  <c:v>REGIDOR ALFARO </c:v>
                </c:pt>
                <c:pt idx="16">
                  <c:v>REGIDOR MORENA </c:v>
                </c:pt>
                <c:pt idx="17">
                  <c:v>REGIDOR PRI </c:v>
                </c:pt>
              </c:strCache>
            </c:strRef>
          </c:cat>
          <c:val>
            <c:numRef>
              <c:f>'plantilla '!$E$42:$E$59</c:f>
              <c:numCache>
                <c:formatCode>General</c:formatCode>
                <c:ptCount val="18"/>
                <c:pt idx="0">
                  <c:v>8</c:v>
                </c:pt>
                <c:pt idx="2">
                  <c:v>11</c:v>
                </c:pt>
                <c:pt idx="5">
                  <c:v>1</c:v>
                </c:pt>
                <c:pt idx="6">
                  <c:v>1</c:v>
                </c:pt>
                <c:pt idx="10">
                  <c:v>2</c:v>
                </c:pt>
                <c:pt idx="13">
                  <c:v>1</c:v>
                </c:pt>
                <c:pt idx="15">
                  <c:v>61</c:v>
                </c:pt>
                <c:pt idx="17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65947520"/>
        <c:axId val="265947912"/>
      </c:barChart>
      <c:catAx>
        <c:axId val="2659475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5947912"/>
        <c:crosses val="autoZero"/>
        <c:auto val="1"/>
        <c:lblAlgn val="ctr"/>
        <c:lblOffset val="100"/>
        <c:noMultiLvlLbl val="0"/>
      </c:catAx>
      <c:valAx>
        <c:axId val="265947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5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2659475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8241023053275095"/>
          <c:y val="0.25828447098206475"/>
          <c:w val="0.15402269666605636"/>
          <c:h val="0.444619156064895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5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'plantilla '!$H$69:$J$69</c:f>
              <c:strCache>
                <c:ptCount val="3"/>
                <c:pt idx="0">
                  <c:v>POSITIVA 214</c:v>
                </c:pt>
                <c:pt idx="1">
                  <c:v>NEGATIVAS 192</c:v>
                </c:pt>
                <c:pt idx="2">
                  <c:v>INFORMATIVA 88</c:v>
                </c:pt>
              </c:strCache>
            </c:strRef>
          </c:cat>
          <c:val>
            <c:numRef>
              <c:f>'plantilla '!$H$70:$J$70</c:f>
              <c:numCache>
                <c:formatCode>General</c:formatCode>
                <c:ptCount val="3"/>
                <c:pt idx="0">
                  <c:v>214</c:v>
                </c:pt>
                <c:pt idx="1">
                  <c:v>192</c:v>
                </c:pt>
                <c:pt idx="2">
                  <c:v>88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5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622681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ítulo y sub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Juan Pérez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200" i="1"/>
            </a:lvl1pPr>
          </a:lstStyle>
          <a:p>
            <a:r>
              <a:t>– Juan Pérez</a:t>
            </a:r>
          </a:p>
        </p:txBody>
      </p:sp>
      <p:sp>
        <p:nvSpPr>
          <p:cNvPr id="94" name="“Escribe una cita aquí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48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“Escribe una cita aquí” </a:t>
            </a:r>
          </a:p>
        </p:txBody>
      </p:sp>
      <p:sp>
        <p:nvSpPr>
          <p:cNvPr id="9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n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horizont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n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exto del título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 anchor="b"/>
          <a:lstStyle/>
          <a:p>
            <a:r>
              <a:t>Texto del título</a:t>
            </a:r>
          </a:p>
        </p:txBody>
      </p:sp>
      <p:sp>
        <p:nvSpPr>
          <p:cNvPr id="2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centr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o del título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oto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n"/>
          <p:cNvSpPr>
            <a:spLocks noGrp="1"/>
          </p:cNvSpPr>
          <p:nvPr>
            <p:ph type="pic" sz="half" idx="13"/>
          </p:nvPr>
        </p:nvSpPr>
        <p:spPr>
          <a:xfrm>
            <a:off x="13165980" y="952500"/>
            <a:ext cx="9525001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exto del título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Texto del título</a:t>
            </a:r>
          </a:p>
        </p:txBody>
      </p:sp>
      <p:sp>
        <p:nvSpPr>
          <p:cNvPr id="40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5400"/>
            </a:lvl1pPr>
            <a:lvl2pPr marL="0" indent="0" algn="ctr">
              <a:spcBef>
                <a:spcPts val="0"/>
              </a:spcBef>
              <a:buSzTx/>
              <a:buNone/>
              <a:defRPr sz="5400"/>
            </a:lvl2pPr>
            <a:lvl3pPr marL="0" indent="0" algn="ctr">
              <a:spcBef>
                <a:spcPts val="0"/>
              </a:spcBef>
              <a:buSzTx/>
              <a:buNone/>
              <a:defRPr sz="5400"/>
            </a:lvl3pPr>
            <a:lvl4pPr marL="0" indent="0" algn="ctr">
              <a:spcBef>
                <a:spcPts val="0"/>
              </a:spcBef>
              <a:buSzTx/>
              <a:buNone/>
              <a:defRPr sz="5400"/>
            </a:lvl4pPr>
            <a:lvl5pPr marL="0" indent="0" algn="ctr">
              <a:spcBef>
                <a:spcPts val="0"/>
              </a:spcBef>
              <a:buSzTx/>
              <a:buNone/>
              <a:defRPr sz="54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(arrib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9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y 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57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5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, viñetas y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n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67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defRPr sz="3800"/>
            </a:lvl1pPr>
            <a:lvl2pPr marL="1117600" indent="-558800">
              <a:spcBef>
                <a:spcPts val="4500"/>
              </a:spcBef>
              <a:defRPr sz="3800"/>
            </a:lvl2pPr>
            <a:lvl3pPr marL="1676400" indent="-558800">
              <a:spcBef>
                <a:spcPts val="4500"/>
              </a:spcBef>
              <a:defRPr sz="3800"/>
            </a:lvl3pPr>
            <a:lvl4pPr marL="2235200" indent="-558800">
              <a:spcBef>
                <a:spcPts val="4500"/>
              </a:spcBef>
              <a:defRPr sz="3800"/>
            </a:lvl4pPr>
            <a:lvl5pPr marL="2794000" indent="-558800">
              <a:spcBef>
                <a:spcPts val="4500"/>
              </a:spcBef>
              <a:defRPr sz="3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6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ñe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  <a:lvl2pPr>
              <a:defRPr sz="4800"/>
            </a:lvl2pPr>
            <a:lvl3pPr>
              <a:defRPr sz="4800"/>
            </a:lvl3pPr>
            <a:lvl4pPr>
              <a:defRPr sz="4800"/>
            </a:lvl4pPr>
            <a:lvl5pPr>
              <a:defRPr sz="4800"/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7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 f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n"/>
          <p:cNvSpPr>
            <a:spLocks noGrp="1"/>
          </p:cNvSpPr>
          <p:nvPr>
            <p:ph type="pic" sz="quarter" idx="13"/>
          </p:nvPr>
        </p:nvSpPr>
        <p:spPr>
          <a:xfrm>
            <a:off x="15760700" y="7048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n"/>
          <p:cNvSpPr>
            <a:spLocks noGrp="1"/>
          </p:cNvSpPr>
          <p:nvPr>
            <p:ph type="pic" sz="quarter" idx="14"/>
          </p:nvPr>
        </p:nvSpPr>
        <p:spPr>
          <a:xfrm>
            <a:off x="15760700" y="11303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n"/>
          <p:cNvSpPr>
            <a:spLocks noGrp="1"/>
          </p:cNvSpPr>
          <p:nvPr>
            <p:ph type="pic" idx="15"/>
          </p:nvPr>
        </p:nvSpPr>
        <p:spPr>
          <a:xfrm>
            <a:off x="1206500" y="11303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‹Nº›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59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latinLnBrk="0">
        <a:lnSpc>
          <a:spcPct val="100000"/>
        </a:lnSpc>
        <a:spcBef>
          <a:spcPts val="5900"/>
        </a:spcBef>
        <a:spcAft>
          <a:spcPts val="0"/>
        </a:spcAft>
        <a:buClrTx/>
        <a:buSzPct val="12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Plantilla Reporte Mensual-01.jpg" descr="Plantilla Reporte Mensual-01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-195943"/>
            <a:ext cx="24384000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Cuerpo"/>
          <p:cNvSpPr txBox="1">
            <a:spLocks noGrp="1"/>
          </p:cNvSpPr>
          <p:nvPr>
            <p:ph type="subTitle" sz="quarter" idx="1"/>
          </p:nvPr>
        </p:nvSpPr>
        <p:spPr>
          <a:xfrm>
            <a:off x="1778000" y="7344833"/>
            <a:ext cx="20828001" cy="1587501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lang="es-MX" smtClean="0"/>
              <a:t>MARZO</a:t>
            </a:r>
          </a:p>
          <a:p>
            <a:r>
              <a:rPr lang="es-MX" smtClean="0"/>
              <a:t> 2019</a:t>
            </a:r>
            <a:endParaRPr dirty="0"/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Total de notas por tema</a:t>
            </a:r>
            <a:endParaRPr sz="8800" dirty="0"/>
          </a:p>
        </p:txBody>
      </p:sp>
      <p:graphicFrame>
        <p:nvGraphicFramePr>
          <p:cNvPr id="23" name="Gráfico 22"/>
          <p:cNvGraphicFramePr/>
          <p:nvPr>
            <p:extLst>
              <p:ext uri="{D42A27DB-BD31-4B8C-83A1-F6EECF244321}">
                <p14:modId xmlns:p14="http://schemas.microsoft.com/office/powerpoint/2010/main" val="2971175949"/>
              </p:ext>
            </p:extLst>
          </p:nvPr>
        </p:nvGraphicFramePr>
        <p:xfrm>
          <a:off x="4201886" y="2506393"/>
          <a:ext cx="19320329" cy="10493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8383588"/>
              </p:ext>
            </p:extLst>
          </p:nvPr>
        </p:nvGraphicFramePr>
        <p:xfrm>
          <a:off x="2525486" y="3374570"/>
          <a:ext cx="21096514" cy="91875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20182114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 notas por cada tema</a:t>
            </a:r>
            <a:endParaRPr sz="8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1959641"/>
              </p:ext>
            </p:extLst>
          </p:nvPr>
        </p:nvGraphicFramePr>
        <p:xfrm>
          <a:off x="2590800" y="3396343"/>
          <a:ext cx="21031200" cy="9209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9010976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" name="Plantilla Reporte Mensual-02.jpg" descr="Plantilla Reporte Mensual-02.jp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72483" y="0"/>
            <a:ext cx="24379262" cy="13716000"/>
          </a:xfrm>
          <a:prstGeom prst="rect">
            <a:avLst/>
          </a:prstGeom>
          <a:ln w="12700">
            <a:miter lim="400000"/>
          </a:ln>
        </p:spPr>
      </p:pic>
      <p:sp>
        <p:nvSpPr>
          <p:cNvPr id="123" name="Título"/>
          <p:cNvSpPr txBox="1">
            <a:spLocks noGrp="1"/>
          </p:cNvSpPr>
          <p:nvPr>
            <p:ph type="title"/>
          </p:nvPr>
        </p:nvSpPr>
        <p:spPr>
          <a:xfrm>
            <a:off x="4201886" y="420914"/>
            <a:ext cx="19102613" cy="22860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s-MX" sz="8800" dirty="0" smtClean="0"/>
              <a:t>Valoración del total de notas</a:t>
            </a:r>
            <a:endParaRPr sz="8800" dirty="0"/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4159333700"/>
              </p:ext>
            </p:extLst>
          </p:nvPr>
        </p:nvGraphicFramePr>
        <p:xfrm>
          <a:off x="7271656" y="3113314"/>
          <a:ext cx="15675430" cy="94899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9247613"/>
              </p:ext>
            </p:extLst>
          </p:nvPr>
        </p:nvGraphicFramePr>
        <p:xfrm>
          <a:off x="2714171" y="6250817"/>
          <a:ext cx="2227943" cy="1673982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227943"/>
              </a:tblGrid>
              <a:tr h="836991">
                <a:tc>
                  <a:txBody>
                    <a:bodyPr/>
                    <a:lstStyle/>
                    <a:p>
                      <a:r>
                        <a:rPr lang="es-MX" sz="3200" b="1" dirty="0" smtClean="0"/>
                        <a:t>TOTAL</a:t>
                      </a:r>
                      <a:endParaRPr lang="es-MX" sz="3200" b="1" dirty="0"/>
                    </a:p>
                  </a:txBody>
                  <a:tcPr>
                    <a:solidFill>
                      <a:srgbClr val="E81097"/>
                    </a:solidFill>
                  </a:tcPr>
                </a:tc>
              </a:tr>
              <a:tr h="836991">
                <a:tc>
                  <a:txBody>
                    <a:bodyPr/>
                    <a:lstStyle/>
                    <a:p>
                      <a:r>
                        <a:rPr lang="es-MX" sz="3600" b="1" dirty="0" smtClean="0"/>
                        <a:t>494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2618818"/>
              </p:ext>
            </p:extLst>
          </p:nvPr>
        </p:nvGraphicFramePr>
        <p:xfrm>
          <a:off x="5225143" y="3396343"/>
          <a:ext cx="18375086" cy="9143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17229917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0" tIns="0" rIns="0" bIns="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21</Words>
  <Application>Microsoft Office PowerPoint</Application>
  <PresentationFormat>Personalizado</PresentationFormat>
  <Paragraphs>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Helvetica Neue</vt:lpstr>
      <vt:lpstr>Helvetica Neue Light</vt:lpstr>
      <vt:lpstr>Helvetica Neue Medium</vt:lpstr>
      <vt:lpstr>White</vt:lpstr>
      <vt:lpstr>Presentación de PowerPoint</vt:lpstr>
      <vt:lpstr>Total de notas por tema</vt:lpstr>
      <vt:lpstr>Valoración de notas por cada tema</vt:lpstr>
      <vt:lpstr>Valoración del total de notas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ComunicacionSoc</dc:creator>
  <cp:lastModifiedBy>ComunicacionSoc</cp:lastModifiedBy>
  <cp:revision>19</cp:revision>
  <dcterms:modified xsi:type="dcterms:W3CDTF">2019-06-06T19:32:15Z</dcterms:modified>
</cp:coreProperties>
</file>