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ravog\Desktop\cuentas%20del%20municipi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ravog\Desktop\cuentas%20del%20municipio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bravog\Desktop\cuentas%20del%20municipi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140CB4"/>
            </a:solidFill>
          </c:spPr>
          <c:invertIfNegative val="0"/>
          <c:val>
            <c:numRef>
              <c:f>cuentas_municipio2016!$B$13:$G$13</c:f>
              <c:numCache>
                <c:formatCode>#,##0</c:formatCode>
                <c:ptCount val="6"/>
                <c:pt idx="0">
                  <c:v>176738</c:v>
                </c:pt>
                <c:pt idx="1">
                  <c:v>155550</c:v>
                </c:pt>
                <c:pt idx="2">
                  <c:v>21188</c:v>
                </c:pt>
                <c:pt idx="3">
                  <c:v>164090</c:v>
                </c:pt>
                <c:pt idx="4">
                  <c:v>12648</c:v>
                </c:pt>
                <c:pt idx="5">
                  <c:v>170961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273280"/>
        <c:axId val="137041024"/>
      </c:barChart>
      <c:catAx>
        <c:axId val="136273280"/>
        <c:scaling>
          <c:orientation val="minMax"/>
        </c:scaling>
        <c:delete val="0"/>
        <c:axPos val="b"/>
        <c:majorTickMark val="out"/>
        <c:minorTickMark val="none"/>
        <c:tickLblPos val="nextTo"/>
        <c:crossAx val="137041024"/>
        <c:crosses val="autoZero"/>
        <c:auto val="1"/>
        <c:lblAlgn val="ctr"/>
        <c:lblOffset val="100"/>
        <c:noMultiLvlLbl val="0"/>
      </c:catAx>
      <c:valAx>
        <c:axId val="1370410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36273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val>
            <c:numRef>
              <c:f>cuentas_municipio2016!$B$16:$G$16</c:f>
              <c:numCache>
                <c:formatCode>General</c:formatCode>
                <c:ptCount val="6"/>
                <c:pt idx="0" formatCode="#,##0">
                  <c:v>4905</c:v>
                </c:pt>
                <c:pt idx="1">
                  <c:v>345</c:v>
                </c:pt>
                <c:pt idx="2" formatCode="#,##0">
                  <c:v>4560</c:v>
                </c:pt>
                <c:pt idx="3">
                  <c:v>930</c:v>
                </c:pt>
                <c:pt idx="4" formatCode="#,##0">
                  <c:v>3975</c:v>
                </c:pt>
                <c:pt idx="5" formatCode="#,##0">
                  <c:v>1135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7935104"/>
        <c:axId val="177936640"/>
      </c:barChart>
      <c:catAx>
        <c:axId val="177935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77936640"/>
        <c:crosses val="autoZero"/>
        <c:auto val="1"/>
        <c:lblAlgn val="ctr"/>
        <c:lblOffset val="100"/>
        <c:noMultiLvlLbl val="0"/>
      </c:catAx>
      <c:valAx>
        <c:axId val="1779366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77935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val>
            <c:numRef>
              <c:f>cuentas_municipio2016!$D$23:$F$23</c:f>
              <c:numCache>
                <c:formatCode>General</c:formatCode>
                <c:ptCount val="3"/>
                <c:pt idx="0">
                  <c:v>181643</c:v>
                </c:pt>
                <c:pt idx="1">
                  <c:v>27246.45</c:v>
                </c:pt>
                <c:pt idx="2">
                  <c:v>36328.6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604096"/>
        <c:axId val="137605888"/>
        <c:axId val="0"/>
      </c:bar3DChart>
      <c:catAx>
        <c:axId val="137604096"/>
        <c:scaling>
          <c:orientation val="minMax"/>
        </c:scaling>
        <c:delete val="0"/>
        <c:axPos val="b"/>
        <c:majorTickMark val="out"/>
        <c:minorTickMark val="none"/>
        <c:tickLblPos val="nextTo"/>
        <c:crossAx val="137605888"/>
        <c:crosses val="autoZero"/>
        <c:auto val="1"/>
        <c:lblAlgn val="ctr"/>
        <c:lblOffset val="100"/>
        <c:noMultiLvlLbl val="0"/>
      </c:catAx>
      <c:valAx>
        <c:axId val="137605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6040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050"/>
      </a:pPr>
      <a:endParaRPr lang="es-MX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0.18797</cdr:x>
      <cdr:y>0</cdr:y>
    </cdr:from>
    <cdr:to>
      <cdr:x>0.34586</cdr:x>
      <cdr:y>0.16058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800200" y="0"/>
          <a:ext cx="151216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2800" dirty="0" smtClean="0"/>
            <a:t>186,464</a:t>
          </a:r>
          <a:endParaRPr lang="es-MX" sz="2800" dirty="0"/>
        </a:p>
      </cdr:txBody>
    </cdr:sp>
  </cdr:relSizeAnchor>
  <cdr:relSizeAnchor xmlns:cdr="http://schemas.openxmlformats.org/drawingml/2006/chartDrawing">
    <cdr:from>
      <cdr:x>0.42857</cdr:x>
      <cdr:y>0.57094</cdr:y>
    </cdr:from>
    <cdr:to>
      <cdr:x>0.57143</cdr:x>
      <cdr:y>0.67799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4104456" y="2304256"/>
          <a:ext cx="136815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2800" dirty="0" smtClean="0"/>
            <a:t>27,024</a:t>
          </a:r>
          <a:endParaRPr lang="es-MX" sz="2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5786-C214-4A57-B3CE-0CB2B9445189}" type="datetimeFigureOut">
              <a:rPr lang="es-MX" smtClean="0"/>
              <a:pPr/>
              <a:t>06/09/2017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48A0-1923-4D5D-85EA-81E521475F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5786-C214-4A57-B3CE-0CB2B9445189}" type="datetimeFigureOut">
              <a:rPr lang="es-MX" smtClean="0"/>
              <a:pPr/>
              <a:t>06/09/2017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48A0-1923-4D5D-85EA-81E521475F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5786-C214-4A57-B3CE-0CB2B9445189}" type="datetimeFigureOut">
              <a:rPr lang="es-MX" smtClean="0"/>
              <a:pPr/>
              <a:t>06/09/2017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48A0-1923-4D5D-85EA-81E521475F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5786-C214-4A57-B3CE-0CB2B9445189}" type="datetimeFigureOut">
              <a:rPr lang="es-MX" smtClean="0"/>
              <a:pPr/>
              <a:t>06/09/2017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48A0-1923-4D5D-85EA-81E521475F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5786-C214-4A57-B3CE-0CB2B9445189}" type="datetimeFigureOut">
              <a:rPr lang="es-MX" smtClean="0"/>
              <a:pPr/>
              <a:t>06/09/2017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48A0-1923-4D5D-85EA-81E521475F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5786-C214-4A57-B3CE-0CB2B9445189}" type="datetimeFigureOut">
              <a:rPr lang="es-MX" smtClean="0"/>
              <a:pPr/>
              <a:t>06/09/2017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48A0-1923-4D5D-85EA-81E521475F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5786-C214-4A57-B3CE-0CB2B9445189}" type="datetimeFigureOut">
              <a:rPr lang="es-MX" smtClean="0"/>
              <a:pPr/>
              <a:t>06/09/2017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48A0-1923-4D5D-85EA-81E521475F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5786-C214-4A57-B3CE-0CB2B9445189}" type="datetimeFigureOut">
              <a:rPr lang="es-MX" smtClean="0"/>
              <a:pPr/>
              <a:t>06/09/2017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48A0-1923-4D5D-85EA-81E521475F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5786-C214-4A57-B3CE-0CB2B9445189}" type="datetimeFigureOut">
              <a:rPr lang="es-MX" smtClean="0"/>
              <a:pPr/>
              <a:t>06/09/2017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48A0-1923-4D5D-85EA-81E521475F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5786-C214-4A57-B3CE-0CB2B9445189}" type="datetimeFigureOut">
              <a:rPr lang="es-MX" smtClean="0"/>
              <a:pPr/>
              <a:t>06/09/2017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48A0-1923-4D5D-85EA-81E521475F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5786-C214-4A57-B3CE-0CB2B9445189}" type="datetimeFigureOut">
              <a:rPr lang="es-MX" smtClean="0"/>
              <a:pPr/>
              <a:t>06/09/2017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48A0-1923-4D5D-85EA-81E521475F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55786-C214-4A57-B3CE-0CB2B9445189}" type="datetimeFigureOut">
              <a:rPr lang="es-MX" smtClean="0"/>
              <a:pPr/>
              <a:t>06/09/2017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848A0-1923-4D5D-85EA-81E521475F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E:\tlqL15-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136" y="119147"/>
            <a:ext cx="1048488" cy="1365637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259632" y="332656"/>
            <a:ext cx="7884368" cy="1200329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bg1"/>
                </a:solidFill>
              </a:rPr>
              <a:t>Estudio para determinar los nuevos modelos de información para el Catastro. </a:t>
            </a:r>
          </a:p>
          <a:p>
            <a:endParaRPr lang="es-MX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abravog\Desktop\bmps\1municip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0"/>
            <a:ext cx="8280920" cy="4415099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619672" y="537321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SUPERFICIE DEL MUNICIPIO 124.24 KM2</a:t>
            </a:r>
          </a:p>
          <a:p>
            <a:endParaRPr lang="es-MX" dirty="0" smtClean="0"/>
          </a:p>
          <a:p>
            <a:r>
              <a:rPr lang="es-MX" dirty="0" smtClean="0"/>
              <a:t>TOTAL DE PREDIOS REGISTRADOS  EN CATASTRO </a:t>
            </a:r>
            <a:r>
              <a:rPr lang="es-MX" dirty="0" smtClean="0"/>
              <a:t>186,464 </a:t>
            </a:r>
            <a:r>
              <a:rPr lang="es-MX" dirty="0" smtClean="0"/>
              <a:t>CUENTAS   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755576" y="1700808"/>
            <a:ext cx="4481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 smtClean="0"/>
              <a:t>1.-  Generalidades : </a:t>
            </a:r>
            <a:r>
              <a:rPr lang="es-MX" sz="2400" dirty="0" smtClean="0">
                <a:solidFill>
                  <a:srgbClr val="FF0000"/>
                </a:solidFill>
              </a:rPr>
              <a:t>sector urbano </a:t>
            </a:r>
            <a:endParaRPr lang="es-MX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6 Gráfico"/>
          <p:cNvGraphicFramePr/>
          <p:nvPr/>
        </p:nvGraphicFramePr>
        <p:xfrm>
          <a:off x="323528" y="1988840"/>
          <a:ext cx="9433048" cy="45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83568" y="6237312"/>
            <a:ext cx="82089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Total de cuentas     </a:t>
            </a:r>
            <a:r>
              <a:rPr lang="es-MX" dirty="0" smtClean="0"/>
              <a:t>construidas       baldías             con avalúo     sin avalúo       con clave 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1187624" y="21328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181,579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339752" y="26369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161,418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668344" y="22768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175,998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444208" y="55172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12,648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004048" y="24208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168,931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779912" y="53012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20,161</a:t>
            </a:r>
            <a:endParaRPr lang="es-MX" dirty="0"/>
          </a:p>
        </p:txBody>
      </p:sp>
      <p:pic>
        <p:nvPicPr>
          <p:cNvPr id="16" name="Picture 1" descr="E:\tlqL15-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136" y="119147"/>
            <a:ext cx="1048488" cy="1365637"/>
          </a:xfrm>
          <a:prstGeom prst="rect">
            <a:avLst/>
          </a:prstGeom>
          <a:noFill/>
        </p:spPr>
      </p:pic>
      <p:sp>
        <p:nvSpPr>
          <p:cNvPr id="18" name="17 CuadroTexto"/>
          <p:cNvSpPr txBox="1"/>
          <p:nvPr/>
        </p:nvSpPr>
        <p:spPr>
          <a:xfrm>
            <a:off x="1259632" y="332656"/>
            <a:ext cx="7884368" cy="83099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Situación actual del catastro en San Pedro Tlaquepaque</a:t>
            </a:r>
          </a:p>
          <a:p>
            <a:endParaRPr lang="es-MX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7 Gráfico"/>
          <p:cNvGraphicFramePr/>
          <p:nvPr/>
        </p:nvGraphicFramePr>
        <p:xfrm>
          <a:off x="467544" y="2564904"/>
          <a:ext cx="8676456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8 Rectángulo"/>
          <p:cNvSpPr/>
          <p:nvPr/>
        </p:nvSpPr>
        <p:spPr>
          <a:xfrm>
            <a:off x="755576" y="1700808"/>
            <a:ext cx="4495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 smtClean="0"/>
              <a:t>1.-  Generalidades : </a:t>
            </a:r>
            <a:r>
              <a:rPr lang="es-MX" sz="2400" dirty="0" smtClean="0">
                <a:solidFill>
                  <a:srgbClr val="FF0000"/>
                </a:solidFill>
              </a:rPr>
              <a:t>sector  rústico</a:t>
            </a:r>
            <a:endParaRPr lang="es-MX" sz="2400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6237312"/>
            <a:ext cx="82089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Total de cuentas     </a:t>
            </a:r>
            <a:r>
              <a:rPr lang="es-MX" dirty="0" smtClean="0"/>
              <a:t>construidas       sin </a:t>
            </a:r>
            <a:r>
              <a:rPr lang="es-MX" dirty="0" err="1" smtClean="0"/>
              <a:t>const</a:t>
            </a:r>
            <a:r>
              <a:rPr lang="es-MX" dirty="0" smtClean="0"/>
              <a:t>   con avalúo     sin avalúo       con clave 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1043608" y="306896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4,885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55776" y="57959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371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236296" y="52292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1,225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156176" y="35730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3,929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004048" y="54359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956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563888" y="32849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4,514</a:t>
            </a:r>
            <a:endParaRPr lang="es-MX" dirty="0"/>
          </a:p>
        </p:txBody>
      </p:sp>
      <p:pic>
        <p:nvPicPr>
          <p:cNvPr id="17" name="Picture 1" descr="E:\tlqL15-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136" y="119147"/>
            <a:ext cx="1048488" cy="1365637"/>
          </a:xfrm>
          <a:prstGeom prst="rect">
            <a:avLst/>
          </a:prstGeom>
          <a:noFill/>
        </p:spPr>
      </p:pic>
      <p:sp>
        <p:nvSpPr>
          <p:cNvPr id="19" name="18 CuadroTexto"/>
          <p:cNvSpPr txBox="1"/>
          <p:nvPr/>
        </p:nvSpPr>
        <p:spPr>
          <a:xfrm>
            <a:off x="1259632" y="332656"/>
            <a:ext cx="7884368" cy="83099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Situación actual del catastro en San Pedro Tlaquepaque</a:t>
            </a:r>
          </a:p>
          <a:p>
            <a:endParaRPr lang="es-MX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755576" y="1700808"/>
            <a:ext cx="8017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 smtClean="0"/>
              <a:t>Nivel </a:t>
            </a:r>
            <a:r>
              <a:rPr lang="es-MX" sz="2400" dirty="0" smtClean="0">
                <a:solidFill>
                  <a:srgbClr val="FF0000"/>
                </a:solidFill>
              </a:rPr>
              <a:t>de DESACTUALIZACIÓN  </a:t>
            </a:r>
            <a:r>
              <a:rPr lang="es-MX" sz="2400" dirty="0" smtClean="0"/>
              <a:t>de cuentas del catastro en 2016 :</a:t>
            </a:r>
            <a:endParaRPr lang="es-MX" sz="2400" dirty="0"/>
          </a:p>
        </p:txBody>
      </p:sp>
      <p:graphicFrame>
        <p:nvGraphicFramePr>
          <p:cNvPr id="10" name="8 Gráfico"/>
          <p:cNvGraphicFramePr/>
          <p:nvPr>
            <p:extLst>
              <p:ext uri="{D42A27DB-BD31-4B8C-83A1-F6EECF244321}">
                <p14:modId xmlns:p14="http://schemas.microsoft.com/office/powerpoint/2010/main" val="2261154603"/>
              </p:ext>
            </p:extLst>
          </p:nvPr>
        </p:nvGraphicFramePr>
        <p:xfrm>
          <a:off x="179512" y="2204864"/>
          <a:ext cx="9577064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1187624" y="5949280"/>
            <a:ext cx="77048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Total cuentas </a:t>
            </a:r>
            <a:r>
              <a:rPr lang="es-MX" dirty="0" err="1" smtClean="0"/>
              <a:t>Rcas</a:t>
            </a:r>
            <a:r>
              <a:rPr lang="es-MX" dirty="0" smtClean="0"/>
              <a:t> y Urbanas        </a:t>
            </a:r>
            <a:r>
              <a:rPr lang="es-MX" dirty="0" err="1" smtClean="0"/>
              <a:t>desac</a:t>
            </a:r>
            <a:r>
              <a:rPr lang="es-MX" dirty="0" smtClean="0"/>
              <a:t>. </a:t>
            </a:r>
            <a:r>
              <a:rPr lang="es-MX" dirty="0" err="1" smtClean="0"/>
              <a:t>Valuacion</a:t>
            </a:r>
            <a:r>
              <a:rPr lang="es-MX" dirty="0" smtClean="0"/>
              <a:t>                </a:t>
            </a:r>
            <a:r>
              <a:rPr lang="es-MX" dirty="0" err="1" smtClean="0"/>
              <a:t>desac</a:t>
            </a:r>
            <a:r>
              <a:rPr lang="es-MX" dirty="0" smtClean="0"/>
              <a:t>.  cartografía</a:t>
            </a:r>
            <a:endParaRPr lang="es-MX" dirty="0"/>
          </a:p>
        </p:txBody>
      </p:sp>
      <p:sp>
        <p:nvSpPr>
          <p:cNvPr id="13" name="1 CuadroTexto"/>
          <p:cNvSpPr txBox="1"/>
          <p:nvPr/>
        </p:nvSpPr>
        <p:spPr>
          <a:xfrm>
            <a:off x="6588224" y="4293096"/>
            <a:ext cx="1368152" cy="4320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dirty="0" smtClean="0"/>
              <a:t>36,107</a:t>
            </a:r>
            <a:endParaRPr lang="es-MX" sz="28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779912" y="638132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Desactualización en las registradas  y/o nuevas</a:t>
            </a:r>
            <a:endParaRPr lang="es-MX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1" descr="E:\tlqL15-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136" y="119147"/>
            <a:ext cx="1048488" cy="1365637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1259632" y="332656"/>
            <a:ext cx="7884368" cy="83099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Situación actual del catastro en San Pedro Tlaquepaque</a:t>
            </a:r>
          </a:p>
          <a:p>
            <a:endParaRPr lang="es-MX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4504438" y="2492896"/>
            <a:ext cx="46395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Nivel de PREDIOS NO LIGADOS  </a:t>
            </a:r>
          </a:p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Con clave-cuenta entre las áreas técnica y registral del catastro, 2016</a:t>
            </a:r>
            <a:endParaRPr lang="es-MX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11560" y="3284984"/>
            <a:ext cx="1800200" cy="3240360"/>
          </a:xfrm>
          <a:prstGeom prst="rect">
            <a:avLst/>
          </a:prstGeom>
          <a:solidFill>
            <a:srgbClr val="140C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 CuadroTexto"/>
          <p:cNvSpPr txBox="1"/>
          <p:nvPr/>
        </p:nvSpPr>
        <p:spPr>
          <a:xfrm>
            <a:off x="899592" y="2204864"/>
            <a:ext cx="1512168" cy="6480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dirty="0" smtClean="0"/>
              <a:t>Total de cuentas R y U   </a:t>
            </a:r>
            <a:r>
              <a:rPr lang="es-MX" sz="2800" dirty="0" smtClean="0"/>
              <a:t>186,464</a:t>
            </a:r>
            <a:endParaRPr lang="es-MX" sz="2800" dirty="0"/>
          </a:p>
        </p:txBody>
      </p:sp>
      <p:sp>
        <p:nvSpPr>
          <p:cNvPr id="15" name="14 Rectángulo"/>
          <p:cNvSpPr/>
          <p:nvPr/>
        </p:nvSpPr>
        <p:spPr>
          <a:xfrm>
            <a:off x="2555776" y="3717032"/>
            <a:ext cx="1656184" cy="28083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 CuadroTexto"/>
          <p:cNvSpPr txBox="1"/>
          <p:nvPr/>
        </p:nvSpPr>
        <p:spPr>
          <a:xfrm>
            <a:off x="2771800" y="2204864"/>
            <a:ext cx="1512168" cy="6480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dirty="0" smtClean="0"/>
              <a:t>Total de cuentas R y U SI ligadas con </a:t>
            </a:r>
            <a:r>
              <a:rPr lang="es-MX" sz="1800" dirty="0" err="1" smtClean="0"/>
              <a:t>cta</a:t>
            </a:r>
            <a:r>
              <a:rPr lang="es-MX" sz="1800" dirty="0" smtClean="0"/>
              <a:t>/clave   </a:t>
            </a:r>
            <a:r>
              <a:rPr lang="es-MX" sz="2800" dirty="0" smtClean="0"/>
              <a:t>177,223</a:t>
            </a:r>
            <a:endParaRPr lang="es-MX" sz="28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220072" y="5373216"/>
            <a:ext cx="392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solidFill>
                  <a:srgbClr val="FF0000"/>
                </a:solidFill>
              </a:rPr>
              <a:t>10% </a:t>
            </a:r>
            <a:r>
              <a:rPr lang="es-MX" sz="4000" dirty="0" err="1" smtClean="0">
                <a:solidFill>
                  <a:srgbClr val="FF0000"/>
                </a:solidFill>
              </a:rPr>
              <a:t>aprox</a:t>
            </a:r>
            <a:endParaRPr lang="es-MX" sz="4000" dirty="0">
              <a:solidFill>
                <a:srgbClr val="FF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005064"/>
            <a:ext cx="241654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645024"/>
            <a:ext cx="2394338" cy="1345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 descr="E:\tlqL15-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136" y="119147"/>
            <a:ext cx="1048488" cy="1365637"/>
          </a:xfrm>
          <a:prstGeom prst="rect">
            <a:avLst/>
          </a:prstGeom>
          <a:noFill/>
        </p:spPr>
      </p:pic>
      <p:sp>
        <p:nvSpPr>
          <p:cNvPr id="17" name="16 CuadroTexto"/>
          <p:cNvSpPr txBox="1"/>
          <p:nvPr/>
        </p:nvSpPr>
        <p:spPr>
          <a:xfrm>
            <a:off x="1259632" y="332656"/>
            <a:ext cx="7884368" cy="83099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Situación actual del catastro en San Pedro Tlaquepaque</a:t>
            </a:r>
          </a:p>
          <a:p>
            <a:endParaRPr lang="es-MX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331640" y="2161887"/>
            <a:ext cx="7560840" cy="35086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sz="2800" dirty="0" smtClean="0"/>
              <a:t>Fecha ultimo vuelo fotogramétrico realizado:  2011 </a:t>
            </a:r>
          </a:p>
          <a:p>
            <a:endParaRPr lang="es-MX" sz="2800" dirty="0" smtClean="0"/>
          </a:p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MX" sz="2800" dirty="0" smtClean="0"/>
              <a:t>Fecha ultima valuación masiva realizada en campo SECTOR URBANO:  2008</a:t>
            </a:r>
            <a:endParaRPr lang="es-MX" dirty="0" smtClean="0"/>
          </a:p>
          <a:p>
            <a:endParaRPr lang="es-MX" dirty="0" smtClean="0"/>
          </a:p>
          <a:p>
            <a:endParaRPr lang="es-MX" b="1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755576" y="1700808"/>
            <a:ext cx="2598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 smtClean="0"/>
              <a:t>1.-  Generalidades :</a:t>
            </a:r>
            <a:endParaRPr lang="es-MX" sz="2400" dirty="0"/>
          </a:p>
        </p:txBody>
      </p:sp>
      <p:pic>
        <p:nvPicPr>
          <p:cNvPr id="39938" name="Picture 2" descr="http://www.geocen.cl/vr/wp-content/uploads/2014/09/VUELO-FOTOGRAMETRICO-350x2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8850" y="3068960"/>
            <a:ext cx="1749574" cy="1139723"/>
          </a:xfrm>
          <a:prstGeom prst="rect">
            <a:avLst/>
          </a:prstGeom>
          <a:noFill/>
        </p:spPr>
      </p:pic>
      <p:sp>
        <p:nvSpPr>
          <p:cNvPr id="2" name="AutoShape 2" descr="data:image/jpeg;base64,/9j/4AAQSkZJRgABAQAAAQABAAD/2wCEAAkGBxISEhISEhIVFRUWFRAWFRcVGBcVFRUXFxUWFhUVGBcYHiggGSAlGxcWIjEiJSsrLi4uFx8zODMtNygtLisBCgoKDg0OGxAQGzEmICYtLS0uLS8tMC0vLysvLS0tLS0rLy8tNS0tLS0tLS0tLS0tKy8tNS0tLS0tLS0tLS0tLf/AABEIALkBEAMBEQACEQEDEQH/xAAcAAEAAgMBAQEAAAAAAAAAAAAABQYBAwQCBwj/xABEEAACAQIDBQUEBwYEBQUAAAABAgADEQQSIQUGMUFREyJhcaEygZGxBxRCUnLB0TNikrLC8EOCouEVFiNT4iQ0g5PS/8QAGwEBAAIDAQEAAAAAAAAAAAAAAAQFAQIDBgf/xAA7EQACAQMABgcGBgEDBQAAAAAAAQIDBBEFEiExQVETYXGBkbHRFCIyocHwFSMzQuHxUgY00nKCkqLi/9oADAMBAAIRAxEAPwD7jAEAQBAEAQBAEAQBAEAQBAEAQBAEAQBAEA1166oLsQB/fAc5xr3FKhDXqywvvxBFVN4EvZVJ8yB+soqv+pKKfuQb+Xqa6x6p7fT7SsPKxmaX+pKEnicWvmNYksPiUqC6MD8x5jlLuhc0q8dalLK+9/I2ybZ3AgCAIAgCAIAgCAIAgCAIAgCAIAgCAIAgCAIAgCAIAgCAIAgEdt3a9PC0jUfXkqjizdP95GurmNCGs9/BGG8HyrbG8FfEMWZrDkq6ADpPLV5yrz16m1+XYakZ2p6mc9VA68LtaqnBiR0OonKdtTnwMFk2TtvMQUORxy/TqPCRFGtaz16bx1+oLxsbaorCx0ccR1H3hPZaM0jG7hh7JLevqjdPJJS0MiAIAgCAIAgCAIAgCAIAgCAIAgCAIAgCAIAgCAIAgCAIAgHzrfHDV8Viiq5Vp0gFVqjBFJIBYi+p1NtAfZlNd29a5re6ti2epqyIqbnYnKWpmlWtxFKoCfgwEjS0ZWisrDMYK9WBVirKVYGxDAgg9CDwkCUHF4aB4zzGAeqdUqQQbEcDMOKawwW7Ym2D3Ko9pT3h16jyIkOlKVpXU4/2uRjcfTaVQMoYaggEeRFxPexkpRUluZ0Pc2AgCAIAgCAIAgCAIAgCAIAgCAIAgCAIAgCAIAgCAIAgEVvDtHsaehszX1+6BxMGGfOMfj6mY8V4HX2tRcEk87GV9zczjLVjsMHNhtt1KbA3vbpow8iJHhfVIv3tq+YLLtPCJtLDl0A+sopZGAsaqjjTbx5eB8CRJVxQhc09eO/h6DefNlqSgaMGwNNcA79kV7MRyYeo1H5yPcQzHPIwfYt2KhbC0Sfuke4Egegnq9Htu2hnkbrcSkmGRAEAQBAEAQBAEAQBAEAQBAEAQBAEAQBAEAQBAEAQBAKrvrTJH/xt89fygwyr71YfVKy+y6qD+IDT4rb+EytvKfva3MMrNaV7iYLDuLimVmHJWRh/mureglho+TxKPf4gqu3FC4nEBeHa1beAznSVtzFKrJdZg5VMjNA6MNUswPS/yM5zWVgFjwG8GJVVRarBQLADgJh3FaCxGbSXWCbwm9GJHF83mAZrHSd3B7J57UmMsn9n72q1hVXL4rqPhxllb6eW6vHHWvT+zKkWOjWVwGUhgeY1l9Tqwqx1oPKNj3OgEAQBAEAQBAEAQBAEAQBAEAQBAEAQBAEAQBAEAj9s4PtE09pdR49R/fSDDKZiwUpPTKZqZ9n9zXgfI8D7pxrqTptRWWCo1cM18oBa/CwJv8JV9HN/tYJvCoMFQepV0diO7zuL5U8+JPn4SbTSt6blP76jBR6lQszMeLEk+ZNzKScnJtviYMiaMHuk1zNZLCBLYVh1EiTTBJ0WHWRZJmDfNAdmztqVKDXRvMHUHzE729zVt5a1N48n2gvGxtu08QLey/NTz/Cec9ZZaTp3PuvZLlz7PvJunklpZGRAEAQBAEAQBAEAQBAEAQBAEAQBAEAQBAEAQDl2ljVo02qNyGg6nkJHuriNvSdSXDz4GGyjJjWYNU7QF2LEqeA104ajnIWiak6tJznLLbezl6GqIDaG+bU2dVoLmFxfObE+ICgn4zrUvtWbjjd1gqG0Nu1q75qpB6AaKo6Af2ZBrSlWeWwc/wBdHScOiBqqYknwmygkDWHPWbYRk9dsepmNVGDZTxrrwY/GaulF70CUwW8Dro3eHrItSyi92wYJ/B7Tp1OBsehlfUoThvMHcjEEEGxGoInFPDygXfdjeDtbUqp79u6fvgcj4/Oep0XpJ1vyqnxcHz/k2TLJLs2EAQBAEAQBAEAQBAEAQBAEAQBAEAQBAEAQCk77bRu4pA6Jx8WIv6D5meV01cOpVVJbo7+1/wAGkmVVKvfJ5BdfUn5SXoKGrTnN8/L+wiqHDvXqBEUtUqN3VHEk6/rrwABM4w1qs9m9g+n7G+jDCLStiQatUjvMHdFQ9ECkXt1a9/DhLqnaQjHEtrNsFC333LfAMrK3aUHJCMfaU8cj20va9iONjoJDuKHRbVuMFVtIwFoAtAMWjIPaqZhsHamCqZc6AsP3eI8x+k49JBy1HvMHZgNuOlg3eHrOFW0jLdsYwWXZ+0wStSmdVKtbmCDeQoxnQqKXJ5Mbj7HPdnQQBAEAQBAEAQBAEAQBAEAQBAEAQBAEAQBAPhe+O2WOJfIeDOT720HuFp5NUlUnOcuMn4GhpweNLUytmao9lAAvctYAC2pNuXWWFKrCnbujD4n9f4B9O3G3TGEXtaoBruNeYpqfsA9ep93AXNhaWyoxy97Nki2SYZK19IuE7TAVtLlcjjwysLn+EtIt6s0WYe4+HNQlEpmp4NGbawMdlGsDIpTGsDYtOYbBM7CrFSQDY6EeBEiXCeyS4GDn3ur06mLrPSQIrFTZRYZsozm3i2YyyqVVUlrR4mxzbCY9vSUfbdEPjmYL+c4ukqmIswfo2emNxAEAQBAEAQBAEAQBAEAQBAEAQBAEAQBAEA+cbX+itaju9LEspZmbLUQONTewZSLD3GQJWEP2vBjBO7obl08Hao7CrWtYNayoOByDr+9x8tb9Le0hSetvYSLVJZkQDj2zhu1w9en9+lUX3lSBOdWOtBx6gfn9hPLo0PJWZyDBWZyBaALQD3Rq5CG6cfKayjrLAOPEtd2PVm+c7QWIpAm9wsH2uPwy20V+0Ph2YLj1A+MlWsdaqjJ99l4bCAIAgCAIAgCAIAgCAIAgCAIAgCAIAgCAIAgCAIAgCAfnzE0bMw6Ej4GeRextGhzlZnIPBmwAgHtVmGwbFpzVyBcdy91MJihVFZGzLkIKuy6HNfQG3IfGWGjVGtrRnwwZRetg7pYTBsalGmQ5GXMzMxtcEgXNhwHCXNOhCntijOCcnUyIAgCAIAgCAIAgCAIAgCAIAgCAIAgCAIAgCAIAgCAIB8Fri5J6kmeMcsvJoaGpTKkDOz9l1MRWp0KVs7348FAFyzEcABJdtSdaWqgTW29yMRhE7VmSolwGKXut9ASCOF9L+MkXNlKlHWTyg0Qa05WuQPapNWwXr6OatqxX71NviGUj0vJ2iJYuJR5r0C3n0WelNxAEAQBAEAQBAEAQBAEAQBAEAQBAEAQBAEAQBAEAQBANWKfKjt0Vj8ATNZvEWwfDSJ4o5nh9BNltMkpubijQapXzqjFSouucsLjugaEa2PEaqOMsbWt0U8bd3+OcvkWFta69JzxnbjfjC4ssVDb1eotSjVdMjqwPaAXsVsVspFuvvnT22qqvRVZJJp5ys46nt3vv+hNlZ0pU9enFvlwz1rK3FKZLEi97Ei/W3OVcsZ2bikqQcJOMt6AWampLbHxbUjnVspGbW9tLa6zWFSdOprQeGSLSMZV4xksp7C1YPfKoMxcKws1hdUOYC4PW3ul1a31ztlWxjbs3PJa17GjsVPOee9HJht48WD3i2Y8iAqX55Q50nKdzeqq1GSSe7WWr3fbN1b2zp5azjfqvPl6EjtTbeKFCkxCUgzOGcsAxyi6hQNBezXJPBeGulmldSoYk1GfPh1dnWV+baNXMU5Ll59vUMHtjGAopQsLgHNkubnm15GprScWtbVaO03YSTw2n3lor7ToIcr1qSsOIZ1U/AmWcrilF4lJJ9qIMaFWSzGLa7Ge8LjqVW/Z1Ee1r5GDWve17eR+E2hVhU+Bp9hidKcPji12rBEbU3iei7J9WqNb7WZQpHW4v6zjUrVIv3abfXlI606NKSWtUS6sNmrZ29YqNZ6XZLYks1RT5WAFzI0NJ028Twv8AuT8jvOwaXuNt/wDS15ne+8OGH+JfyVj+UzLS1otmv8n6Gi0fcP8Ab816nTisfTWkavaqq2NnOovy05m/Ljykx16fR9IpLHMjxozdTU1XnkUmlvXiX1StTI8Kf5ZpRVdLuEsZf/iv+RcR0dBr4f8A2/8AkmMLvXZFDqXf7TCyAm/IXPl7pmOn6ajti2+5epzlolt5TSXiduzd5UquEZcl/ZJNwT04C0k2mmadepqSWrndt48jhcaNnShrp557DTvVvRSwuWlq1WpoFQ95QftaA2PMSddXDgtWCzLkjhbW+v783iPN+XqVuhtWvdW+sVWGhtmFiOnszzX4xVi9ufH+C7dhTaxheH8kud7av/bT/V+s6v8A1BV4QXzI/wCE0/8AJk5sHav1hCSAGU2IHCx4H5/CXWjb72um29klvXkVt7a+zzSW5kRvRvKKVZcIlizU2dzdgVFwFGZCCpOvPpOWk7ypQh+Ws89+zPYdrG1hUetN9m7bjfvX3tIHC42rTcOKtRiNbPUqMp8xm1nn4aWrxefrL/kW0rKnJYflFfQlP+aa/Sn/AAn/APU7/j1zyj4P1OP4VQ6/H+C44asHRXHBlUj3i89XSqKpBTXFZKCpBwk4vg8FK23t9qtTEUENlpVAhKllbMERj3lI5sR7p57Smka1Kq6ccY78/JlzY2dNwVR7+7HzRy7O2rVo5srE5rXzl34X4Zm04yvp6Yr092O/L82S6ljSqY1vlheSJvYm36lSsqVMtmDAWFtbXHyPxllo7S1WtXVOpjD5cyDd6Pp06TnDOUd+9m2hhMOatrsWSnTXjmdzYC3lc+6XlxOUIe5vexdpWW9OM5+9uW19hTKmIZ3NTM1yc2juBrrwDae6eNlpKvrNvf3+p6SNrTUcL6eh3Y7eKu1OoCRYo4PdHAgidvxm5n7rxt2biHXsKEKUpJbk+JSDOZ545sUdJ0gtoLTs4GlSWnfS1zfXUgZrX4a8hOK0ncw92EsLhsXoempaOoakdeO3G3eecZXIphKdJKjsxGZ8pCC3G3E8+st7TSEruKozS1ubWzw5/wBkataRt26qb1VwXryIfaFIq4uALgaroCRxNuXKRru1nQliTynue75FXd1IVZqceK2rft7TnEhkY7cC1vQzlNPK1d/A6UJKNWLe7KJGtilcAZ301GXN6i07Ufa17kouUeW37811HqZxpZ104p89h5Gc2DIz9GUWYeY+yfETvU0RWwp0U8Pg967TjDSFLWcZtJritqfYSOztm18UDh2YrSsTdrFk0toBpfU9Od5Z2NpdwWrN4jtyt/hy7CFdXNrJ5isy5rZ4lxTY9QEHtU0IP7M8v88usS5/Iqvc5fP+CD3sw+GSqz1FUEgE9WPkOJkO5drT96qlnsy2Srf2qp7tJvHbhIhdl4quy1RhbU0uCdArHQ279rm1jz5yrpdNcuaoNQWzZsWx9aWeBY1nRoKHTJze3bnPybOfGYbElG7WpdQCxFzyF+XGbT0fXhSeamxbcZb8zFO/oSqrVp7XszsOS5pqGVu791+PutKit7NV+BNS4reu5+qLGCrReJ4a57n3r+TbT2ihFzcHpb9JDdCecI7ZNePNOqmRw+W9xa6+fPmBaSLd1aT1kspPdw/s51IRkms4b8TQr0wAKYKFdAVA+BHMS5uK1K6hh0nnmiuo0KlvL9RY4p/e87KdSuwBFMfL0vINLQ1SotZNLtZIq6QpU3qvPcjdRw+IYgZUFyBz5mSY6AnxkvvuI70vS4Rfy9Tt2vsVMNUWpUfPWqA5nJOpzGwUHhpbztL62t+hjteXxfMqLmv0stixHguRH0sOXzNSqALfW1iL87Hl5SBdaLt61TXbwTLfSFWnDU1c+hkYNjp9YW/gRf5yOtE2e5z+aO70jc8KXyZbNytm5C9RqrM1iuW4y5e6c1uN7jjfnJ9nY0aEnKm88OH0Id1d1a0VGccdz+pzb94WijLVyhXqBg7gd4hMuS5HTlJlWlCpCUZLY95Fp1ZwlFxe7cQf/BW/7r/GV/4Pa8n99xM/Fa/V4fyek2HqL1H5c5t+EWvIx+K3HV4H0jBYVaSLTW+VRYXNz8TLCnTjTioR3Ih1JupJylvZS96Nl0ziiqL2ZamKjFAFzsXYFmtxJ01OugnCvZUazzNHaleVqKxBkZ/wIfff4zh+FWv+PzOn4ncc/kiX3Z2EgrBmLNlGZbsRZgy2OnHnoZvT0db05KUY7V1ms9IV6kXGT2PqRY95qanDVWZQ2RS63AJVgDZlvwNidfGTiJkoWE2WlVc4LC5cWvzDEH1BkGWj7abcnHf1slq/uIJRUvkvQ8bS2OlOk73bQDiepA/ORbuxt6VGU4x29r59prUv684uMpbH1L0K4TKAhmcBh+1r06Z4FhfyGp9AZNs6SqVIxYRchsCl931M9B7Fb/4Ilu+uH+9nFtrBigitRphmLAHiSBzI6cZnoKdP3oQWewKvUq+7Um8dpAY3HGo9SnkA7LvBr3JF1W1rae0Dx5SBpGXSRcMfDt+/E0nQ1aKqZ3mhZQEc6sI2s0k8YaMF/o0FsNBwE9znKybFU+j+u9Ramdi5B0LG54LpIlnUlUg3LmTb6nGE0orGwsW7mPp08TWplhnZ2AUWuBYtmI5DTj1InaNSOtq525ZxdKWrr42YRc0qgzscj5HXoAVagruXqK7Kb3ykg2J8eHO3lPEXWvTnKC352vieuorXgpLYmtiJbZe0RTzi2YMABYjSwPL3+k66Ovlaa2vFvOPln1OF9Ze0KOHjGfnj0I3aW0iTb2m5IPZHn1P96TpUuLm/lqrZHkvv57jFKhQtI63Hm/ocy4Evc1CSTy4WHultb6Po20Netj6L1f2itr39WtLUo5+r9DZgdmimSSxbpfl7+fvnn7q7j0j9nzFbu30Rb0aU3BKthstWwqQam1xfvn+VZeaB/wBvL/q+iKfTC/Oj2fVkftHEqjFUUFrnyXz/AEku90lTtljfLl6nGz0fOv7z2R58+wgDXyWpp3m68befjPLULapcTwl9+h6StXhSjmT2GjD7br4WpdxdMwNySyHXmeKH085fxp3Fmvd96PL0Kdzt7vfslz+95aNt7Up4wUaoVlsPZbkb9RxHQznd6ajGGKS97r4ev3nkYoaKevmo/d6uPocuztjJUzW7lrHu2A71ydPdIei6EbxzdZttY+eSXfXM7WMFTxh5+h7xO7oW3fbn0lqtD0Fxfy9Cuel674Lwfqatm404Ss3YhWOUBmbMx43K6EDkPGQbm4jY1cUEt23OX9Sfb0pXtHWrt79mML6HnejeE11VHCBhmAy3Fs1uNyddBpFHTFaa96Kx1ZNJaKpReYyfyJHD7SpOuYVFHgxCkeBBl5TuqM46yku/YU9S0rQlquL7tptTH0r6VEPOwZSfgDNal5QhFyc1s6xC0rSaSi/Al8TvegRilNy/2Q1gp15kHpKyWnqOHqxeevd5ljHRFTWWs1jq/oq20ts4ipU7U0wrZMnssRa+brMSu7/f0fgv7N42ljuc/F49DVT2xiOHZhvJWH5xC7v5bqfin/AnaWK3z+a/ksG7m2UU5qzKrEMLDW2oIva9uB4ydQv4av50kpcs/wAkOvYzUs0otx5kjt3bVNqFQUw1RiLBUFz4nxsNbSUq8JL3Gn1JojdBNfGmutp+hVtibQpJSCu2Vs1Q2IYEXdiLi2nGaxrw6/B+htO3qZ2Y4cV6nnb+0abUGVWuSU5MODA8SLcpD0hWi6DSzw4P0OU6M4LL816lTJnnjkd27VKoa4qLTqOqGzFEZ7XBtooMtNHJxnr4bS5dZ1pQUsrKT6y7jFNyw+I/+ph87S66V8Iv5fVm/Qc5Lx/g5sdhMTXyrToslsxJrAAHhYDK1x8DCnUk9kcduPozPR04rLlnsz9YkVhty8YtWpUZKbCojqQtQi2YAX7yDhaR529RylLCeVjfj6HaVWlKkqeWsdX8lasQSCLEEgjoRoRPNTi4tpkA34Y6icZ7gfR9nbGqVaVJziWUMiGyJTBFwNLsDwnrbeM50oyc3tS3Y5dhIjUgl8C78+pvwe5uFpgAI3Cx/wCpUGb8QDWPwnaNtTSxj76zZ3NRvOfvqJjB7Pp0ly00CL0XQX5m06xhGKxFYRylOU3mTyzpCzY1KBtOkKmKamQCCcS2o1uroBY/5jONWnCo0pxT7TrTqTppuEmtxzVt31+ySPWQ56Kt5bk12P1JUNK3Ed7T7V6YOSnsxaRI4nrJdC3hRjiC7+JFr3E60syfoa8QHuMpAHj1v5Sv0lY1blrVexcG3vJuj7ujQi1NPL4pcDW3bjivp+kppaGrr9vg0WsdJWz/AHfJnj6y4Nyhv7xOLsbinujJd3od1dUJ7NdeKNNfEO/dQZb+03OdrTRtStP3vF/e05XN5Tox355JG7DYYIPHmZ6qhQhRjqxPN16860syPZanwYjyI098ptK6QqQbo0lh8X6epZ6PsFJKrPbyXqbhWX7w+Inl9WXIvTt2ZtDsi3dzZsvA2ta/hrxlno6/VprZjnOPkQ72z9pUfexjPDng27T2magAQFONyePLh+sn3OnNaGKSw+b+hEoaIUZ5qPK5epX69bJ/06Yu5/0+J8ZV29vUuJ9pZ1q8KUMvYkG2VTdCtQZidSTxv1B5T1tvZU6UNXGXxZ5m4valWesnhLcvUikwtehUTKO0FxlJAYr+MNow8ZAubb2b86DwkTre6Vwuims5LXicQXykpTSwAIprlW/M9ePWefvb6pdSWtsS3L6lpbWsKCeN74nLVbSRIomRRc1pAgachPokdyPDT+JkZtrFrRBNrsdFXqbfLqZwurmNvDWl3Ha1tpXE9Vd7KvhkIuTzuT8zPE1qnSTb5nsYRUIqJx7R2g9PLVVXyq3tLoVt9r4yfaWdXU6WOzHEh17mkpdFLbnh1H0DdHexMSFp1CBUI7rDRanl0bqPh0F9ZX3S/l1NkvMpbyx6P8yntj5ff9mv6TGthqYHOsvwCP8A7TGlX+Sl1+pWs+ZuZ55I1PqP0bYLJgw541Xd/cO4P5b++em0fT1aKfPabItVpOMmbQBAPkG+OD7HGVhbRiKi+T6n/Vm+E8xpGnqV317TR7yLonUSuktgPrm6dTNhKJ6Bh/CzD8p6vR0ta2g+ry2Gy3EvJpkQDMAo2FrCpWd14NnZb6GzMCPmJpGaklJcROLjJxfAkcs2NSkb80qrWWlnv2hvkJGmU8bcpHuVNxSgSrRwUm58uJxUaBWhRRwb9rhb31N+2p8Zs8qks79nmItOs2t3veTL89ATsRTW2FHSARW2lSkM50AUk2F9B4CHJJZZmMXJ4RB4TaSVsxTNZeJIt8JpTqxqLMTpUpSptKRF7L2t9Yr06fZBQ7WvmueBPIDpK1q3uKmJQ2vjks109vT92excMItFTYHQmby0Tbvdld/qcY6WuFvw+70Od9htyM4S0LTfwyfn6HeOmZ/uivH+zWdl1hwPqRI8tCS4SXev7O0dMw/dF+ZqwuECDqTxMuba2hQjhb+LKq5uZV5Ze7gjcWkkjGt67A2C39xnm9Mwq1Kijt1UuWzJf6KVKNPWytZ9fA8DHfu+soXRxxLg9fXF5g+kx0TMnXT2y44VW9+vzBk6N9eR3Tfn5kWVlby3wXka6+KFRszuCbAXNhp5SPXr16zzUefvqOtGjTorFNYNdKiaz9mvsjV2HyH9/KSdH2Uq89u7j982cby6VCGs9/BFgbArkyWFrWt4T2MIRhFRith5Oc5Tk5Se1ldo7kYg1GbCNTCAgslRmWxN7FCqm3D5e6vudHqo8weGWVrpBwWJ7Sc+kd2Wjg6bm7WYsb3uyqgJvz1YzjpNtU4Re8rarTk2txQSCbAC5JAA6k8BKiEcvCND7ts7CijSp0hwRETzygC89dCOrFRXA3OmbAQBAKD9KOD/AGFcfvUm/nT5P8ZT6Wp5jGfcayKMhlCzB9U3Dq5sLb7tRx8Qrf1T0WiJZt8cm19TaO4sctDJmAIB82q4ejga5ZcOwQrl7UO7mxykghmsNR6aSsk1a1Mqn7vNbX3lkk7qnh1Pe5PYu4mMHtGlV9hwT04N/CdZLpXNKr8EvUhVbWrS+OPp4kTtM2d79TO7aW84JN7iDxVdGamgdSe2w+mYcqqE+gnCpWpv3VJZyvMl0aNSLcnF4w/Jl8M7kQxaAQm89AuhQGxZGFz4zWpHWg48zelPUmpPgVrZ2zewVhmzXN+Fraees5UKHRRazk7V6/TSTxgg90R/6vDfi/pMq7X9ZFrdfoyPrRWXZQnkpAMGnAKBtfajpWSkqrZuzuTcnvMQbAHwkarcOFVQS3kulbqVJ1G92Th3jxNRSgV2UENfKbE6jmNZyvas4YUWdrKlCabkid+j4ktSJJJLVLkkkn2xxMkWsnKkmyPdRSqtL72FgqbLQ/ZE6uKe9EdScdzOZ9ip0nGVrQlvgvA7xu68d034mh9hLyJnCWjbZ/t+bO0dJXK/d8kaTsE8mnCWh6D3Nr77DvHTFZb0n99pNbPwK0lyjzJ5k9ZPt7eFCGpEg3FxKvPXl/R1VGCi7EAdSQB8TOzeDgk3uJLYVVbOQQQctiOB9qZMorH0l0nqdg6IzhRUDBFLEFipBsBe2npKzSNvOqouCzgwyu7obPapiqTOrKlNg7FwUuV1UAMLnvAeFryLZ2VTpFKawkEj64uJBl6bHoVoBntYB6FSAQu+eF7bB1gOKr2i+ad428wCPfI15T16MkYZ8jQzybNT6T9HFa9KqvRkb+JSP6Zd6Fl7k49fn/RmJcLy6NjMAQDgqYIHjAIbGbo4d9cpU9UOX09n0kWrZUau2UdvgSqV5Wp7Iy2eJHHcHDnV3rVPxvb+QAzWNjRW9Z7WbSvqz3PHYjm2hu/Sw4R6GFWowYHXvMttQQTc8ekzVjKmk6ME33IxSnGo2q02l4nk7zBf21GpT8//ACyzj7fKP6lOS+aOnsEZfp1Iv5HXR2/h2/xLfiBHra3rN4aRt5bNbHac56OuI/tz2HJtnH0u6e0S1jqGB5+E7+00cZ114nH2WtnGo/ArWL21RGgYsTwAH62nJ3tN7I5fYjsrKotssLtZy7p7PYYmgwpVbK2rMMi+ydcpGvuMj29CSmpavj6Em5rwdNx1l3ep9NlmVJiAG4GAUXGbOR6gqtfMAthew7pJB9ZylQjKam96O8K84wcFuZBbz+3T/C3zkHSO+JO0fukWDcBrGif3qnzeS7T9GJEu/wBZ/fAu1pIIpjLAMZIAyQCt7X2nWXErRVgqZVJsBmN/E/laReml7R0XDGSX0EfZul45wRW9qXxRvyFO3hoOErbyT9riuwsrOK9kb7S+bufsh5L/AFS9KNEk6zBk8ZIB7AmQZDGAZ7QwB2pgGupXa3s38OsA+Y47dvE03Ip0WqJc5SCl7cgbkaygraLqaz1NqNcFw3BwVWitRqqFC2QBTx7ubU2uPtSbo6znQ1nLj9DKRcA8sjJ6BgGbwDFoBgiAeGSAamw94BrbBKYBw193MM+rUkJ62Ab4jWc50oT+JJ9qOkKs4fC2uxnCdy8HfMaRJ8XqEfAtaco2dCLyoo6yu60lhyZ00tg0KYtTpog/dUL8pIUUtiI7be1kVtjD4imynDorAcQbXv8A5iNLdJEuPaMp0cY6yVb+ztNVs55ojzt6un7XDN4kBgB77Ees4e1XMPjpZ7H/AGdvZLafwVcdq/o3Yfemg3EMOugYf6Tf0mVpSjnE049qMPRdXGYNPsZ209r0GGlVeftd3+a0kQvKE9015eZGnZXEd8H5+RUcbtSkvFrnouvrwmJ3tGPHPZ94NoWVaXDHb95IHGYj6wwKUWewIGpy+8jh/FI1SUq7TUPH7+pKpqNBNOfh9/QkdlbOxJZBmFJAynKup43I09/MzrG3qvClLC5I5zuKSbcY5fNn0oycVwgCAIBF4jY9N6vbMWvYAAGwFpy6GPSdJxxg7dPLoui4ZyVjer/3J8qfyEprz/eR7i5sv9m+8vG77WpjyHzMvyhRKZoMmZgHsCZAywDOSAZyQDOSAAkwD0qzINgEA9CAegYB7gCAYtAFoBi0AxaAeSIB4ZIBqajMA1thAeUyDjxOxqVT20VvxKG+c1cU1hmVJraiPrboYdvsFfwswHwvb0kadjQnvgvLyJML2vHdJ+fmacPuVhU4UgT1clz7s3D3TrChTh8KOU69SfxM7G2Ig4CdcHPJE7aoVKAVqdIvqb2BYjhbRdevwkW6qVoRToxzzJNrCjOT6WWORxpvYoNqlIqegIv/AAsAZE/EnD9Wm0SfwyM/0qif31ZO6lvDhzxYr+JT/TcTtDSdvLjjtRxnoy4jwz2M7qOOpP7NRD4Bhf4cZKhXpz+GSfeRZ0KsPii13HTOpyOTFYpKYu7hR4nj5DifdNKlWFNZm8HSnSnUeILJTtr4ulVrF0VnJChQbgGw4hV7zekpK1enVra1KLlL5dvPyLyjRqUqOpUkor57fl5kjsvDYtnRmdkRSDlBtcXvbKvI/vG8l06N1Ump1ZYxwX1+2RKla2pwcKUc54v+dvkXRGloVhvSYBuQTIPYEAyFgGQIBm0AATAPQEyDNoBm0AzANkAxAEAQBAMWgC0AxaAYywBlgGMsAxlgGCkA8skA1NRvAOets9WFiAR0OomMAi6+6mHb/CUfgun8lpxnbUp/FFPuO0LirD4ZPxI+vuPTPs1HXw7rD33F/WRZ6Lt5bljsfrklQ0ncR3vPavTBzf8AKWKp/ssQvgO/THpmvOL0ZOP6dRr76n9Dt+JQl+pTT++tfUzh9y6jHNXq3J4hLm/m7C5+A85mlouOdarJyf33mtXScsatJKK++4m8JsGnSFkUDr1PmTqffLKFOMFiKwiunUlN5k8s7aeCtOhobxQgGxacwD2qwDYFmQZAgGbQBaYBm0AzaZBm0AQDMA9QBABgGIAgCAIBiAIAgCAYgGDAMQBAMQDEAxAMQDBgGDMAyJkGYAmAZEA9CZBkQDMAQBMAzMgQDMAQ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9940" name="AutoShape 4" descr="data:image/jpeg;base64,/9j/4AAQSkZJRgABAQAAAQABAAD/2wCEAAkGBxISEhISEhIVFRUWFRAWFRcVGBcVFRUXFxUWFhUVGBcYHiggGSAlGxcWIjEiJSsrLi4uFx8zODMtNygtLisBCgoKDg0OGxAQGzEmICYtLS0uLS8tMC0vLysvLS0tLS0rLy8tNS0tLS0tLS0tLS0tKy8tNS0tLS0tLS0tLS0tLf/AABEIALkBEAMBEQACEQEDEQH/xAAcAAEAAgMBAQEAAAAAAAAAAAAABQYBAwQCBwj/xABEEAACAQIDBQUEBwYEBQUAAAABAgADEQQSIQUGMUFREyJhcaEygZGxBxRCUnLB0TNikrLC8EOCouEVFiNT4iQ0g5PS/8QAGwEBAAIDAQEAAAAAAAAAAAAAAAQFAQIDBgf/xAA7EQACAQMABgcGBgEDBQAAAAAAAQIDBBEFEiExQVETYXGBkbHRFCIyocHwFSMzQuHxUgY00nKCkqLi/9oADAMBAAIRAxEAPwD7jAEAQBAEAQBAEAQBAEAQBAEAQBAEAQBAEA1166oLsQB/fAc5xr3FKhDXqywvvxBFVN4EvZVJ8yB+soqv+pKKfuQb+Xqa6x6p7fT7SsPKxmaX+pKEnicWvmNYksPiUqC6MD8x5jlLuhc0q8dalLK+9/I2ybZ3AgCAIAgCAIAgCAIAgCAIAgCAIAgCAIAgCAIAgCAIAgCAIAgEdt3a9PC0jUfXkqjizdP95GurmNCGs9/BGG8HyrbG8FfEMWZrDkq6ADpPLV5yrz16m1+XYakZ2p6mc9VA68LtaqnBiR0OonKdtTnwMFk2TtvMQUORxy/TqPCRFGtaz16bx1+oLxsbaorCx0ccR1H3hPZaM0jG7hh7JLevqjdPJJS0MiAIAgCAIAgCAIAgCAIAgCAIAgCAIAgCAIAgCAIAgCAIAgHzrfHDV8Viiq5Vp0gFVqjBFJIBYi+p1NtAfZlNd29a5re6ti2epqyIqbnYnKWpmlWtxFKoCfgwEjS0ZWisrDMYK9WBVirKVYGxDAgg9CDwkCUHF4aB4zzGAeqdUqQQbEcDMOKawwW7Ym2D3Ko9pT3h16jyIkOlKVpXU4/2uRjcfTaVQMoYaggEeRFxPexkpRUluZ0Pc2AgCAIAgCAIAgCAIAgCAIAgCAIAgCAIAgCAIAgCAIAgEVvDtHsaehszX1+6BxMGGfOMfj6mY8V4HX2tRcEk87GV9zczjLVjsMHNhtt1KbA3vbpow8iJHhfVIv3tq+YLLtPCJtLDl0A+sopZGAsaqjjTbx5eB8CRJVxQhc09eO/h6DefNlqSgaMGwNNcA79kV7MRyYeo1H5yPcQzHPIwfYt2KhbC0Sfuke4Egegnq9Htu2hnkbrcSkmGRAEAQBAEAQBAEAQBAEAQBAEAQBAEAQBAEAQBAEAQBAKrvrTJH/xt89fygwyr71YfVKy+y6qD+IDT4rb+EytvKfva3MMrNaV7iYLDuLimVmHJWRh/mureglho+TxKPf4gqu3FC4nEBeHa1beAznSVtzFKrJdZg5VMjNA6MNUswPS/yM5zWVgFjwG8GJVVRarBQLADgJh3FaCxGbSXWCbwm9GJHF83mAZrHSd3B7J57UmMsn9n72q1hVXL4rqPhxllb6eW6vHHWvT+zKkWOjWVwGUhgeY1l9Tqwqx1oPKNj3OgEAQBAEAQBAEAQBAEAQBAEAQBAEAQBAEAQBAEAj9s4PtE09pdR49R/fSDDKZiwUpPTKZqZ9n9zXgfI8D7pxrqTptRWWCo1cM18oBa/CwJv8JV9HN/tYJvCoMFQepV0diO7zuL5U8+JPn4SbTSt6blP76jBR6lQszMeLEk+ZNzKScnJtviYMiaMHuk1zNZLCBLYVh1EiTTBJ0WHWRZJmDfNAdmztqVKDXRvMHUHzE729zVt5a1N48n2gvGxtu08QLey/NTz/Cec9ZZaTp3PuvZLlz7PvJunklpZGRAEAQBAEAQBAEAQBAEAQBAEAQBAEAQBAEAQDl2ljVo02qNyGg6nkJHuriNvSdSXDz4GGyjJjWYNU7QF2LEqeA104ajnIWiak6tJznLLbezl6GqIDaG+bU2dVoLmFxfObE+ICgn4zrUvtWbjjd1gqG0Nu1q75qpB6AaKo6Af2ZBrSlWeWwc/wBdHScOiBqqYknwmygkDWHPWbYRk9dsepmNVGDZTxrrwY/GaulF70CUwW8Dro3eHrItSyi92wYJ/B7Tp1OBsehlfUoThvMHcjEEEGxGoInFPDygXfdjeDtbUqp79u6fvgcj4/Oep0XpJ1vyqnxcHz/k2TLJLs2EAQBAEAQBAEAQBAEAQBAEAQBAEAQBAEAQCk77bRu4pA6Jx8WIv6D5meV01cOpVVJbo7+1/wAGkmVVKvfJ5BdfUn5SXoKGrTnN8/L+wiqHDvXqBEUtUqN3VHEk6/rrwABM4w1qs9m9g+n7G+jDCLStiQatUjvMHdFQ9ECkXt1a9/DhLqnaQjHEtrNsFC333LfAMrK3aUHJCMfaU8cj20va9iONjoJDuKHRbVuMFVtIwFoAtAMWjIPaqZhsHamCqZc6AsP3eI8x+k49JBy1HvMHZgNuOlg3eHrOFW0jLdsYwWXZ+0wStSmdVKtbmCDeQoxnQqKXJ5Mbj7HPdnQQBAEAQBAEAQBAEAQBAEAQBAEAQBAEAQBAPhe+O2WOJfIeDOT720HuFp5NUlUnOcuMn4GhpweNLUytmao9lAAvctYAC2pNuXWWFKrCnbujD4n9f4B9O3G3TGEXtaoBruNeYpqfsA9ep93AXNhaWyoxy97Nki2SYZK19IuE7TAVtLlcjjwysLn+EtIt6s0WYe4+HNQlEpmp4NGbawMdlGsDIpTGsDYtOYbBM7CrFSQDY6EeBEiXCeyS4GDn3ur06mLrPSQIrFTZRYZsozm3i2YyyqVVUlrR4mxzbCY9vSUfbdEPjmYL+c4ukqmIswfo2emNxAEAQBAEAQBAEAQBAEAQBAEAQBAEAQBAEA+cbX+itaju9LEspZmbLUQONTewZSLD3GQJWEP2vBjBO7obl08Hao7CrWtYNayoOByDr+9x8tb9Le0hSetvYSLVJZkQDj2zhu1w9en9+lUX3lSBOdWOtBx6gfn9hPLo0PJWZyDBWZyBaALQD3Rq5CG6cfKayjrLAOPEtd2PVm+c7QWIpAm9wsH2uPwy20V+0Ph2YLj1A+MlWsdaqjJ99l4bCAIAgCAIAgCAIAgCAIAgCAIAgCAIAgCAIAgCAIAgCAfnzE0bMw6Ej4GeRextGhzlZnIPBmwAgHtVmGwbFpzVyBcdy91MJihVFZGzLkIKuy6HNfQG3IfGWGjVGtrRnwwZRetg7pYTBsalGmQ5GXMzMxtcEgXNhwHCXNOhCntijOCcnUyIAgCAIAgCAIAgCAIAgCAIAgCAIAgCAIAgCAIAgCAIB8Fri5J6kmeMcsvJoaGpTKkDOz9l1MRWp0KVs7348FAFyzEcABJdtSdaWqgTW29yMRhE7VmSolwGKXut9ASCOF9L+MkXNlKlHWTyg0Qa05WuQPapNWwXr6OatqxX71NviGUj0vJ2iJYuJR5r0C3n0WelNxAEAQBAEAQBAEAQBAEAQBAEAQBAEAQBAEAQBAEAQBANWKfKjt0Vj8ATNZvEWwfDSJ4o5nh9BNltMkpubijQapXzqjFSouucsLjugaEa2PEaqOMsbWt0U8bd3+OcvkWFta69JzxnbjfjC4ssVDb1eotSjVdMjqwPaAXsVsVspFuvvnT22qqvRVZJJp5ys46nt3vv+hNlZ0pU9enFvlwz1rK3FKZLEi97Ei/W3OVcsZ2bikqQcJOMt6AWampLbHxbUjnVspGbW9tLa6zWFSdOprQeGSLSMZV4xksp7C1YPfKoMxcKws1hdUOYC4PW3ul1a31ztlWxjbs3PJa17GjsVPOee9HJht48WD3i2Y8iAqX55Q50nKdzeqq1GSSe7WWr3fbN1b2zp5azjfqvPl6EjtTbeKFCkxCUgzOGcsAxyi6hQNBezXJPBeGulmldSoYk1GfPh1dnWV+baNXMU5Ll59vUMHtjGAopQsLgHNkubnm15GprScWtbVaO03YSTw2n3lor7ToIcr1qSsOIZ1U/AmWcrilF4lJJ9qIMaFWSzGLa7Ge8LjqVW/Z1Ee1r5GDWve17eR+E2hVhU+Bp9hidKcPji12rBEbU3iei7J9WqNb7WZQpHW4v6zjUrVIv3abfXlI606NKSWtUS6sNmrZ29YqNZ6XZLYks1RT5WAFzI0NJ028Twv8AuT8jvOwaXuNt/wDS15ne+8OGH+JfyVj+UzLS1otmv8n6Gi0fcP8Ab816nTisfTWkavaqq2NnOovy05m/Ljykx16fR9IpLHMjxozdTU1XnkUmlvXiX1StTI8Kf5ZpRVdLuEsZf/iv+RcR0dBr4f8A2/8AkmMLvXZFDqXf7TCyAm/IXPl7pmOn6ajti2+5epzlolt5TSXiduzd5UquEZcl/ZJNwT04C0k2mmadepqSWrndt48jhcaNnShrp557DTvVvRSwuWlq1WpoFQ95QftaA2PMSddXDgtWCzLkjhbW+v783iPN+XqVuhtWvdW+sVWGhtmFiOnszzX4xVi9ufH+C7dhTaxheH8kud7av/bT/V+s6v8A1BV4QXzI/wCE0/8AJk5sHav1hCSAGU2IHCx4H5/CXWjb72um29klvXkVt7a+zzSW5kRvRvKKVZcIlizU2dzdgVFwFGZCCpOvPpOWk7ypQh+Ws89+zPYdrG1hUetN9m7bjfvX3tIHC42rTcOKtRiNbPUqMp8xm1nn4aWrxefrL/kW0rKnJYflFfQlP+aa/Sn/AAn/APU7/j1zyj4P1OP4VQ6/H+C44asHRXHBlUj3i89XSqKpBTXFZKCpBwk4vg8FK23t9qtTEUENlpVAhKllbMERj3lI5sR7p57Smka1Kq6ccY78/JlzY2dNwVR7+7HzRy7O2rVo5srE5rXzl34X4Zm04yvp6Yr092O/L82S6ljSqY1vlheSJvYm36lSsqVMtmDAWFtbXHyPxllo7S1WtXVOpjD5cyDd6Pp06TnDOUd+9m2hhMOatrsWSnTXjmdzYC3lc+6XlxOUIe5vexdpWW9OM5+9uW19hTKmIZ3NTM1yc2juBrrwDae6eNlpKvrNvf3+p6SNrTUcL6eh3Y7eKu1OoCRYo4PdHAgidvxm5n7rxt2biHXsKEKUpJbk+JSDOZ545sUdJ0gtoLTs4GlSWnfS1zfXUgZrX4a8hOK0ncw92EsLhsXoempaOoakdeO3G3eecZXIphKdJKjsxGZ8pCC3G3E8+st7TSEruKozS1ubWzw5/wBkataRt26qb1VwXryIfaFIq4uALgaroCRxNuXKRru1nQliTynue75FXd1IVZqceK2rft7TnEhkY7cC1vQzlNPK1d/A6UJKNWLe7KJGtilcAZ301GXN6i07Ufa17kouUeW37811HqZxpZ104p89h5Gc2DIz9GUWYeY+yfETvU0RWwp0U8Pg967TjDSFLWcZtJritqfYSOztm18UDh2YrSsTdrFk0toBpfU9Od5Z2NpdwWrN4jtyt/hy7CFdXNrJ5isy5rZ4lxTY9QEHtU0IP7M8v88usS5/Iqvc5fP+CD3sw+GSqz1FUEgE9WPkOJkO5drT96qlnsy2Srf2qp7tJvHbhIhdl4quy1RhbU0uCdArHQ279rm1jz5yrpdNcuaoNQWzZsWx9aWeBY1nRoKHTJze3bnPybOfGYbElG7WpdQCxFzyF+XGbT0fXhSeamxbcZb8zFO/oSqrVp7XszsOS5pqGVu791+PutKit7NV+BNS4reu5+qLGCrReJ4a57n3r+TbT2ihFzcHpb9JDdCecI7ZNePNOqmRw+W9xa6+fPmBaSLd1aT1kspPdw/s51IRkms4b8TQr0wAKYKFdAVA+BHMS5uK1K6hh0nnmiuo0KlvL9RY4p/e87KdSuwBFMfL0vINLQ1SotZNLtZIq6QpU3qvPcjdRw+IYgZUFyBz5mSY6AnxkvvuI70vS4Rfy9Tt2vsVMNUWpUfPWqA5nJOpzGwUHhpbztL62t+hjteXxfMqLmv0stixHguRH0sOXzNSqALfW1iL87Hl5SBdaLt61TXbwTLfSFWnDU1c+hkYNjp9YW/gRf5yOtE2e5z+aO70jc8KXyZbNytm5C9RqrM1iuW4y5e6c1uN7jjfnJ9nY0aEnKm88OH0Id1d1a0VGccdz+pzb94WijLVyhXqBg7gd4hMuS5HTlJlWlCpCUZLY95Fp1ZwlFxe7cQf/BW/7r/GV/4Pa8n99xM/Fa/V4fyek2HqL1H5c5t+EWvIx+K3HV4H0jBYVaSLTW+VRYXNz8TLCnTjTioR3Ih1JupJylvZS96Nl0ziiqL2ZamKjFAFzsXYFmtxJ01OugnCvZUazzNHaleVqKxBkZ/wIfff4zh+FWv+PzOn4ncc/kiX3Z2EgrBmLNlGZbsRZgy2OnHnoZvT0db05KUY7V1ms9IV6kXGT2PqRY95qanDVWZQ2RS63AJVgDZlvwNidfGTiJkoWE2WlVc4LC5cWvzDEH1BkGWj7abcnHf1slq/uIJRUvkvQ8bS2OlOk73bQDiepA/ORbuxt6VGU4x29r59prUv684uMpbH1L0K4TKAhmcBh+1r06Z4FhfyGp9AZNs6SqVIxYRchsCl931M9B7Fb/4Ilu+uH+9nFtrBigitRphmLAHiSBzI6cZnoKdP3oQWewKvUq+7Um8dpAY3HGo9SnkA7LvBr3JF1W1rae0Dx5SBpGXSRcMfDt+/E0nQ1aKqZ3mhZQEc6sI2s0k8YaMF/o0FsNBwE9znKybFU+j+u9Ramdi5B0LG54LpIlnUlUg3LmTb6nGE0orGwsW7mPp08TWplhnZ2AUWuBYtmI5DTj1InaNSOtq525ZxdKWrr42YRc0qgzscj5HXoAVagruXqK7Kb3ykg2J8eHO3lPEXWvTnKC352vieuorXgpLYmtiJbZe0RTzi2YMABYjSwPL3+k66Ovlaa2vFvOPln1OF9Ze0KOHjGfnj0I3aW0iTb2m5IPZHn1P96TpUuLm/lqrZHkvv57jFKhQtI63Hm/ocy4Evc1CSTy4WHultb6Po20Netj6L1f2itr39WtLUo5+r9DZgdmimSSxbpfl7+fvnn7q7j0j9nzFbu30Rb0aU3BKthstWwqQam1xfvn+VZeaB/wBvL/q+iKfTC/Oj2fVkftHEqjFUUFrnyXz/AEku90lTtljfLl6nGz0fOv7z2R58+wgDXyWpp3m68befjPLULapcTwl9+h6StXhSjmT2GjD7br4WpdxdMwNySyHXmeKH085fxp3Fmvd96PL0Kdzt7vfslz+95aNt7Up4wUaoVlsPZbkb9RxHQznd6ajGGKS97r4ev3nkYoaKevmo/d6uPocuztjJUzW7lrHu2A71ydPdIei6EbxzdZttY+eSXfXM7WMFTxh5+h7xO7oW3fbn0lqtD0Fxfy9Cuel674Lwfqatm404Ss3YhWOUBmbMx43K6EDkPGQbm4jY1cUEt23OX9Sfb0pXtHWrt79mML6HnejeE11VHCBhmAy3Fs1uNyddBpFHTFaa96Kx1ZNJaKpReYyfyJHD7SpOuYVFHgxCkeBBl5TuqM46yku/YU9S0rQlquL7tptTH0r6VEPOwZSfgDNal5QhFyc1s6xC0rSaSi/Al8TvegRilNy/2Q1gp15kHpKyWnqOHqxeevd5ljHRFTWWs1jq/oq20ts4ipU7U0wrZMnssRa+brMSu7/f0fgv7N42ljuc/F49DVT2xiOHZhvJWH5xC7v5bqfin/AnaWK3z+a/ksG7m2UU5qzKrEMLDW2oIva9uB4ydQv4av50kpcs/wAkOvYzUs0otx5kjt3bVNqFQUw1RiLBUFz4nxsNbSUq8JL3Gn1JojdBNfGmutp+hVtibQpJSCu2Vs1Q2IYEXdiLi2nGaxrw6/B+htO3qZ2Y4cV6nnb+0abUGVWuSU5MODA8SLcpD0hWi6DSzw4P0OU6M4LL816lTJnnjkd27VKoa4qLTqOqGzFEZ7XBtooMtNHJxnr4bS5dZ1pQUsrKT6y7jFNyw+I/+ph87S66V8Iv5fVm/Qc5Lx/g5sdhMTXyrToslsxJrAAHhYDK1x8DCnUk9kcduPozPR04rLlnsz9YkVhty8YtWpUZKbCojqQtQi2YAX7yDhaR529RylLCeVjfj6HaVWlKkqeWsdX8lasQSCLEEgjoRoRPNTi4tpkA34Y6icZ7gfR9nbGqVaVJziWUMiGyJTBFwNLsDwnrbeM50oyc3tS3Y5dhIjUgl8C78+pvwe5uFpgAI3Cx/wCpUGb8QDWPwnaNtTSxj76zZ3NRvOfvqJjB7Pp0ly00CL0XQX5m06xhGKxFYRylOU3mTyzpCzY1KBtOkKmKamQCCcS2o1uroBY/5jONWnCo0pxT7TrTqTppuEmtxzVt31+ySPWQ56Kt5bk12P1JUNK3Ed7T7V6YOSnsxaRI4nrJdC3hRjiC7+JFr3E60syfoa8QHuMpAHj1v5Sv0lY1blrVexcG3vJuj7ujQi1NPL4pcDW3bjivp+kppaGrr9vg0WsdJWz/AHfJnj6y4Nyhv7xOLsbinujJd3od1dUJ7NdeKNNfEO/dQZb+03OdrTRtStP3vF/e05XN5Tox355JG7DYYIPHmZ6qhQhRjqxPN16860syPZanwYjyI098ptK6QqQbo0lh8X6epZ6PsFJKrPbyXqbhWX7w+Inl9WXIvTt2ZtDsi3dzZsvA2ta/hrxlno6/VprZjnOPkQ72z9pUfexjPDng27T2magAQFONyePLh+sn3OnNaGKSw+b+hEoaIUZ5qPK5epX69bJ/06Yu5/0+J8ZV29vUuJ9pZ1q8KUMvYkG2VTdCtQZidSTxv1B5T1tvZU6UNXGXxZ5m4valWesnhLcvUikwtehUTKO0FxlJAYr+MNow8ZAubb2b86DwkTre6Vwuims5LXicQXykpTSwAIprlW/M9ePWefvb6pdSWtsS3L6lpbWsKCeN74nLVbSRIomRRc1pAgachPokdyPDT+JkZtrFrRBNrsdFXqbfLqZwurmNvDWl3Ha1tpXE9Vd7KvhkIuTzuT8zPE1qnSTb5nsYRUIqJx7R2g9PLVVXyq3tLoVt9r4yfaWdXU6WOzHEh17mkpdFLbnh1H0DdHexMSFp1CBUI7rDRanl0bqPh0F9ZX3S/l1NkvMpbyx6P8yntj5ff9mv6TGthqYHOsvwCP8A7TGlX+Sl1+pWs+ZuZ55I1PqP0bYLJgw541Xd/cO4P5b++em0fT1aKfPabItVpOMmbQBAPkG+OD7HGVhbRiKi+T6n/Vm+E8xpGnqV317TR7yLonUSuktgPrm6dTNhKJ6Bh/CzD8p6vR0ta2g+ry2Gy3EvJpkQDMAo2FrCpWd14NnZb6GzMCPmJpGaklJcROLjJxfAkcs2NSkb80qrWWlnv2hvkJGmU8bcpHuVNxSgSrRwUm58uJxUaBWhRRwb9rhb31N+2p8Zs8qks79nmItOs2t3veTL89ATsRTW2FHSARW2lSkM50AUk2F9B4CHJJZZmMXJ4RB4TaSVsxTNZeJIt8JpTqxqLMTpUpSptKRF7L2t9Yr06fZBQ7WvmueBPIDpK1q3uKmJQ2vjks109vT92excMItFTYHQmby0Tbvdld/qcY6WuFvw+70Od9htyM4S0LTfwyfn6HeOmZ/uivH+zWdl1hwPqRI8tCS4SXev7O0dMw/dF+ZqwuECDqTxMuba2hQjhb+LKq5uZV5Ze7gjcWkkjGt67A2C39xnm9Mwq1Kijt1UuWzJf6KVKNPWytZ9fA8DHfu+soXRxxLg9fXF5g+kx0TMnXT2y44VW9+vzBk6N9eR3Tfn5kWVlby3wXka6+KFRszuCbAXNhp5SPXr16zzUefvqOtGjTorFNYNdKiaz9mvsjV2HyH9/KSdH2Uq89u7j982cby6VCGs9/BFgbArkyWFrWt4T2MIRhFRith5Oc5Tk5Se1ldo7kYg1GbCNTCAgslRmWxN7FCqm3D5e6vudHqo8weGWVrpBwWJ7Sc+kd2Wjg6bm7WYsb3uyqgJvz1YzjpNtU4Re8rarTk2txQSCbAC5JAA6k8BKiEcvCND7ts7CijSp0hwRETzygC89dCOrFRXA3OmbAQBAKD9KOD/AGFcfvUm/nT5P8ZT6Wp5jGfcayKMhlCzB9U3Dq5sLb7tRx8Qrf1T0WiJZt8cm19TaO4sctDJmAIB82q4ejga5ZcOwQrl7UO7mxykghmsNR6aSsk1a1Mqn7vNbX3lkk7qnh1Pe5PYu4mMHtGlV9hwT04N/CdZLpXNKr8EvUhVbWrS+OPp4kTtM2d79TO7aW84JN7iDxVdGamgdSe2w+mYcqqE+gnCpWpv3VJZyvMl0aNSLcnF4w/Jl8M7kQxaAQm89AuhQGxZGFz4zWpHWg48zelPUmpPgVrZ2zewVhmzXN+Fraees5UKHRRazk7V6/TSTxgg90R/6vDfi/pMq7X9ZFrdfoyPrRWXZQnkpAMGnAKBtfajpWSkqrZuzuTcnvMQbAHwkarcOFVQS3kulbqVJ1G92Th3jxNRSgV2UENfKbE6jmNZyvas4YUWdrKlCabkid+j4ktSJJJLVLkkkn2xxMkWsnKkmyPdRSqtL72FgqbLQ/ZE6uKe9EdScdzOZ9ip0nGVrQlvgvA7xu68d034mh9hLyJnCWjbZ/t+bO0dJXK/d8kaTsE8mnCWh6D3Nr77DvHTFZb0n99pNbPwK0lyjzJ5k9ZPt7eFCGpEg3FxKvPXl/R1VGCi7EAdSQB8TOzeDgk3uJLYVVbOQQQctiOB9qZMorH0l0nqdg6IzhRUDBFLEFipBsBe2npKzSNvOqouCzgwyu7obPapiqTOrKlNg7FwUuV1UAMLnvAeFryLZ2VTpFKawkEj64uJBl6bHoVoBntYB6FSAQu+eF7bB1gOKr2i+ad428wCPfI15T16MkYZ8jQzybNT6T9HFa9KqvRkb+JSP6Zd6Fl7k49fn/RmJcLy6NjMAQDgqYIHjAIbGbo4d9cpU9UOX09n0kWrZUau2UdvgSqV5Wp7Iy2eJHHcHDnV3rVPxvb+QAzWNjRW9Z7WbSvqz3PHYjm2hu/Sw4R6GFWowYHXvMttQQTc8ekzVjKmk6ME33IxSnGo2q02l4nk7zBf21GpT8//ACyzj7fKP6lOS+aOnsEZfp1Iv5HXR2/h2/xLfiBHra3rN4aRt5bNbHac56OuI/tz2HJtnH0u6e0S1jqGB5+E7+00cZ114nH2WtnGo/ArWL21RGgYsTwAH62nJ3tN7I5fYjsrKotssLtZy7p7PYYmgwpVbK2rMMi+ydcpGvuMj29CSmpavj6Em5rwdNx1l3ep9NlmVJiAG4GAUXGbOR6gqtfMAthew7pJB9ZylQjKam96O8K84wcFuZBbz+3T/C3zkHSO+JO0fukWDcBrGif3qnzeS7T9GJEu/wBZ/fAu1pIIpjLAMZIAyQCt7X2nWXErRVgqZVJsBmN/E/laReml7R0XDGSX0EfZul45wRW9qXxRvyFO3hoOErbyT9riuwsrOK9kb7S+bufsh5L/AFS9KNEk6zBk8ZIB7AmQZDGAZ7QwB2pgGupXa3s38OsA+Y47dvE03Ip0WqJc5SCl7cgbkaygraLqaz1NqNcFw3BwVWitRqqFC2QBTx7ubU2uPtSbo6znQ1nLj9DKRcA8sjJ6BgGbwDFoBgiAeGSAamw94BrbBKYBw193MM+rUkJ62Ab4jWc50oT+JJ9qOkKs4fC2uxnCdy8HfMaRJ8XqEfAtaco2dCLyoo6yu60lhyZ00tg0KYtTpog/dUL8pIUUtiI7be1kVtjD4imynDorAcQbXv8A5iNLdJEuPaMp0cY6yVb+ztNVs55ojzt6un7XDN4kBgB77Ees4e1XMPjpZ7H/AGdvZLafwVcdq/o3Yfemg3EMOugYf6Tf0mVpSjnE049qMPRdXGYNPsZ209r0GGlVeftd3+a0kQvKE9015eZGnZXEd8H5+RUcbtSkvFrnouvrwmJ3tGPHPZ94NoWVaXDHb95IHGYj6wwKUWewIGpy+8jh/FI1SUq7TUPH7+pKpqNBNOfh9/QkdlbOxJZBmFJAynKup43I09/MzrG3qvClLC5I5zuKSbcY5fNn0oycVwgCAIBF4jY9N6vbMWvYAAGwFpy6GPSdJxxg7dPLoui4ZyVjer/3J8qfyEprz/eR7i5sv9m+8vG77WpjyHzMvyhRKZoMmZgHsCZAywDOSAZyQDOSAAkwD0qzINgEA9CAegYB7gCAYtAFoBi0AxaAeSIB4ZIBqajMA1thAeUyDjxOxqVT20VvxKG+c1cU1hmVJraiPrboYdvsFfwswHwvb0kadjQnvgvLyJML2vHdJ+fmacPuVhU4UgT1clz7s3D3TrChTh8KOU69SfxM7G2Ig4CdcHPJE7aoVKAVqdIvqb2BYjhbRdevwkW6qVoRToxzzJNrCjOT6WWORxpvYoNqlIqegIv/AAsAZE/EnD9Wm0SfwyM/0qif31ZO6lvDhzxYr+JT/TcTtDSdvLjjtRxnoy4jwz2M7qOOpP7NRD4Bhf4cZKhXpz+GSfeRZ0KsPii13HTOpyOTFYpKYu7hR4nj5DifdNKlWFNZm8HSnSnUeILJTtr4ulVrF0VnJChQbgGw4hV7zekpK1enVra1KLlL5dvPyLyjRqUqOpUkor57fl5kjsvDYtnRmdkRSDlBtcXvbKvI/vG8l06N1Ump1ZYxwX1+2RKla2pwcKUc54v+dvkXRGloVhvSYBuQTIPYEAyFgGQIBm0AATAPQEyDNoBm0AzANkAxAEAQBAMWgC0AxaAYywBlgGMsAxlgGCkA8skA1NRvAOets9WFiAR0OomMAi6+6mHb/CUfgun8lpxnbUp/FFPuO0LirD4ZPxI+vuPTPs1HXw7rD33F/WRZ6Lt5bljsfrklQ0ncR3vPavTBzf8AKWKp/ssQvgO/THpmvOL0ZOP6dRr76n9Dt+JQl+pTT++tfUzh9y6jHNXq3J4hLm/m7C5+A85mlouOdarJyf33mtXScsatJKK++4m8JsGnSFkUDr1PmTqffLKFOMFiKwiunUlN5k8s7aeCtOhobxQgGxacwD2qwDYFmQZAgGbQBaYBm0AzaZBm0AQDMA9QBABgGIAgCAIBiAIAgCAYgGDAMQBAMQDEAxAMQDBgGDMAyJkGYAmAZEA9CZBkQDMAQBMAzMgQDMAQ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9942" name="Picture 6" descr="http://laportadacanada.com/userfiles/images/inspecc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941168"/>
            <a:ext cx="2232248" cy="1517929"/>
          </a:xfrm>
          <a:prstGeom prst="rect">
            <a:avLst/>
          </a:prstGeom>
          <a:noFill/>
        </p:spPr>
      </p:pic>
      <p:pic>
        <p:nvPicPr>
          <p:cNvPr id="10" name="Picture 1" descr="E:\tlqL15-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136" y="119147"/>
            <a:ext cx="1048488" cy="1365637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1259632" y="332656"/>
            <a:ext cx="7884368" cy="83099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Situación actual del catastro en San Pedro Tlaquepaque</a:t>
            </a:r>
          </a:p>
          <a:p>
            <a:endParaRPr lang="es-MX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184</Words>
  <Application>Microsoft Office PowerPoint</Application>
  <PresentationFormat>Presentación en pantalla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Sergio Alberto Bravo Gonzalez</dc:creator>
  <cp:lastModifiedBy>Carlos Alberto Chavez Luis</cp:lastModifiedBy>
  <cp:revision>8</cp:revision>
  <dcterms:created xsi:type="dcterms:W3CDTF">2016-05-02T19:02:12Z</dcterms:created>
  <dcterms:modified xsi:type="dcterms:W3CDTF">2017-09-06T16:13:37Z</dcterms:modified>
</cp:coreProperties>
</file>