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56" r:id="rId3"/>
    <p:sldId id="260" r:id="rId4"/>
    <p:sldId id="261" r:id="rId5"/>
    <p:sldId id="273" r:id="rId6"/>
    <p:sldId id="262" r:id="rId7"/>
    <p:sldId id="263" r:id="rId8"/>
    <p:sldId id="264" r:id="rId9"/>
    <p:sldId id="274" r:id="rId10"/>
    <p:sldId id="266" r:id="rId11"/>
    <p:sldId id="270" r:id="rId12"/>
    <p:sldId id="275" r:id="rId13"/>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8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E76CA625-C971-49EE-8B9D-A53304265FD5}" type="datetimeFigureOut">
              <a:rPr lang="es-MX" smtClean="0"/>
              <a:t>27/05/2020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8612DC1E-9D11-4CFD-B019-99FFD3DF903A}" type="slidenum">
              <a:rPr lang="es-MX" smtClean="0"/>
              <a:t>‹Nº›</a:t>
            </a:fld>
            <a:endParaRPr lang="es-MX"/>
          </a:p>
        </p:txBody>
      </p:sp>
    </p:spTree>
    <p:extLst>
      <p:ext uri="{BB962C8B-B14F-4D97-AF65-F5344CB8AC3E}">
        <p14:creationId xmlns:p14="http://schemas.microsoft.com/office/powerpoint/2010/main" val="718480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E76CA625-C971-49EE-8B9D-A53304265FD5}" type="datetimeFigureOut">
              <a:rPr lang="es-MX" smtClean="0"/>
              <a:t>27/05/2020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8612DC1E-9D11-4CFD-B019-99FFD3DF903A}" type="slidenum">
              <a:rPr lang="es-MX" smtClean="0"/>
              <a:t>‹Nº›</a:t>
            </a:fld>
            <a:endParaRPr lang="es-MX"/>
          </a:p>
        </p:txBody>
      </p:sp>
    </p:spTree>
    <p:extLst>
      <p:ext uri="{BB962C8B-B14F-4D97-AF65-F5344CB8AC3E}">
        <p14:creationId xmlns:p14="http://schemas.microsoft.com/office/powerpoint/2010/main" val="949229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E76CA625-C971-49EE-8B9D-A53304265FD5}" type="datetimeFigureOut">
              <a:rPr lang="es-MX" smtClean="0"/>
              <a:t>27/05/2020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8612DC1E-9D11-4CFD-B019-99FFD3DF903A}" type="slidenum">
              <a:rPr lang="es-MX" smtClean="0"/>
              <a:t>‹Nº›</a:t>
            </a:fld>
            <a:endParaRPr lang="es-MX"/>
          </a:p>
        </p:txBody>
      </p:sp>
    </p:spTree>
    <p:extLst>
      <p:ext uri="{BB962C8B-B14F-4D97-AF65-F5344CB8AC3E}">
        <p14:creationId xmlns:p14="http://schemas.microsoft.com/office/powerpoint/2010/main" val="1870738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E76CA625-C971-49EE-8B9D-A53304265FD5}" type="datetimeFigureOut">
              <a:rPr lang="es-MX" smtClean="0"/>
              <a:t>27/05/2020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8612DC1E-9D11-4CFD-B019-99FFD3DF903A}" type="slidenum">
              <a:rPr lang="es-MX" smtClean="0"/>
              <a:t>‹Nº›</a:t>
            </a:fld>
            <a:endParaRPr lang="es-MX"/>
          </a:p>
        </p:txBody>
      </p:sp>
    </p:spTree>
    <p:extLst>
      <p:ext uri="{BB962C8B-B14F-4D97-AF65-F5344CB8AC3E}">
        <p14:creationId xmlns:p14="http://schemas.microsoft.com/office/powerpoint/2010/main" val="2472242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E76CA625-C971-49EE-8B9D-A53304265FD5}" type="datetimeFigureOut">
              <a:rPr lang="es-MX" smtClean="0"/>
              <a:t>27/05/2020</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8612DC1E-9D11-4CFD-B019-99FFD3DF903A}" type="slidenum">
              <a:rPr lang="es-MX" smtClean="0"/>
              <a:t>‹Nº›</a:t>
            </a:fld>
            <a:endParaRPr lang="es-MX"/>
          </a:p>
        </p:txBody>
      </p:sp>
    </p:spTree>
    <p:extLst>
      <p:ext uri="{BB962C8B-B14F-4D97-AF65-F5344CB8AC3E}">
        <p14:creationId xmlns:p14="http://schemas.microsoft.com/office/powerpoint/2010/main" val="2529991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E76CA625-C971-49EE-8B9D-A53304265FD5}" type="datetimeFigureOut">
              <a:rPr lang="es-MX" smtClean="0"/>
              <a:t>27/05/2020</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8612DC1E-9D11-4CFD-B019-99FFD3DF903A}" type="slidenum">
              <a:rPr lang="es-MX" smtClean="0"/>
              <a:t>‹Nº›</a:t>
            </a:fld>
            <a:endParaRPr lang="es-MX"/>
          </a:p>
        </p:txBody>
      </p:sp>
    </p:spTree>
    <p:extLst>
      <p:ext uri="{BB962C8B-B14F-4D97-AF65-F5344CB8AC3E}">
        <p14:creationId xmlns:p14="http://schemas.microsoft.com/office/powerpoint/2010/main" val="3384043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E76CA625-C971-49EE-8B9D-A53304265FD5}" type="datetimeFigureOut">
              <a:rPr lang="es-MX" smtClean="0"/>
              <a:t>27/05/2020</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8612DC1E-9D11-4CFD-B019-99FFD3DF903A}" type="slidenum">
              <a:rPr lang="es-MX" smtClean="0"/>
              <a:t>‹Nº›</a:t>
            </a:fld>
            <a:endParaRPr lang="es-MX"/>
          </a:p>
        </p:txBody>
      </p:sp>
    </p:spTree>
    <p:extLst>
      <p:ext uri="{BB962C8B-B14F-4D97-AF65-F5344CB8AC3E}">
        <p14:creationId xmlns:p14="http://schemas.microsoft.com/office/powerpoint/2010/main" val="83586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E76CA625-C971-49EE-8B9D-A53304265FD5}" type="datetimeFigureOut">
              <a:rPr lang="es-MX" smtClean="0"/>
              <a:t>27/05/2020</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8612DC1E-9D11-4CFD-B019-99FFD3DF903A}" type="slidenum">
              <a:rPr lang="es-MX" smtClean="0"/>
              <a:t>‹Nº›</a:t>
            </a:fld>
            <a:endParaRPr lang="es-MX"/>
          </a:p>
        </p:txBody>
      </p:sp>
    </p:spTree>
    <p:extLst>
      <p:ext uri="{BB962C8B-B14F-4D97-AF65-F5344CB8AC3E}">
        <p14:creationId xmlns:p14="http://schemas.microsoft.com/office/powerpoint/2010/main" val="12893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76CA625-C971-49EE-8B9D-A53304265FD5}" type="datetimeFigureOut">
              <a:rPr lang="es-MX" smtClean="0"/>
              <a:t>27/05/2020</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8612DC1E-9D11-4CFD-B019-99FFD3DF903A}" type="slidenum">
              <a:rPr lang="es-MX" smtClean="0"/>
              <a:t>‹Nº›</a:t>
            </a:fld>
            <a:endParaRPr lang="es-MX"/>
          </a:p>
        </p:txBody>
      </p:sp>
    </p:spTree>
    <p:extLst>
      <p:ext uri="{BB962C8B-B14F-4D97-AF65-F5344CB8AC3E}">
        <p14:creationId xmlns:p14="http://schemas.microsoft.com/office/powerpoint/2010/main" val="1014775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76CA625-C971-49EE-8B9D-A53304265FD5}" type="datetimeFigureOut">
              <a:rPr lang="es-MX" smtClean="0"/>
              <a:t>27/05/2020</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8612DC1E-9D11-4CFD-B019-99FFD3DF903A}" type="slidenum">
              <a:rPr lang="es-MX" smtClean="0"/>
              <a:t>‹Nº›</a:t>
            </a:fld>
            <a:endParaRPr lang="es-MX"/>
          </a:p>
        </p:txBody>
      </p:sp>
    </p:spTree>
    <p:extLst>
      <p:ext uri="{BB962C8B-B14F-4D97-AF65-F5344CB8AC3E}">
        <p14:creationId xmlns:p14="http://schemas.microsoft.com/office/powerpoint/2010/main" val="3918757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76CA625-C971-49EE-8B9D-A53304265FD5}" type="datetimeFigureOut">
              <a:rPr lang="es-MX" smtClean="0"/>
              <a:t>27/05/2020</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8612DC1E-9D11-4CFD-B019-99FFD3DF903A}" type="slidenum">
              <a:rPr lang="es-MX" smtClean="0"/>
              <a:t>‹Nº›</a:t>
            </a:fld>
            <a:endParaRPr lang="es-MX"/>
          </a:p>
        </p:txBody>
      </p:sp>
    </p:spTree>
    <p:extLst>
      <p:ext uri="{BB962C8B-B14F-4D97-AF65-F5344CB8AC3E}">
        <p14:creationId xmlns:p14="http://schemas.microsoft.com/office/powerpoint/2010/main" val="2629377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6CA625-C971-49EE-8B9D-A53304265FD5}" type="datetimeFigureOut">
              <a:rPr lang="es-MX" smtClean="0"/>
              <a:t>27/05/2020</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12DC1E-9D11-4CFD-B019-99FFD3DF903A}" type="slidenum">
              <a:rPr lang="es-MX" smtClean="0"/>
              <a:t>‹Nº›</a:t>
            </a:fld>
            <a:endParaRPr lang="es-MX"/>
          </a:p>
        </p:txBody>
      </p:sp>
    </p:spTree>
    <p:extLst>
      <p:ext uri="{BB962C8B-B14F-4D97-AF65-F5344CB8AC3E}">
        <p14:creationId xmlns:p14="http://schemas.microsoft.com/office/powerpoint/2010/main" val="20284988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143108" y="571480"/>
            <a:ext cx="6143668" cy="658642"/>
          </a:xfrm>
          <a:prstGeom prst="rect">
            <a:avLst/>
          </a:prstGeom>
        </p:spPr>
        <p:txBody>
          <a:bodyPr wrap="square">
            <a:spAutoFit/>
          </a:bodyPr>
          <a:lstStyle/>
          <a:p>
            <a:pPr algn="ctr">
              <a:lnSpc>
                <a:spcPct val="115000"/>
              </a:lnSpc>
              <a:spcAft>
                <a:spcPts val="0"/>
              </a:spcAft>
            </a:pPr>
            <a:r>
              <a:rPr lang="es-MX" b="1" dirty="0" smtClean="0">
                <a:latin typeface="Calisto MT"/>
                <a:ea typeface="Calibri"/>
                <a:cs typeface="Times New Roman"/>
              </a:rPr>
              <a:t>AYUNTAMIENTO DE SAN PEDRO TLAQUEPAQUE</a:t>
            </a:r>
            <a:endParaRPr lang="es-MX" dirty="0" smtClean="0">
              <a:ea typeface="Calibri"/>
              <a:cs typeface="Times New Roman"/>
            </a:endParaRPr>
          </a:p>
          <a:p>
            <a:pPr algn="ctr">
              <a:lnSpc>
                <a:spcPct val="115000"/>
              </a:lnSpc>
              <a:spcAft>
                <a:spcPts val="0"/>
              </a:spcAft>
            </a:pPr>
            <a:r>
              <a:rPr lang="es-MX" sz="1400" dirty="0" smtClean="0">
                <a:latin typeface="Arial Narrow"/>
                <a:ea typeface="Calibri"/>
                <a:cs typeface="Times New Roman"/>
              </a:rPr>
              <a:t>GOBIERNO 2018 - 2021</a:t>
            </a:r>
            <a:endParaRPr lang="es-MX" sz="1100" dirty="0">
              <a:ea typeface="Calibri"/>
              <a:cs typeface="Times New Roman"/>
            </a:endParaRPr>
          </a:p>
        </p:txBody>
      </p:sp>
      <p:sp>
        <p:nvSpPr>
          <p:cNvPr id="5" name="4 Rectángulo"/>
          <p:cNvSpPr/>
          <p:nvPr/>
        </p:nvSpPr>
        <p:spPr>
          <a:xfrm>
            <a:off x="2428860" y="1500174"/>
            <a:ext cx="5572132" cy="1200329"/>
          </a:xfrm>
          <a:prstGeom prst="rect">
            <a:avLst/>
          </a:prstGeom>
        </p:spPr>
        <p:txBody>
          <a:bodyPr wrap="square">
            <a:spAutoFit/>
          </a:bodyPr>
          <a:lstStyle/>
          <a:p>
            <a:pPr lvl="0" algn="ctr" eaLnBrk="0" fontAlgn="base" hangingPunct="0">
              <a:spcBef>
                <a:spcPct val="0"/>
              </a:spcBef>
              <a:spcAft>
                <a:spcPct val="0"/>
              </a:spcAft>
            </a:pPr>
            <a:r>
              <a:rPr lang="es-MX" dirty="0" smtClean="0">
                <a:latin typeface="Arial Unicode MS" pitchFamily="34" charset="-128"/>
                <a:ea typeface="Arial Unicode MS" pitchFamily="34" charset="-128"/>
                <a:cs typeface="Arial" pitchFamily="34" charset="0"/>
              </a:rPr>
              <a:t>Secretaria General del Ayuntamiento </a:t>
            </a:r>
          </a:p>
          <a:p>
            <a:pPr lvl="0" algn="ctr" eaLnBrk="0" fontAlgn="base" hangingPunct="0">
              <a:spcBef>
                <a:spcPct val="0"/>
              </a:spcBef>
              <a:spcAft>
                <a:spcPct val="0"/>
              </a:spcAft>
            </a:pPr>
            <a:endParaRPr lang="es-MX" dirty="0" smtClean="0">
              <a:latin typeface="Arial Unicode MS" pitchFamily="34" charset="-128"/>
              <a:ea typeface="Arial Unicode MS" pitchFamily="34" charset="-128"/>
              <a:cs typeface="Arial" pitchFamily="34" charset="0"/>
            </a:endParaRPr>
          </a:p>
          <a:p>
            <a:pPr lvl="0" algn="ctr" eaLnBrk="0" fontAlgn="base" hangingPunct="0">
              <a:spcBef>
                <a:spcPct val="0"/>
              </a:spcBef>
              <a:spcAft>
                <a:spcPct val="0"/>
              </a:spcAft>
            </a:pPr>
            <a:r>
              <a:rPr lang="es-MX" dirty="0" smtClean="0">
                <a:latin typeface="Arial Unicode MS" pitchFamily="34" charset="-128"/>
                <a:ea typeface="Arial Unicode MS" pitchFamily="34" charset="-128"/>
                <a:cs typeface="Arial" pitchFamily="34" charset="0"/>
              </a:rPr>
              <a:t>Dirección de Delegaciones y Agencias Municipales                                                                                    </a:t>
            </a:r>
            <a:endParaRPr lang="es-MX" dirty="0" smtClean="0">
              <a:latin typeface="Arial" pitchFamily="34" charset="0"/>
              <a:cs typeface="Arial" pitchFamily="34" charset="0"/>
            </a:endParaRPr>
          </a:p>
          <a:p>
            <a:pPr lvl="0" algn="ctr" eaLnBrk="0" fontAlgn="base" hangingPunct="0">
              <a:spcBef>
                <a:spcPct val="0"/>
              </a:spcBef>
              <a:spcAft>
                <a:spcPct val="0"/>
              </a:spcAft>
            </a:pPr>
            <a:endParaRPr lang="es-MX" dirty="0"/>
          </a:p>
        </p:txBody>
      </p:sp>
      <p:sp>
        <p:nvSpPr>
          <p:cNvPr id="6" name="5 CuadroTexto"/>
          <p:cNvSpPr txBox="1"/>
          <p:nvPr/>
        </p:nvSpPr>
        <p:spPr>
          <a:xfrm>
            <a:off x="1954444" y="3929066"/>
            <a:ext cx="5857916" cy="461665"/>
          </a:xfrm>
          <a:prstGeom prst="rect">
            <a:avLst/>
          </a:prstGeom>
          <a:noFill/>
        </p:spPr>
        <p:txBody>
          <a:bodyPr wrap="square" rtlCol="0">
            <a:spAutoFit/>
          </a:bodyPr>
          <a:lstStyle/>
          <a:p>
            <a:pPr algn="ctr"/>
            <a:r>
              <a:rPr lang="es-MX" sz="2400" dirty="0" smtClean="0"/>
              <a:t>Informe MAYO 2020</a:t>
            </a:r>
            <a:endParaRPr lang="es-MX" sz="2400" dirty="0"/>
          </a:p>
        </p:txBody>
      </p:sp>
      <p:pic>
        <p:nvPicPr>
          <p:cNvPr id="7" name="6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571479"/>
            <a:ext cx="1328740" cy="1390359"/>
          </a:xfrm>
          <a:prstGeom prst="rect">
            <a:avLst/>
          </a:prstGeom>
          <a:noFill/>
          <a:ln>
            <a:noFill/>
          </a:ln>
          <a:extLst/>
        </p:spPr>
      </p:pic>
      <p:sp>
        <p:nvSpPr>
          <p:cNvPr id="8" name="7 CuadroTexto"/>
          <p:cNvSpPr txBox="1"/>
          <p:nvPr/>
        </p:nvSpPr>
        <p:spPr>
          <a:xfrm>
            <a:off x="1571604" y="3358834"/>
            <a:ext cx="7072362" cy="400110"/>
          </a:xfrm>
          <a:prstGeom prst="rect">
            <a:avLst/>
          </a:prstGeom>
          <a:noFill/>
        </p:spPr>
        <p:txBody>
          <a:bodyPr wrap="square" rtlCol="0">
            <a:spAutoFit/>
          </a:bodyPr>
          <a:lstStyle/>
          <a:p>
            <a:pPr algn="ctr"/>
            <a:r>
              <a:rPr lang="es-MX" sz="2000" dirty="0" smtClean="0">
                <a:latin typeface="Arial" panose="020B0604020202020204" pitchFamily="34" charset="0"/>
                <a:cs typeface="Arial" panose="020B0604020202020204" pitchFamily="34" charset="0"/>
              </a:rPr>
              <a:t>DELEGACIÓN MUNICIPAL DE TATEPOSCO</a:t>
            </a:r>
            <a:endParaRPr lang="es-MX"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64052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11560" y="1196752"/>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3200" dirty="0">
              <a:solidFill>
                <a:schemeClr val="tx1"/>
              </a:solidFill>
            </a:endParaRPr>
          </a:p>
        </p:txBody>
      </p:sp>
      <p:sp>
        <p:nvSpPr>
          <p:cNvPr id="3" name="2 Rectángulo"/>
          <p:cNvSpPr/>
          <p:nvPr/>
        </p:nvSpPr>
        <p:spPr>
          <a:xfrm>
            <a:off x="611560" y="476672"/>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dirty="0" smtClean="0"/>
              <a:t>3. Visitas a colonias</a:t>
            </a:r>
            <a:endParaRPr lang="es-MX" sz="1400" dirty="0"/>
          </a:p>
        </p:txBody>
      </p:sp>
      <p:cxnSp>
        <p:nvCxnSpPr>
          <p:cNvPr id="4" name="3 Conector recto"/>
          <p:cNvCxnSpPr/>
          <p:nvPr/>
        </p:nvCxnSpPr>
        <p:spPr>
          <a:xfrm>
            <a:off x="3203848"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5" name="4 CuadroTexto"/>
          <p:cNvSpPr txBox="1"/>
          <p:nvPr/>
        </p:nvSpPr>
        <p:spPr>
          <a:xfrm>
            <a:off x="611560" y="1484784"/>
            <a:ext cx="2448272" cy="369332"/>
          </a:xfrm>
          <a:prstGeom prst="rect">
            <a:avLst/>
          </a:prstGeom>
          <a:noFill/>
        </p:spPr>
        <p:txBody>
          <a:bodyPr wrap="square" rtlCol="0">
            <a:spAutoFit/>
          </a:bodyPr>
          <a:lstStyle/>
          <a:p>
            <a:endParaRPr lang="es-MX" dirty="0"/>
          </a:p>
        </p:txBody>
      </p:sp>
      <p:sp>
        <p:nvSpPr>
          <p:cNvPr id="6" name="5 CuadroTexto"/>
          <p:cNvSpPr txBox="1"/>
          <p:nvPr/>
        </p:nvSpPr>
        <p:spPr>
          <a:xfrm>
            <a:off x="755576" y="1484784"/>
            <a:ext cx="2304256" cy="369332"/>
          </a:xfrm>
          <a:prstGeom prst="rect">
            <a:avLst/>
          </a:prstGeom>
          <a:noFill/>
        </p:spPr>
        <p:txBody>
          <a:bodyPr wrap="square" rtlCol="0">
            <a:spAutoFit/>
          </a:bodyPr>
          <a:lstStyle/>
          <a:p>
            <a:endParaRPr lang="es-MX" dirty="0"/>
          </a:p>
        </p:txBody>
      </p:sp>
      <p:sp>
        <p:nvSpPr>
          <p:cNvPr id="12" name="11 CuadroTexto"/>
          <p:cNvSpPr txBox="1"/>
          <p:nvPr/>
        </p:nvSpPr>
        <p:spPr>
          <a:xfrm>
            <a:off x="7092280" y="548680"/>
            <a:ext cx="1219629" cy="369332"/>
          </a:xfrm>
          <a:prstGeom prst="rect">
            <a:avLst/>
          </a:prstGeom>
          <a:noFill/>
        </p:spPr>
        <p:txBody>
          <a:bodyPr wrap="none" rtlCol="0">
            <a:spAutoFit/>
          </a:bodyPr>
          <a:lstStyle/>
          <a:p>
            <a:r>
              <a:rPr lang="es-MX" dirty="0" smtClean="0"/>
              <a:t>mayo 2020</a:t>
            </a:r>
            <a:endParaRPr lang="es-MX" dirty="0"/>
          </a:p>
        </p:txBody>
      </p:sp>
      <p:sp>
        <p:nvSpPr>
          <p:cNvPr id="13" name="12 CuadroTexto"/>
          <p:cNvSpPr txBox="1"/>
          <p:nvPr/>
        </p:nvSpPr>
        <p:spPr>
          <a:xfrm>
            <a:off x="611560" y="1456746"/>
            <a:ext cx="2592288" cy="3662541"/>
          </a:xfrm>
          <a:prstGeom prst="rect">
            <a:avLst/>
          </a:prstGeom>
          <a:noFill/>
        </p:spPr>
        <p:txBody>
          <a:bodyPr wrap="square" rtlCol="0">
            <a:spAutoFit/>
          </a:bodyPr>
          <a:lstStyle/>
          <a:p>
            <a:endParaRPr lang="es-MX" dirty="0">
              <a:latin typeface="Arial" panose="020B0604020202020204" pitchFamily="34" charset="0"/>
              <a:cs typeface="Arial" panose="020B0604020202020204" pitchFamily="34" charset="0"/>
            </a:endParaRPr>
          </a:p>
          <a:p>
            <a:endParaRPr lang="es-MX" dirty="0">
              <a:latin typeface="Arial" panose="020B0604020202020204" pitchFamily="34" charset="0"/>
              <a:cs typeface="Arial" panose="020B0604020202020204" pitchFamily="34" charset="0"/>
            </a:endParaRPr>
          </a:p>
          <a:p>
            <a:pPr algn="just"/>
            <a:r>
              <a:rPr lang="es-MX" dirty="0" smtClean="0">
                <a:latin typeface="Arial" panose="020B0604020202020204" pitchFamily="34" charset="0"/>
                <a:cs typeface="Arial" panose="020B0604020202020204" pitchFamily="34" charset="0"/>
              </a:rPr>
              <a:t>Personal de la Delegación asistió a la calle Limón en la Colonia Potrero el Sauz, a verificar la realización de los trabajos de Nivelación realizados por el Departamento de Maquinaria Pesada.    </a:t>
            </a:r>
          </a:p>
          <a:p>
            <a:pPr algn="ctr"/>
            <a:endParaRPr lang="es-MX" sz="1600" dirty="0"/>
          </a:p>
        </p:txBody>
      </p:sp>
      <p:pic>
        <p:nvPicPr>
          <p:cNvPr id="11266" name="Picture 2" descr="C:\Users\Delegacion_Tateposco\Desktop\UNF MAYO 2020\IMG_20200427_12074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5854" y="1268760"/>
            <a:ext cx="5347915" cy="5040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27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11560" y="1196752"/>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3200" dirty="0">
              <a:solidFill>
                <a:schemeClr val="tx1"/>
              </a:solidFill>
            </a:endParaRPr>
          </a:p>
        </p:txBody>
      </p:sp>
      <p:sp>
        <p:nvSpPr>
          <p:cNvPr id="3" name="2 Rectángulo"/>
          <p:cNvSpPr/>
          <p:nvPr/>
        </p:nvSpPr>
        <p:spPr>
          <a:xfrm>
            <a:off x="611560" y="476672"/>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dirty="0" smtClean="0"/>
              <a:t>4.- Brigadas de mantenimiento y recuperación de espacios públicos</a:t>
            </a:r>
            <a:endParaRPr lang="es-MX" dirty="0"/>
          </a:p>
        </p:txBody>
      </p:sp>
      <p:cxnSp>
        <p:nvCxnSpPr>
          <p:cNvPr id="4" name="3 Conector recto"/>
          <p:cNvCxnSpPr/>
          <p:nvPr/>
        </p:nvCxnSpPr>
        <p:spPr>
          <a:xfrm>
            <a:off x="3203848"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5" name="4 CuadroTexto"/>
          <p:cNvSpPr txBox="1"/>
          <p:nvPr/>
        </p:nvSpPr>
        <p:spPr>
          <a:xfrm>
            <a:off x="611560" y="1484784"/>
            <a:ext cx="2448272" cy="369332"/>
          </a:xfrm>
          <a:prstGeom prst="rect">
            <a:avLst/>
          </a:prstGeom>
          <a:noFill/>
        </p:spPr>
        <p:txBody>
          <a:bodyPr wrap="square" rtlCol="0">
            <a:spAutoFit/>
          </a:bodyPr>
          <a:lstStyle/>
          <a:p>
            <a:endParaRPr lang="es-MX" dirty="0"/>
          </a:p>
        </p:txBody>
      </p:sp>
      <p:sp>
        <p:nvSpPr>
          <p:cNvPr id="6" name="5 CuadroTexto"/>
          <p:cNvSpPr txBox="1"/>
          <p:nvPr/>
        </p:nvSpPr>
        <p:spPr>
          <a:xfrm>
            <a:off x="755576" y="1484784"/>
            <a:ext cx="2304256" cy="369332"/>
          </a:xfrm>
          <a:prstGeom prst="rect">
            <a:avLst/>
          </a:prstGeom>
          <a:noFill/>
        </p:spPr>
        <p:txBody>
          <a:bodyPr wrap="square" rtlCol="0">
            <a:spAutoFit/>
          </a:bodyPr>
          <a:lstStyle/>
          <a:p>
            <a:endParaRPr lang="es-MX" dirty="0"/>
          </a:p>
        </p:txBody>
      </p:sp>
      <p:sp>
        <p:nvSpPr>
          <p:cNvPr id="12" name="11 CuadroTexto"/>
          <p:cNvSpPr txBox="1"/>
          <p:nvPr/>
        </p:nvSpPr>
        <p:spPr>
          <a:xfrm>
            <a:off x="7092280" y="548680"/>
            <a:ext cx="1232453" cy="369332"/>
          </a:xfrm>
          <a:prstGeom prst="rect">
            <a:avLst/>
          </a:prstGeom>
          <a:noFill/>
        </p:spPr>
        <p:txBody>
          <a:bodyPr wrap="none" rtlCol="0">
            <a:spAutoFit/>
          </a:bodyPr>
          <a:lstStyle/>
          <a:p>
            <a:r>
              <a:rPr lang="es-MX" dirty="0" smtClean="0"/>
              <a:t>Mayo 2020</a:t>
            </a:r>
            <a:endParaRPr lang="es-MX" dirty="0"/>
          </a:p>
        </p:txBody>
      </p:sp>
      <p:sp>
        <p:nvSpPr>
          <p:cNvPr id="13" name="12 CuadroTexto"/>
          <p:cNvSpPr txBox="1"/>
          <p:nvPr/>
        </p:nvSpPr>
        <p:spPr>
          <a:xfrm>
            <a:off x="611560" y="1268760"/>
            <a:ext cx="2592288" cy="4493538"/>
          </a:xfrm>
          <a:prstGeom prst="rect">
            <a:avLst/>
          </a:prstGeom>
          <a:noFill/>
        </p:spPr>
        <p:txBody>
          <a:bodyPr wrap="square" rtlCol="0">
            <a:spAutoFit/>
          </a:bodyPr>
          <a:lstStyle/>
          <a:p>
            <a:endParaRPr lang="es-MX" dirty="0">
              <a:latin typeface="Arial" panose="020B0604020202020204" pitchFamily="34" charset="0"/>
              <a:cs typeface="Arial" panose="020B0604020202020204" pitchFamily="34" charset="0"/>
            </a:endParaRPr>
          </a:p>
          <a:p>
            <a:endParaRPr lang="es-MX" dirty="0">
              <a:latin typeface="Arial" panose="020B0604020202020204" pitchFamily="34" charset="0"/>
              <a:cs typeface="Arial" panose="020B0604020202020204" pitchFamily="34" charset="0"/>
            </a:endParaRPr>
          </a:p>
          <a:p>
            <a:pPr algn="just"/>
            <a:r>
              <a:rPr lang="es-MX" dirty="0" smtClean="0">
                <a:latin typeface="Arial" panose="020B0604020202020204" pitchFamily="34" charset="0"/>
                <a:cs typeface="Arial" panose="020B0604020202020204" pitchFamily="34" charset="0"/>
              </a:rPr>
              <a:t>Personal de la Delegación asistió a verificar la realización  de Limpieza de maleza y basura en parque lineal a un costado de canal de la av. San Martin del Fraccionamiento Parques de la Victoria  trabajo realizado por  el  Departamento de aseo publico.</a:t>
            </a:r>
          </a:p>
          <a:p>
            <a:pPr algn="ctr"/>
            <a:endParaRPr lang="es-MX" sz="1600" dirty="0"/>
          </a:p>
        </p:txBody>
      </p:sp>
      <p:pic>
        <p:nvPicPr>
          <p:cNvPr id="12290" name="Picture 2" descr="C:\Users\Delegacion_Tateposco\Desktop\UNF MAYO 2020\IMG_20200428_10534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5856" y="1268760"/>
            <a:ext cx="5373560" cy="5112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53207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80447" y="1196752"/>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3200" dirty="0">
              <a:solidFill>
                <a:schemeClr val="tx1"/>
              </a:solidFill>
            </a:endParaRPr>
          </a:p>
        </p:txBody>
      </p:sp>
      <p:sp>
        <p:nvSpPr>
          <p:cNvPr id="5" name="4 Rectángulo"/>
          <p:cNvSpPr/>
          <p:nvPr/>
        </p:nvSpPr>
        <p:spPr>
          <a:xfrm>
            <a:off x="611560" y="476672"/>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dirty="0" smtClean="0"/>
              <a:t>COVID-19 / </a:t>
            </a:r>
            <a:r>
              <a:rPr lang="es-MX" sz="1400" dirty="0" smtClean="0"/>
              <a:t>BRIGADAS DE MANTENIMIENTO Y RECUPERACION DE ESPACIOS PUBLICOS.</a:t>
            </a:r>
            <a:endParaRPr lang="es-MX" sz="1400" dirty="0"/>
          </a:p>
        </p:txBody>
      </p:sp>
      <p:cxnSp>
        <p:nvCxnSpPr>
          <p:cNvPr id="7" name="6 Conector recto"/>
          <p:cNvCxnSpPr/>
          <p:nvPr/>
        </p:nvCxnSpPr>
        <p:spPr>
          <a:xfrm>
            <a:off x="3203848"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6" name="5 CuadroTexto"/>
          <p:cNvSpPr txBox="1"/>
          <p:nvPr/>
        </p:nvSpPr>
        <p:spPr>
          <a:xfrm>
            <a:off x="611560" y="1484784"/>
            <a:ext cx="2448272" cy="369332"/>
          </a:xfrm>
          <a:prstGeom prst="rect">
            <a:avLst/>
          </a:prstGeom>
          <a:noFill/>
        </p:spPr>
        <p:txBody>
          <a:bodyPr wrap="square" rtlCol="0">
            <a:spAutoFit/>
          </a:bodyPr>
          <a:lstStyle/>
          <a:p>
            <a:endParaRPr lang="es-MX" dirty="0"/>
          </a:p>
        </p:txBody>
      </p:sp>
      <p:sp>
        <p:nvSpPr>
          <p:cNvPr id="8" name="7 CuadroTexto"/>
          <p:cNvSpPr txBox="1"/>
          <p:nvPr/>
        </p:nvSpPr>
        <p:spPr>
          <a:xfrm>
            <a:off x="755576" y="1484784"/>
            <a:ext cx="2304256" cy="369332"/>
          </a:xfrm>
          <a:prstGeom prst="rect">
            <a:avLst/>
          </a:prstGeom>
          <a:noFill/>
        </p:spPr>
        <p:txBody>
          <a:bodyPr wrap="square" rtlCol="0">
            <a:spAutoFit/>
          </a:bodyPr>
          <a:lstStyle/>
          <a:p>
            <a:endParaRPr lang="es-MX" dirty="0"/>
          </a:p>
        </p:txBody>
      </p:sp>
      <p:sp>
        <p:nvSpPr>
          <p:cNvPr id="9" name="8 CuadroTexto"/>
          <p:cNvSpPr txBox="1"/>
          <p:nvPr/>
        </p:nvSpPr>
        <p:spPr>
          <a:xfrm>
            <a:off x="749152" y="1268760"/>
            <a:ext cx="2454696" cy="2677656"/>
          </a:xfrm>
          <a:prstGeom prst="rect">
            <a:avLst/>
          </a:prstGeom>
          <a:noFill/>
        </p:spPr>
        <p:txBody>
          <a:bodyPr wrap="square" rtlCol="0">
            <a:spAutoFit/>
          </a:bodyPr>
          <a:lstStyle/>
          <a:p>
            <a:pPr algn="just"/>
            <a:r>
              <a:rPr lang="es-MX" sz="1400" dirty="0" smtClean="0">
                <a:latin typeface="Arial" panose="020B0604020202020204" pitchFamily="34" charset="0"/>
                <a:cs typeface="Arial" panose="020B0604020202020204" pitchFamily="34" charset="0"/>
              </a:rPr>
              <a:t>Todos los LUNES del mes de mayo , se realizo limpieza general  de oficina interior y exteriores así como  de la explanada de la Delegación Municipal, con jabón, cloro y pinol, trabajo realizado por personal de esta Delegación Municipal.</a:t>
            </a:r>
          </a:p>
          <a:p>
            <a:endParaRPr lang="es-MX" sz="1400" dirty="0">
              <a:latin typeface="Arial" panose="020B0604020202020204" pitchFamily="34" charset="0"/>
              <a:cs typeface="Arial" panose="020B0604020202020204" pitchFamily="34" charset="0"/>
            </a:endParaRPr>
          </a:p>
          <a:p>
            <a:pPr algn="just"/>
            <a:endParaRPr lang="es-MX" sz="1400" dirty="0" smtClean="0">
              <a:latin typeface="Arial" panose="020B0604020202020204" pitchFamily="34" charset="0"/>
              <a:cs typeface="Arial" panose="020B0604020202020204" pitchFamily="34" charset="0"/>
            </a:endParaRPr>
          </a:p>
          <a:p>
            <a:endParaRPr lang="es-MX" sz="1400" dirty="0">
              <a:latin typeface="Arial" panose="020B0604020202020204" pitchFamily="34" charset="0"/>
              <a:cs typeface="Arial" panose="020B0604020202020204" pitchFamily="34" charset="0"/>
            </a:endParaRPr>
          </a:p>
        </p:txBody>
      </p:sp>
      <p:sp>
        <p:nvSpPr>
          <p:cNvPr id="11" name="10 CuadroTexto"/>
          <p:cNvSpPr txBox="1"/>
          <p:nvPr/>
        </p:nvSpPr>
        <p:spPr>
          <a:xfrm>
            <a:off x="7092280" y="548680"/>
            <a:ext cx="1199367" cy="369332"/>
          </a:xfrm>
          <a:prstGeom prst="rect">
            <a:avLst/>
          </a:prstGeom>
          <a:noFill/>
        </p:spPr>
        <p:txBody>
          <a:bodyPr wrap="none" rtlCol="0">
            <a:spAutoFit/>
          </a:bodyPr>
          <a:lstStyle/>
          <a:p>
            <a:r>
              <a:rPr lang="es-MX" dirty="0" smtClean="0"/>
              <a:t> Abril 2020</a:t>
            </a:r>
            <a:endParaRPr lang="es-MX" dirty="0"/>
          </a:p>
        </p:txBody>
      </p:sp>
      <p:pic>
        <p:nvPicPr>
          <p:cNvPr id="8194" name="Picture 2" descr="C:\Users\Delegacion_Tateposco\Desktop\UNF MAYO 2020\IMG-20200430-WA003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3848" y="1196752"/>
            <a:ext cx="3384376" cy="2543570"/>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Delegacion_Tateposco\Desktop\UNF MAYO 2020\IMG_20200430_08432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3798" y="3789040"/>
            <a:ext cx="3312658" cy="2484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4732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11560" y="1196752"/>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3200" dirty="0">
              <a:solidFill>
                <a:schemeClr val="tx1"/>
              </a:solidFill>
            </a:endParaRPr>
          </a:p>
        </p:txBody>
      </p:sp>
      <p:sp>
        <p:nvSpPr>
          <p:cNvPr id="5" name="4 Rectángulo"/>
          <p:cNvSpPr/>
          <p:nvPr/>
        </p:nvSpPr>
        <p:spPr>
          <a:xfrm>
            <a:off x="611560" y="476672"/>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dirty="0" smtClean="0"/>
              <a:t>COVID-19 / Visita a Colonias</a:t>
            </a:r>
            <a:endParaRPr lang="es-MX" dirty="0"/>
          </a:p>
        </p:txBody>
      </p:sp>
      <p:cxnSp>
        <p:nvCxnSpPr>
          <p:cNvPr id="7" name="6 Conector recto"/>
          <p:cNvCxnSpPr/>
          <p:nvPr/>
        </p:nvCxnSpPr>
        <p:spPr>
          <a:xfrm>
            <a:off x="3203848"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6" name="5 CuadroTexto"/>
          <p:cNvSpPr txBox="1"/>
          <p:nvPr/>
        </p:nvSpPr>
        <p:spPr>
          <a:xfrm>
            <a:off x="611560" y="1484784"/>
            <a:ext cx="2448272" cy="369332"/>
          </a:xfrm>
          <a:prstGeom prst="rect">
            <a:avLst/>
          </a:prstGeom>
          <a:noFill/>
        </p:spPr>
        <p:txBody>
          <a:bodyPr wrap="square" rtlCol="0">
            <a:spAutoFit/>
          </a:bodyPr>
          <a:lstStyle/>
          <a:p>
            <a:endParaRPr lang="es-MX" dirty="0"/>
          </a:p>
        </p:txBody>
      </p:sp>
      <p:sp>
        <p:nvSpPr>
          <p:cNvPr id="8" name="7 CuadroTexto"/>
          <p:cNvSpPr txBox="1"/>
          <p:nvPr/>
        </p:nvSpPr>
        <p:spPr>
          <a:xfrm>
            <a:off x="755576" y="1484784"/>
            <a:ext cx="2304256" cy="369332"/>
          </a:xfrm>
          <a:prstGeom prst="rect">
            <a:avLst/>
          </a:prstGeom>
          <a:noFill/>
        </p:spPr>
        <p:txBody>
          <a:bodyPr wrap="square" rtlCol="0">
            <a:spAutoFit/>
          </a:bodyPr>
          <a:lstStyle/>
          <a:p>
            <a:endParaRPr lang="es-MX" dirty="0"/>
          </a:p>
        </p:txBody>
      </p:sp>
      <p:sp>
        <p:nvSpPr>
          <p:cNvPr id="9" name="8 CuadroTexto"/>
          <p:cNvSpPr txBox="1"/>
          <p:nvPr/>
        </p:nvSpPr>
        <p:spPr>
          <a:xfrm>
            <a:off x="683568" y="1605973"/>
            <a:ext cx="2448272" cy="3323987"/>
          </a:xfrm>
          <a:prstGeom prst="rect">
            <a:avLst/>
          </a:prstGeom>
          <a:noFill/>
        </p:spPr>
        <p:txBody>
          <a:bodyPr wrap="square" rtlCol="0">
            <a:spAutoFit/>
          </a:bodyPr>
          <a:lstStyle/>
          <a:p>
            <a:r>
              <a:rPr lang="es-MX" sz="1400" dirty="0" smtClean="0">
                <a:latin typeface="Arial" panose="020B0604020202020204" pitchFamily="34" charset="0"/>
                <a:cs typeface="Arial" panose="020B0604020202020204" pitchFamily="34" charset="0"/>
              </a:rPr>
              <a:t>01 MAYO </a:t>
            </a:r>
            <a:r>
              <a:rPr lang="es-MX" sz="1400" dirty="0">
                <a:latin typeface="Arial" panose="020B0604020202020204" pitchFamily="34" charset="0"/>
                <a:cs typeface="Arial" panose="020B0604020202020204" pitchFamily="34" charset="0"/>
              </a:rPr>
              <a:t>2020</a:t>
            </a:r>
          </a:p>
          <a:p>
            <a:endParaRPr lang="es-MX" sz="1400" dirty="0">
              <a:latin typeface="Arial" panose="020B0604020202020204" pitchFamily="34" charset="0"/>
              <a:cs typeface="Arial" panose="020B0604020202020204" pitchFamily="34" charset="0"/>
            </a:endParaRPr>
          </a:p>
          <a:p>
            <a:pPr algn="just"/>
            <a:r>
              <a:rPr lang="es-MX" sz="1400" dirty="0" smtClean="0">
                <a:latin typeface="Arial" panose="020B0604020202020204" pitchFamily="34" charset="0"/>
                <a:cs typeface="Arial" panose="020B0604020202020204" pitchFamily="34" charset="0"/>
              </a:rPr>
              <a:t> Se entregaron 375 refrigerios preparados, en apoyo a las familias afectadas por el COVID 19 en la calle Francisco Villa colonia </a:t>
            </a:r>
            <a:r>
              <a:rPr lang="es-MX" sz="1400" b="1" dirty="0" smtClean="0">
                <a:latin typeface="Arial" panose="020B0604020202020204" pitchFamily="34" charset="0"/>
                <a:cs typeface="Arial" panose="020B0604020202020204" pitchFamily="34" charset="0"/>
              </a:rPr>
              <a:t>Los Puestos</a:t>
            </a:r>
            <a:r>
              <a:rPr lang="es-MX" sz="1400" dirty="0" smtClean="0">
                <a:latin typeface="Arial" panose="020B0604020202020204" pitchFamily="34" charset="0"/>
                <a:cs typeface="Arial" panose="020B0604020202020204" pitchFamily="34" charset="0"/>
              </a:rPr>
              <a:t>, trabajo realizado por personal de esta Delegación  en coordinación con el personal  de Dif Tlaquepaque, en un horario de 13.00 a  15:30 horas. </a:t>
            </a:r>
          </a:p>
          <a:p>
            <a:endParaRPr lang="es-MX" sz="1400" dirty="0">
              <a:latin typeface="Arial" panose="020B0604020202020204" pitchFamily="34" charset="0"/>
              <a:cs typeface="Arial" panose="020B0604020202020204" pitchFamily="34" charset="0"/>
            </a:endParaRPr>
          </a:p>
        </p:txBody>
      </p:sp>
      <p:sp>
        <p:nvSpPr>
          <p:cNvPr id="11" name="10 CuadroTexto"/>
          <p:cNvSpPr txBox="1"/>
          <p:nvPr/>
        </p:nvSpPr>
        <p:spPr>
          <a:xfrm>
            <a:off x="7092280" y="548680"/>
            <a:ext cx="1219629" cy="369332"/>
          </a:xfrm>
          <a:prstGeom prst="rect">
            <a:avLst/>
          </a:prstGeom>
          <a:noFill/>
        </p:spPr>
        <p:txBody>
          <a:bodyPr wrap="none" rtlCol="0">
            <a:spAutoFit/>
          </a:bodyPr>
          <a:lstStyle/>
          <a:p>
            <a:r>
              <a:rPr lang="es-MX" dirty="0" smtClean="0"/>
              <a:t>mayo 2020</a:t>
            </a:r>
            <a:endParaRPr lang="es-MX" dirty="0"/>
          </a:p>
        </p:txBody>
      </p:sp>
      <p:pic>
        <p:nvPicPr>
          <p:cNvPr id="4098" name="Picture 2" descr="C:\Users\Delegacion_Tateposco\Desktop\UNF MAYO 2020\IMG-20200501-WA005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8022" y="1340768"/>
            <a:ext cx="2520280" cy="3456384"/>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Delegacion_Tateposco\Desktop\UNF MAYO 2020\IMG-20200501-WA00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8144" y="2642810"/>
            <a:ext cx="2664296" cy="3625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279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11560" y="1196752"/>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3200" dirty="0">
              <a:solidFill>
                <a:schemeClr val="tx1"/>
              </a:solidFill>
            </a:endParaRPr>
          </a:p>
        </p:txBody>
      </p:sp>
      <p:sp>
        <p:nvSpPr>
          <p:cNvPr id="5" name="4 Rectángulo"/>
          <p:cNvSpPr/>
          <p:nvPr/>
        </p:nvSpPr>
        <p:spPr>
          <a:xfrm>
            <a:off x="611560" y="476672"/>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dirty="0" smtClean="0"/>
              <a:t>COVID-19 / Visita a Colonias</a:t>
            </a:r>
            <a:endParaRPr lang="es-MX" dirty="0"/>
          </a:p>
        </p:txBody>
      </p:sp>
      <p:cxnSp>
        <p:nvCxnSpPr>
          <p:cNvPr id="7" name="6 Conector recto"/>
          <p:cNvCxnSpPr/>
          <p:nvPr/>
        </p:nvCxnSpPr>
        <p:spPr>
          <a:xfrm>
            <a:off x="3203848"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6" name="5 CuadroTexto"/>
          <p:cNvSpPr txBox="1"/>
          <p:nvPr/>
        </p:nvSpPr>
        <p:spPr>
          <a:xfrm>
            <a:off x="611560" y="1484784"/>
            <a:ext cx="2448272" cy="369332"/>
          </a:xfrm>
          <a:prstGeom prst="rect">
            <a:avLst/>
          </a:prstGeom>
          <a:noFill/>
        </p:spPr>
        <p:txBody>
          <a:bodyPr wrap="square" rtlCol="0">
            <a:spAutoFit/>
          </a:bodyPr>
          <a:lstStyle/>
          <a:p>
            <a:endParaRPr lang="es-MX" dirty="0"/>
          </a:p>
        </p:txBody>
      </p:sp>
      <p:sp>
        <p:nvSpPr>
          <p:cNvPr id="8" name="7 CuadroTexto"/>
          <p:cNvSpPr txBox="1"/>
          <p:nvPr/>
        </p:nvSpPr>
        <p:spPr>
          <a:xfrm>
            <a:off x="755576" y="1484784"/>
            <a:ext cx="2304256" cy="369332"/>
          </a:xfrm>
          <a:prstGeom prst="rect">
            <a:avLst/>
          </a:prstGeom>
          <a:noFill/>
        </p:spPr>
        <p:txBody>
          <a:bodyPr wrap="square" rtlCol="0">
            <a:spAutoFit/>
          </a:bodyPr>
          <a:lstStyle/>
          <a:p>
            <a:endParaRPr lang="es-MX" dirty="0"/>
          </a:p>
        </p:txBody>
      </p:sp>
      <p:sp>
        <p:nvSpPr>
          <p:cNvPr id="9" name="8 CuadroTexto"/>
          <p:cNvSpPr txBox="1"/>
          <p:nvPr/>
        </p:nvSpPr>
        <p:spPr>
          <a:xfrm>
            <a:off x="683568" y="1605973"/>
            <a:ext cx="2448272" cy="3108543"/>
          </a:xfrm>
          <a:prstGeom prst="rect">
            <a:avLst/>
          </a:prstGeom>
          <a:noFill/>
        </p:spPr>
        <p:txBody>
          <a:bodyPr wrap="square" rtlCol="0">
            <a:spAutoFit/>
          </a:bodyPr>
          <a:lstStyle/>
          <a:p>
            <a:r>
              <a:rPr lang="es-MX" sz="1400" dirty="0" smtClean="0">
                <a:latin typeface="Arial" panose="020B0604020202020204" pitchFamily="34" charset="0"/>
                <a:cs typeface="Arial" panose="020B0604020202020204" pitchFamily="34" charset="0"/>
              </a:rPr>
              <a:t>02 DE MAYO </a:t>
            </a:r>
            <a:r>
              <a:rPr lang="es-MX" sz="1400" dirty="0">
                <a:latin typeface="Arial" panose="020B0604020202020204" pitchFamily="34" charset="0"/>
                <a:cs typeface="Arial" panose="020B0604020202020204" pitchFamily="34" charset="0"/>
              </a:rPr>
              <a:t>2020</a:t>
            </a:r>
          </a:p>
          <a:p>
            <a:endParaRPr lang="es-MX" sz="1400" dirty="0">
              <a:latin typeface="Arial" panose="020B0604020202020204" pitchFamily="34" charset="0"/>
              <a:cs typeface="Arial" panose="020B0604020202020204" pitchFamily="34" charset="0"/>
            </a:endParaRPr>
          </a:p>
          <a:p>
            <a:pPr algn="just"/>
            <a:r>
              <a:rPr lang="es-MX" sz="1400" dirty="0" smtClean="0">
                <a:latin typeface="Arial" panose="020B0604020202020204" pitchFamily="34" charset="0"/>
                <a:cs typeface="Arial" panose="020B0604020202020204" pitchFamily="34" charset="0"/>
              </a:rPr>
              <a:t> Se entregaron 375 refrigerios preparados, en apoyo a las familias afectadas por el COVID 19 en Fraccionamiento El Canelo, trabajo realizado por personal de esta Delegación  en coordinación con el personal  de Dif Tlaquepaque, en un horario de 13:30 a  14:30 horas. </a:t>
            </a:r>
          </a:p>
          <a:p>
            <a:endParaRPr lang="es-MX" sz="1400" dirty="0">
              <a:latin typeface="Arial" panose="020B0604020202020204" pitchFamily="34" charset="0"/>
              <a:cs typeface="Arial" panose="020B0604020202020204" pitchFamily="34" charset="0"/>
            </a:endParaRPr>
          </a:p>
        </p:txBody>
      </p:sp>
      <p:sp>
        <p:nvSpPr>
          <p:cNvPr id="11" name="10 CuadroTexto"/>
          <p:cNvSpPr txBox="1"/>
          <p:nvPr/>
        </p:nvSpPr>
        <p:spPr>
          <a:xfrm>
            <a:off x="7092280" y="548680"/>
            <a:ext cx="1166730" cy="369332"/>
          </a:xfrm>
          <a:prstGeom prst="rect">
            <a:avLst/>
          </a:prstGeom>
          <a:noFill/>
        </p:spPr>
        <p:txBody>
          <a:bodyPr wrap="none" rtlCol="0">
            <a:spAutoFit/>
          </a:bodyPr>
          <a:lstStyle/>
          <a:p>
            <a:r>
              <a:rPr lang="es-MX" dirty="0" smtClean="0"/>
              <a:t>mayo2020</a:t>
            </a:r>
            <a:endParaRPr lang="es-MX" dirty="0"/>
          </a:p>
        </p:txBody>
      </p:sp>
      <p:pic>
        <p:nvPicPr>
          <p:cNvPr id="2050" name="Picture 2" descr="C:\Users\Delegacion_Tateposco\Desktop\UNF MAYO 2020\IMG_20200502_12374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3848" y="1268760"/>
            <a:ext cx="3168352" cy="237626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Delegacion_Tateposco\Desktop\UNF MAYO 2020\IMG_20200502_1259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1688" y="3789039"/>
            <a:ext cx="3669578" cy="2572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75216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78523" y="1209183"/>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3200" dirty="0">
              <a:solidFill>
                <a:schemeClr val="tx1"/>
              </a:solidFill>
            </a:endParaRPr>
          </a:p>
        </p:txBody>
      </p:sp>
      <p:sp>
        <p:nvSpPr>
          <p:cNvPr id="5" name="4 Rectángulo"/>
          <p:cNvSpPr/>
          <p:nvPr/>
        </p:nvSpPr>
        <p:spPr>
          <a:xfrm>
            <a:off x="611560" y="476672"/>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dirty="0" smtClean="0"/>
              <a:t>COVID-19 / Visita a Colonias</a:t>
            </a:r>
            <a:endParaRPr lang="es-MX" dirty="0"/>
          </a:p>
        </p:txBody>
      </p:sp>
      <p:cxnSp>
        <p:nvCxnSpPr>
          <p:cNvPr id="7" name="6 Conector recto"/>
          <p:cNvCxnSpPr/>
          <p:nvPr/>
        </p:nvCxnSpPr>
        <p:spPr>
          <a:xfrm>
            <a:off x="3203848"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6" name="5 CuadroTexto"/>
          <p:cNvSpPr txBox="1"/>
          <p:nvPr/>
        </p:nvSpPr>
        <p:spPr>
          <a:xfrm>
            <a:off x="611560" y="1484784"/>
            <a:ext cx="2448272" cy="369332"/>
          </a:xfrm>
          <a:prstGeom prst="rect">
            <a:avLst/>
          </a:prstGeom>
          <a:noFill/>
        </p:spPr>
        <p:txBody>
          <a:bodyPr wrap="square" rtlCol="0">
            <a:spAutoFit/>
          </a:bodyPr>
          <a:lstStyle/>
          <a:p>
            <a:endParaRPr lang="es-MX" dirty="0"/>
          </a:p>
        </p:txBody>
      </p:sp>
      <p:sp>
        <p:nvSpPr>
          <p:cNvPr id="8" name="7 CuadroTexto"/>
          <p:cNvSpPr txBox="1"/>
          <p:nvPr/>
        </p:nvSpPr>
        <p:spPr>
          <a:xfrm>
            <a:off x="755576" y="1484784"/>
            <a:ext cx="2304256" cy="369332"/>
          </a:xfrm>
          <a:prstGeom prst="rect">
            <a:avLst/>
          </a:prstGeom>
          <a:noFill/>
        </p:spPr>
        <p:txBody>
          <a:bodyPr wrap="square" rtlCol="0">
            <a:spAutoFit/>
          </a:bodyPr>
          <a:lstStyle/>
          <a:p>
            <a:endParaRPr lang="es-MX" dirty="0"/>
          </a:p>
        </p:txBody>
      </p:sp>
      <p:sp>
        <p:nvSpPr>
          <p:cNvPr id="9" name="8 CuadroTexto"/>
          <p:cNvSpPr txBox="1"/>
          <p:nvPr/>
        </p:nvSpPr>
        <p:spPr>
          <a:xfrm>
            <a:off x="683568" y="1605973"/>
            <a:ext cx="2448272" cy="3108543"/>
          </a:xfrm>
          <a:prstGeom prst="rect">
            <a:avLst/>
          </a:prstGeom>
          <a:noFill/>
        </p:spPr>
        <p:txBody>
          <a:bodyPr wrap="square" rtlCol="0">
            <a:spAutoFit/>
          </a:bodyPr>
          <a:lstStyle/>
          <a:p>
            <a:r>
              <a:rPr lang="es-MX" sz="1400" b="1" dirty="0" smtClean="0">
                <a:latin typeface="Arial" panose="020B0604020202020204" pitchFamily="34" charset="0"/>
                <a:cs typeface="Arial" panose="020B0604020202020204" pitchFamily="34" charset="0"/>
              </a:rPr>
              <a:t>04 DE MAYO </a:t>
            </a:r>
            <a:r>
              <a:rPr lang="es-MX" sz="1400" b="1" dirty="0">
                <a:latin typeface="Arial" panose="020B0604020202020204" pitchFamily="34" charset="0"/>
                <a:cs typeface="Arial" panose="020B0604020202020204" pitchFamily="34" charset="0"/>
              </a:rPr>
              <a:t>2020</a:t>
            </a:r>
          </a:p>
          <a:p>
            <a:endParaRPr lang="es-MX" sz="1400" b="1" dirty="0">
              <a:latin typeface="Arial" panose="020B0604020202020204" pitchFamily="34" charset="0"/>
              <a:cs typeface="Arial" panose="020B0604020202020204" pitchFamily="34" charset="0"/>
            </a:endParaRPr>
          </a:p>
          <a:p>
            <a:pPr algn="just"/>
            <a:r>
              <a:rPr lang="es-MX" sz="1400" dirty="0" smtClean="0">
                <a:latin typeface="Arial" panose="020B0604020202020204" pitchFamily="34" charset="0"/>
                <a:cs typeface="Arial" panose="020B0604020202020204" pitchFamily="34" charset="0"/>
              </a:rPr>
              <a:t> Se entregaron 375 refrigerios preparados, en apoyo a las familias afectadas por el COVID 19 en la colonia </a:t>
            </a:r>
            <a:r>
              <a:rPr lang="es-MX" sz="1400" b="1" dirty="0" smtClean="0">
                <a:latin typeface="Arial" panose="020B0604020202020204" pitchFamily="34" charset="0"/>
                <a:cs typeface="Arial" panose="020B0604020202020204" pitchFamily="34" charset="0"/>
              </a:rPr>
              <a:t>Barrios Unidos</a:t>
            </a:r>
            <a:r>
              <a:rPr lang="es-MX" sz="1400" dirty="0" smtClean="0">
                <a:latin typeface="Arial" panose="020B0604020202020204" pitchFamily="34" charset="0"/>
                <a:cs typeface="Arial" panose="020B0604020202020204" pitchFamily="34" charset="0"/>
              </a:rPr>
              <a:t>, trabajo realizado por personal de esta Delegación  en coordinación con el personal  de Dif Tlaquepaque, en un horario de 16:00 a  17:00 horas. </a:t>
            </a:r>
          </a:p>
          <a:p>
            <a:pPr algn="just"/>
            <a:endParaRPr lang="es-MX" sz="1400" dirty="0">
              <a:latin typeface="Arial" panose="020B0604020202020204" pitchFamily="34" charset="0"/>
              <a:cs typeface="Arial" panose="020B0604020202020204" pitchFamily="34" charset="0"/>
            </a:endParaRPr>
          </a:p>
        </p:txBody>
      </p:sp>
      <p:sp>
        <p:nvSpPr>
          <p:cNvPr id="11" name="10 CuadroTexto"/>
          <p:cNvSpPr txBox="1"/>
          <p:nvPr/>
        </p:nvSpPr>
        <p:spPr>
          <a:xfrm>
            <a:off x="7092280" y="548680"/>
            <a:ext cx="1219629" cy="369332"/>
          </a:xfrm>
          <a:prstGeom prst="rect">
            <a:avLst/>
          </a:prstGeom>
          <a:noFill/>
        </p:spPr>
        <p:txBody>
          <a:bodyPr wrap="none" rtlCol="0">
            <a:spAutoFit/>
          </a:bodyPr>
          <a:lstStyle/>
          <a:p>
            <a:r>
              <a:rPr lang="es-MX" dirty="0" smtClean="0"/>
              <a:t>mayo 2020</a:t>
            </a:r>
            <a:endParaRPr lang="es-MX" dirty="0"/>
          </a:p>
        </p:txBody>
      </p:sp>
      <p:pic>
        <p:nvPicPr>
          <p:cNvPr id="5122" name="Picture 2" descr="C:\Users\Delegacion_Tateposco\Desktop\UNF MAYO 2020\IMG_20200504_15522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0811" y="1268760"/>
            <a:ext cx="3101389" cy="2376264"/>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Delegacion_Tateposco\Desktop\UNF MAYO 2020\IMG_20200504_15520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42394" y="3678760"/>
            <a:ext cx="3384376" cy="2538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4274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78523" y="1209183"/>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3200" dirty="0">
              <a:solidFill>
                <a:schemeClr val="tx1"/>
              </a:solidFill>
            </a:endParaRPr>
          </a:p>
        </p:txBody>
      </p:sp>
      <p:sp>
        <p:nvSpPr>
          <p:cNvPr id="5" name="4 Rectángulo"/>
          <p:cNvSpPr/>
          <p:nvPr/>
        </p:nvSpPr>
        <p:spPr>
          <a:xfrm>
            <a:off x="611560" y="476672"/>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dirty="0" smtClean="0"/>
              <a:t>COVID-19 / Visita a Colonias</a:t>
            </a:r>
            <a:endParaRPr lang="es-MX" dirty="0"/>
          </a:p>
        </p:txBody>
      </p:sp>
      <p:cxnSp>
        <p:nvCxnSpPr>
          <p:cNvPr id="7" name="6 Conector recto"/>
          <p:cNvCxnSpPr/>
          <p:nvPr/>
        </p:nvCxnSpPr>
        <p:spPr>
          <a:xfrm>
            <a:off x="3203848"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6" name="5 CuadroTexto"/>
          <p:cNvSpPr txBox="1"/>
          <p:nvPr/>
        </p:nvSpPr>
        <p:spPr>
          <a:xfrm>
            <a:off x="611560" y="1484784"/>
            <a:ext cx="2448272" cy="369332"/>
          </a:xfrm>
          <a:prstGeom prst="rect">
            <a:avLst/>
          </a:prstGeom>
          <a:noFill/>
        </p:spPr>
        <p:txBody>
          <a:bodyPr wrap="square" rtlCol="0">
            <a:spAutoFit/>
          </a:bodyPr>
          <a:lstStyle/>
          <a:p>
            <a:endParaRPr lang="es-MX" dirty="0"/>
          </a:p>
        </p:txBody>
      </p:sp>
      <p:sp>
        <p:nvSpPr>
          <p:cNvPr id="8" name="7 CuadroTexto"/>
          <p:cNvSpPr txBox="1"/>
          <p:nvPr/>
        </p:nvSpPr>
        <p:spPr>
          <a:xfrm>
            <a:off x="755576" y="1484784"/>
            <a:ext cx="2304256" cy="369332"/>
          </a:xfrm>
          <a:prstGeom prst="rect">
            <a:avLst/>
          </a:prstGeom>
          <a:noFill/>
        </p:spPr>
        <p:txBody>
          <a:bodyPr wrap="square" rtlCol="0">
            <a:spAutoFit/>
          </a:bodyPr>
          <a:lstStyle/>
          <a:p>
            <a:endParaRPr lang="es-MX" dirty="0"/>
          </a:p>
        </p:txBody>
      </p:sp>
      <p:sp>
        <p:nvSpPr>
          <p:cNvPr id="9" name="8 CuadroTexto"/>
          <p:cNvSpPr txBox="1"/>
          <p:nvPr/>
        </p:nvSpPr>
        <p:spPr>
          <a:xfrm>
            <a:off x="683568" y="1605973"/>
            <a:ext cx="2448272" cy="3539430"/>
          </a:xfrm>
          <a:prstGeom prst="rect">
            <a:avLst/>
          </a:prstGeom>
          <a:noFill/>
        </p:spPr>
        <p:txBody>
          <a:bodyPr wrap="square" rtlCol="0">
            <a:spAutoFit/>
          </a:bodyPr>
          <a:lstStyle/>
          <a:p>
            <a:r>
              <a:rPr lang="es-MX" sz="1400" b="1" dirty="0" smtClean="0">
                <a:latin typeface="Arial" panose="020B0604020202020204" pitchFamily="34" charset="0"/>
                <a:cs typeface="Arial" panose="020B0604020202020204" pitchFamily="34" charset="0"/>
              </a:rPr>
              <a:t>07 DE MAYO </a:t>
            </a:r>
            <a:r>
              <a:rPr lang="es-MX" sz="1400" b="1" dirty="0">
                <a:latin typeface="Arial" panose="020B0604020202020204" pitchFamily="34" charset="0"/>
                <a:cs typeface="Arial" panose="020B0604020202020204" pitchFamily="34" charset="0"/>
              </a:rPr>
              <a:t>2020</a:t>
            </a:r>
          </a:p>
          <a:p>
            <a:endParaRPr lang="es-MX" sz="1400" b="1" dirty="0">
              <a:latin typeface="Arial" panose="020B0604020202020204" pitchFamily="34" charset="0"/>
              <a:cs typeface="Arial" panose="020B0604020202020204" pitchFamily="34" charset="0"/>
            </a:endParaRPr>
          </a:p>
          <a:p>
            <a:pPr algn="just"/>
            <a:r>
              <a:rPr lang="es-MX" sz="1400" dirty="0" smtClean="0">
                <a:latin typeface="Arial" panose="020B0604020202020204" pitchFamily="34" charset="0"/>
                <a:cs typeface="Arial" panose="020B0604020202020204" pitchFamily="34" charset="0"/>
              </a:rPr>
              <a:t> Se entregaron 500 refrigerios preparados, en apoyo a las familias afectadas por el COVID 19 en la calle San Judas y la Calle San Andrés en la colonia </a:t>
            </a:r>
            <a:r>
              <a:rPr lang="es-MX" sz="1400" b="1" dirty="0" smtClean="0">
                <a:latin typeface="Arial" panose="020B0604020202020204" pitchFamily="34" charset="0"/>
                <a:cs typeface="Arial" panose="020B0604020202020204" pitchFamily="34" charset="0"/>
              </a:rPr>
              <a:t>La Arena</a:t>
            </a:r>
            <a:r>
              <a:rPr lang="es-MX" sz="1400" dirty="0" smtClean="0">
                <a:latin typeface="Arial" panose="020B0604020202020204" pitchFamily="34" charset="0"/>
                <a:cs typeface="Arial" panose="020B0604020202020204" pitchFamily="34" charset="0"/>
              </a:rPr>
              <a:t>, trabajo realizado por personal de esta Delegación  en coordinación con el personal  de Dif Tlaquepaque, en un horario de 15:00 a  17:00 horas. </a:t>
            </a:r>
          </a:p>
          <a:p>
            <a:pPr algn="just"/>
            <a:endParaRPr lang="es-MX" sz="1400" dirty="0">
              <a:latin typeface="Arial" panose="020B0604020202020204" pitchFamily="34" charset="0"/>
              <a:cs typeface="Arial" panose="020B0604020202020204" pitchFamily="34" charset="0"/>
            </a:endParaRPr>
          </a:p>
        </p:txBody>
      </p:sp>
      <p:sp>
        <p:nvSpPr>
          <p:cNvPr id="11" name="10 CuadroTexto"/>
          <p:cNvSpPr txBox="1"/>
          <p:nvPr/>
        </p:nvSpPr>
        <p:spPr>
          <a:xfrm>
            <a:off x="7092280" y="548680"/>
            <a:ext cx="1219629" cy="369332"/>
          </a:xfrm>
          <a:prstGeom prst="rect">
            <a:avLst/>
          </a:prstGeom>
          <a:noFill/>
        </p:spPr>
        <p:txBody>
          <a:bodyPr wrap="none" rtlCol="0">
            <a:spAutoFit/>
          </a:bodyPr>
          <a:lstStyle/>
          <a:p>
            <a:r>
              <a:rPr lang="es-MX" dirty="0" smtClean="0"/>
              <a:t>mayo 2020</a:t>
            </a:r>
            <a:endParaRPr lang="es-MX" dirty="0"/>
          </a:p>
        </p:txBody>
      </p:sp>
      <p:pic>
        <p:nvPicPr>
          <p:cNvPr id="3074" name="Picture 2" descr="C:\Users\Delegacion_Tateposco\Desktop\UNF MAYO 2020\IMG_20200507_14531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5856" y="1241866"/>
            <a:ext cx="2376264" cy="319524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Delegacion_Tateposco\Desktop\UNF MAYO 2020\IMG_20200507_15060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8145" y="2276871"/>
            <a:ext cx="2808312" cy="3744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8410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97841" y="1235224"/>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3200" dirty="0">
              <a:solidFill>
                <a:schemeClr val="tx1"/>
              </a:solidFill>
            </a:endParaRPr>
          </a:p>
        </p:txBody>
      </p:sp>
      <p:sp>
        <p:nvSpPr>
          <p:cNvPr id="5" name="4 Rectángulo"/>
          <p:cNvSpPr/>
          <p:nvPr/>
        </p:nvSpPr>
        <p:spPr>
          <a:xfrm>
            <a:off x="611560" y="476672"/>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dirty="0" smtClean="0"/>
              <a:t>COVID-19 / Visita a Colonias</a:t>
            </a:r>
            <a:endParaRPr lang="es-MX" dirty="0"/>
          </a:p>
        </p:txBody>
      </p:sp>
      <p:cxnSp>
        <p:nvCxnSpPr>
          <p:cNvPr id="7" name="6 Conector recto"/>
          <p:cNvCxnSpPr/>
          <p:nvPr/>
        </p:nvCxnSpPr>
        <p:spPr>
          <a:xfrm>
            <a:off x="3203848"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6" name="5 CuadroTexto"/>
          <p:cNvSpPr txBox="1"/>
          <p:nvPr/>
        </p:nvSpPr>
        <p:spPr>
          <a:xfrm>
            <a:off x="611560" y="1484784"/>
            <a:ext cx="2448272" cy="369332"/>
          </a:xfrm>
          <a:prstGeom prst="rect">
            <a:avLst/>
          </a:prstGeom>
          <a:noFill/>
        </p:spPr>
        <p:txBody>
          <a:bodyPr wrap="square" rtlCol="0">
            <a:spAutoFit/>
          </a:bodyPr>
          <a:lstStyle/>
          <a:p>
            <a:endParaRPr lang="es-MX" dirty="0"/>
          </a:p>
        </p:txBody>
      </p:sp>
      <p:sp>
        <p:nvSpPr>
          <p:cNvPr id="8" name="7 CuadroTexto"/>
          <p:cNvSpPr txBox="1"/>
          <p:nvPr/>
        </p:nvSpPr>
        <p:spPr>
          <a:xfrm>
            <a:off x="755576" y="1484784"/>
            <a:ext cx="2304256" cy="369332"/>
          </a:xfrm>
          <a:prstGeom prst="rect">
            <a:avLst/>
          </a:prstGeom>
          <a:noFill/>
        </p:spPr>
        <p:txBody>
          <a:bodyPr wrap="square" rtlCol="0">
            <a:spAutoFit/>
          </a:bodyPr>
          <a:lstStyle/>
          <a:p>
            <a:endParaRPr lang="es-MX" dirty="0"/>
          </a:p>
        </p:txBody>
      </p:sp>
      <p:sp>
        <p:nvSpPr>
          <p:cNvPr id="9" name="8 CuadroTexto"/>
          <p:cNvSpPr txBox="1"/>
          <p:nvPr/>
        </p:nvSpPr>
        <p:spPr>
          <a:xfrm>
            <a:off x="683568" y="1605973"/>
            <a:ext cx="2448272" cy="2462213"/>
          </a:xfrm>
          <a:prstGeom prst="rect">
            <a:avLst/>
          </a:prstGeom>
          <a:noFill/>
        </p:spPr>
        <p:txBody>
          <a:bodyPr wrap="square" rtlCol="0">
            <a:spAutoFit/>
          </a:bodyPr>
          <a:lstStyle/>
          <a:p>
            <a:r>
              <a:rPr lang="es-MX" sz="1400" dirty="0" smtClean="0">
                <a:latin typeface="Arial" panose="020B0604020202020204" pitchFamily="34" charset="0"/>
                <a:cs typeface="Arial" panose="020B0604020202020204" pitchFamily="34" charset="0"/>
              </a:rPr>
              <a:t>08 de mayo </a:t>
            </a:r>
            <a:r>
              <a:rPr lang="es-MX" sz="1400" dirty="0">
                <a:latin typeface="Arial" panose="020B0604020202020204" pitchFamily="34" charset="0"/>
                <a:cs typeface="Arial" panose="020B0604020202020204" pitchFamily="34" charset="0"/>
              </a:rPr>
              <a:t>2020</a:t>
            </a:r>
          </a:p>
          <a:p>
            <a:endParaRPr lang="es-MX" sz="1400" dirty="0">
              <a:latin typeface="Arial" panose="020B0604020202020204" pitchFamily="34" charset="0"/>
              <a:cs typeface="Arial" panose="020B0604020202020204" pitchFamily="34" charset="0"/>
            </a:endParaRPr>
          </a:p>
          <a:p>
            <a:pPr algn="just"/>
            <a:r>
              <a:rPr lang="es-MX" sz="1400" dirty="0" smtClean="0">
                <a:latin typeface="Arial" panose="020B0604020202020204" pitchFamily="34" charset="0"/>
                <a:cs typeface="Arial" panose="020B0604020202020204" pitchFamily="34" charset="0"/>
              </a:rPr>
              <a:t> Se entregaron, en apoyo a la economía de familias afectadas por el COVID 19 50 paquetes de pan con 2 litros de leche en la colonia </a:t>
            </a:r>
            <a:r>
              <a:rPr lang="es-MX" sz="1400" b="1" dirty="0" smtClean="0">
                <a:latin typeface="Arial" panose="020B0604020202020204" pitchFamily="34" charset="0"/>
                <a:cs typeface="Arial" panose="020B0604020202020204" pitchFamily="34" charset="0"/>
              </a:rPr>
              <a:t>San Juan , </a:t>
            </a:r>
            <a:r>
              <a:rPr lang="es-MX" sz="1400" dirty="0" smtClean="0">
                <a:latin typeface="Arial" panose="020B0604020202020204" pitchFamily="34" charset="0"/>
                <a:cs typeface="Arial" panose="020B0604020202020204" pitchFamily="34" charset="0"/>
              </a:rPr>
              <a:t>trabajo realizado por personal de esta Delegación.</a:t>
            </a:r>
          </a:p>
          <a:p>
            <a:pPr algn="just"/>
            <a:endParaRPr lang="es-MX" sz="1400" dirty="0">
              <a:latin typeface="Arial" panose="020B0604020202020204" pitchFamily="34" charset="0"/>
              <a:cs typeface="Arial" panose="020B0604020202020204" pitchFamily="34" charset="0"/>
            </a:endParaRPr>
          </a:p>
        </p:txBody>
      </p:sp>
      <p:sp>
        <p:nvSpPr>
          <p:cNvPr id="11" name="10 CuadroTexto"/>
          <p:cNvSpPr txBox="1"/>
          <p:nvPr/>
        </p:nvSpPr>
        <p:spPr>
          <a:xfrm>
            <a:off x="7092280" y="548680"/>
            <a:ext cx="1166730" cy="369332"/>
          </a:xfrm>
          <a:prstGeom prst="rect">
            <a:avLst/>
          </a:prstGeom>
          <a:noFill/>
        </p:spPr>
        <p:txBody>
          <a:bodyPr wrap="none" rtlCol="0">
            <a:spAutoFit/>
          </a:bodyPr>
          <a:lstStyle/>
          <a:p>
            <a:r>
              <a:rPr lang="es-MX" dirty="0" smtClean="0"/>
              <a:t>mayo2020</a:t>
            </a:r>
            <a:endParaRPr lang="es-MX" dirty="0"/>
          </a:p>
        </p:txBody>
      </p:sp>
      <p:pic>
        <p:nvPicPr>
          <p:cNvPr id="6146" name="Picture 2" descr="C:\Users\Delegacion_Tateposco\Desktop\UNF MAYO 2020\IMG_20200508_17133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9017" y="1235224"/>
            <a:ext cx="2454563" cy="4282008"/>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Delegacion_Tateposco\Desktop\UNF MAYO 2020\IMG_20200508_17172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03209" y="1235224"/>
            <a:ext cx="2726173" cy="4282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9898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78523" y="1209183"/>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3200" dirty="0">
              <a:solidFill>
                <a:schemeClr val="tx1"/>
              </a:solidFill>
            </a:endParaRPr>
          </a:p>
        </p:txBody>
      </p:sp>
      <p:sp>
        <p:nvSpPr>
          <p:cNvPr id="5" name="4 Rectángulo"/>
          <p:cNvSpPr/>
          <p:nvPr/>
        </p:nvSpPr>
        <p:spPr>
          <a:xfrm>
            <a:off x="611560" y="476672"/>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dirty="0" smtClean="0"/>
              <a:t>COVID-19 / Visita a Colonias</a:t>
            </a:r>
            <a:endParaRPr lang="es-MX" dirty="0"/>
          </a:p>
        </p:txBody>
      </p:sp>
      <p:cxnSp>
        <p:nvCxnSpPr>
          <p:cNvPr id="7" name="6 Conector recto"/>
          <p:cNvCxnSpPr/>
          <p:nvPr/>
        </p:nvCxnSpPr>
        <p:spPr>
          <a:xfrm>
            <a:off x="3203848"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6" name="5 CuadroTexto"/>
          <p:cNvSpPr txBox="1"/>
          <p:nvPr/>
        </p:nvSpPr>
        <p:spPr>
          <a:xfrm>
            <a:off x="611560" y="1484784"/>
            <a:ext cx="2448272" cy="369332"/>
          </a:xfrm>
          <a:prstGeom prst="rect">
            <a:avLst/>
          </a:prstGeom>
          <a:noFill/>
        </p:spPr>
        <p:txBody>
          <a:bodyPr wrap="square" rtlCol="0">
            <a:spAutoFit/>
          </a:bodyPr>
          <a:lstStyle/>
          <a:p>
            <a:endParaRPr lang="es-MX" dirty="0"/>
          </a:p>
        </p:txBody>
      </p:sp>
      <p:sp>
        <p:nvSpPr>
          <p:cNvPr id="8" name="7 CuadroTexto"/>
          <p:cNvSpPr txBox="1"/>
          <p:nvPr/>
        </p:nvSpPr>
        <p:spPr>
          <a:xfrm>
            <a:off x="755576" y="1484784"/>
            <a:ext cx="2304256" cy="369332"/>
          </a:xfrm>
          <a:prstGeom prst="rect">
            <a:avLst/>
          </a:prstGeom>
          <a:noFill/>
        </p:spPr>
        <p:txBody>
          <a:bodyPr wrap="square" rtlCol="0">
            <a:spAutoFit/>
          </a:bodyPr>
          <a:lstStyle/>
          <a:p>
            <a:endParaRPr lang="es-MX" dirty="0"/>
          </a:p>
        </p:txBody>
      </p:sp>
      <p:sp>
        <p:nvSpPr>
          <p:cNvPr id="9" name="8 CuadroTexto"/>
          <p:cNvSpPr txBox="1"/>
          <p:nvPr/>
        </p:nvSpPr>
        <p:spPr>
          <a:xfrm>
            <a:off x="683568" y="1605973"/>
            <a:ext cx="2448272" cy="3323987"/>
          </a:xfrm>
          <a:prstGeom prst="rect">
            <a:avLst/>
          </a:prstGeom>
          <a:noFill/>
        </p:spPr>
        <p:txBody>
          <a:bodyPr wrap="square" rtlCol="0">
            <a:spAutoFit/>
          </a:bodyPr>
          <a:lstStyle/>
          <a:p>
            <a:r>
              <a:rPr lang="es-MX" sz="1400" dirty="0" smtClean="0">
                <a:latin typeface="Arial" panose="020B0604020202020204" pitchFamily="34" charset="0"/>
                <a:cs typeface="Arial" panose="020B0604020202020204" pitchFamily="34" charset="0"/>
              </a:rPr>
              <a:t>14 de mayo </a:t>
            </a:r>
            <a:r>
              <a:rPr lang="es-MX" sz="1400" dirty="0">
                <a:latin typeface="Arial" panose="020B0604020202020204" pitchFamily="34" charset="0"/>
                <a:cs typeface="Arial" panose="020B0604020202020204" pitchFamily="34" charset="0"/>
              </a:rPr>
              <a:t>2020</a:t>
            </a:r>
          </a:p>
          <a:p>
            <a:endParaRPr lang="es-MX" sz="1400" dirty="0">
              <a:latin typeface="Arial" panose="020B0604020202020204" pitchFamily="34" charset="0"/>
              <a:cs typeface="Arial" panose="020B0604020202020204" pitchFamily="34" charset="0"/>
            </a:endParaRPr>
          </a:p>
          <a:p>
            <a:pPr algn="just"/>
            <a:r>
              <a:rPr lang="es-MX" sz="1400" dirty="0" smtClean="0">
                <a:latin typeface="Arial" panose="020B0604020202020204" pitchFamily="34" charset="0"/>
                <a:cs typeface="Arial" panose="020B0604020202020204" pitchFamily="34" charset="0"/>
              </a:rPr>
              <a:t> Se entregaron 500 refrigerios preparados, en apoyo a las familias afectadas por el COVID 19 en la colonia </a:t>
            </a:r>
            <a:r>
              <a:rPr lang="es-MX" sz="1400" b="1" dirty="0" smtClean="0">
                <a:latin typeface="Arial" panose="020B0604020202020204" pitchFamily="34" charset="0"/>
                <a:cs typeface="Arial" panose="020B0604020202020204" pitchFamily="34" charset="0"/>
              </a:rPr>
              <a:t>Francisco Silva Romero, </a:t>
            </a:r>
            <a:r>
              <a:rPr lang="es-MX" sz="1400" dirty="0" smtClean="0">
                <a:latin typeface="Arial" panose="020B0604020202020204" pitchFamily="34" charset="0"/>
                <a:cs typeface="Arial" panose="020B0604020202020204" pitchFamily="34" charset="0"/>
              </a:rPr>
              <a:t>trabajo realizado por personal de esta Delegación  en coordinación con el personal  de Dif Tlaquepaque, en un horario de 15:00 a  16:30 horas. </a:t>
            </a:r>
          </a:p>
          <a:p>
            <a:pPr algn="just"/>
            <a:endParaRPr lang="es-MX" sz="1400" dirty="0">
              <a:latin typeface="Arial" panose="020B0604020202020204" pitchFamily="34" charset="0"/>
              <a:cs typeface="Arial" panose="020B0604020202020204" pitchFamily="34" charset="0"/>
            </a:endParaRPr>
          </a:p>
        </p:txBody>
      </p:sp>
      <p:sp>
        <p:nvSpPr>
          <p:cNvPr id="11" name="10 CuadroTexto"/>
          <p:cNvSpPr txBox="1"/>
          <p:nvPr/>
        </p:nvSpPr>
        <p:spPr>
          <a:xfrm>
            <a:off x="7092280" y="548680"/>
            <a:ext cx="1219629" cy="369332"/>
          </a:xfrm>
          <a:prstGeom prst="rect">
            <a:avLst/>
          </a:prstGeom>
          <a:noFill/>
        </p:spPr>
        <p:txBody>
          <a:bodyPr wrap="none" rtlCol="0">
            <a:spAutoFit/>
          </a:bodyPr>
          <a:lstStyle/>
          <a:p>
            <a:r>
              <a:rPr lang="es-MX" dirty="0" smtClean="0"/>
              <a:t>mayo 2020</a:t>
            </a:r>
            <a:endParaRPr lang="es-MX" dirty="0"/>
          </a:p>
        </p:txBody>
      </p:sp>
      <p:pic>
        <p:nvPicPr>
          <p:cNvPr id="7170" name="Picture 2" descr="C:\Users\Delegacion_Tateposco\Desktop\UNF MAYO 2020\IMG_20200504_16003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8133" y="1274658"/>
            <a:ext cx="257175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Delegacion_Tateposco\Desktop\UNF MAYO 2020\IMG_20200504_16000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2160" y="2914722"/>
            <a:ext cx="2575416" cy="3433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49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11560" y="1196752"/>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3200" dirty="0">
              <a:solidFill>
                <a:schemeClr val="tx1"/>
              </a:solidFill>
            </a:endParaRPr>
          </a:p>
        </p:txBody>
      </p:sp>
      <p:sp>
        <p:nvSpPr>
          <p:cNvPr id="5" name="4 Rectángulo"/>
          <p:cNvSpPr/>
          <p:nvPr/>
        </p:nvSpPr>
        <p:spPr>
          <a:xfrm>
            <a:off x="611560" y="476672"/>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dirty="0" smtClean="0"/>
              <a:t>COVID-19 / Visita a Colonias</a:t>
            </a:r>
            <a:endParaRPr lang="es-MX" dirty="0"/>
          </a:p>
        </p:txBody>
      </p:sp>
      <p:cxnSp>
        <p:nvCxnSpPr>
          <p:cNvPr id="7" name="6 Conector recto"/>
          <p:cNvCxnSpPr/>
          <p:nvPr/>
        </p:nvCxnSpPr>
        <p:spPr>
          <a:xfrm>
            <a:off x="3203848"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6" name="5 CuadroTexto"/>
          <p:cNvSpPr txBox="1"/>
          <p:nvPr/>
        </p:nvSpPr>
        <p:spPr>
          <a:xfrm>
            <a:off x="611560" y="1484784"/>
            <a:ext cx="2448272" cy="369332"/>
          </a:xfrm>
          <a:prstGeom prst="rect">
            <a:avLst/>
          </a:prstGeom>
          <a:noFill/>
        </p:spPr>
        <p:txBody>
          <a:bodyPr wrap="square" rtlCol="0">
            <a:spAutoFit/>
          </a:bodyPr>
          <a:lstStyle/>
          <a:p>
            <a:endParaRPr lang="es-MX" dirty="0"/>
          </a:p>
        </p:txBody>
      </p:sp>
      <p:sp>
        <p:nvSpPr>
          <p:cNvPr id="8" name="7 CuadroTexto"/>
          <p:cNvSpPr txBox="1"/>
          <p:nvPr/>
        </p:nvSpPr>
        <p:spPr>
          <a:xfrm>
            <a:off x="755576" y="1484784"/>
            <a:ext cx="2304256" cy="369332"/>
          </a:xfrm>
          <a:prstGeom prst="rect">
            <a:avLst/>
          </a:prstGeom>
          <a:noFill/>
        </p:spPr>
        <p:txBody>
          <a:bodyPr wrap="square" rtlCol="0">
            <a:spAutoFit/>
          </a:bodyPr>
          <a:lstStyle/>
          <a:p>
            <a:endParaRPr lang="es-MX" dirty="0"/>
          </a:p>
        </p:txBody>
      </p:sp>
      <p:sp>
        <p:nvSpPr>
          <p:cNvPr id="9" name="8 CuadroTexto"/>
          <p:cNvSpPr txBox="1"/>
          <p:nvPr/>
        </p:nvSpPr>
        <p:spPr>
          <a:xfrm>
            <a:off x="683568" y="1605973"/>
            <a:ext cx="2448272" cy="3108543"/>
          </a:xfrm>
          <a:prstGeom prst="rect">
            <a:avLst/>
          </a:prstGeom>
          <a:noFill/>
        </p:spPr>
        <p:txBody>
          <a:bodyPr wrap="square" rtlCol="0">
            <a:spAutoFit/>
          </a:bodyPr>
          <a:lstStyle/>
          <a:p>
            <a:r>
              <a:rPr lang="es-MX" sz="1400" dirty="0" smtClean="0">
                <a:latin typeface="Arial" panose="020B0604020202020204" pitchFamily="34" charset="0"/>
                <a:cs typeface="Arial" panose="020B0604020202020204" pitchFamily="34" charset="0"/>
              </a:rPr>
              <a:t>19 de mayo </a:t>
            </a:r>
            <a:r>
              <a:rPr lang="es-MX" sz="1400" dirty="0">
                <a:latin typeface="Arial" panose="020B0604020202020204" pitchFamily="34" charset="0"/>
                <a:cs typeface="Arial" panose="020B0604020202020204" pitchFamily="34" charset="0"/>
              </a:rPr>
              <a:t>2020</a:t>
            </a:r>
          </a:p>
          <a:p>
            <a:endParaRPr lang="es-MX" sz="1400" dirty="0">
              <a:latin typeface="Arial" panose="020B0604020202020204" pitchFamily="34" charset="0"/>
              <a:cs typeface="Arial" panose="020B0604020202020204" pitchFamily="34" charset="0"/>
            </a:endParaRPr>
          </a:p>
          <a:p>
            <a:pPr algn="just"/>
            <a:r>
              <a:rPr lang="es-MX" sz="1400" dirty="0" smtClean="0">
                <a:latin typeface="Arial" panose="020B0604020202020204" pitchFamily="34" charset="0"/>
                <a:cs typeface="Arial" panose="020B0604020202020204" pitchFamily="34" charset="0"/>
              </a:rPr>
              <a:t> Se entregaron 500 refrigerios preparados en apoyo a la economía de   las familias afectadas por el COVID 19 en la </a:t>
            </a:r>
            <a:r>
              <a:rPr lang="es-MX" sz="1400" b="1" dirty="0" smtClean="0">
                <a:latin typeface="Arial" panose="020B0604020202020204" pitchFamily="34" charset="0"/>
                <a:cs typeface="Arial" panose="020B0604020202020204" pitchFamily="34" charset="0"/>
              </a:rPr>
              <a:t>Colonia la Cofradía</a:t>
            </a:r>
            <a:r>
              <a:rPr lang="es-MX" sz="1400" dirty="0" smtClean="0">
                <a:latin typeface="Arial" panose="020B0604020202020204" pitchFamily="34" charset="0"/>
                <a:cs typeface="Arial" panose="020B0604020202020204" pitchFamily="34" charset="0"/>
              </a:rPr>
              <a:t> trabajo realizado </a:t>
            </a:r>
            <a:r>
              <a:rPr lang="es-MX" sz="1400" dirty="0">
                <a:latin typeface="Arial" panose="020B0604020202020204" pitchFamily="34" charset="0"/>
                <a:cs typeface="Arial" panose="020B0604020202020204" pitchFamily="34" charset="0"/>
              </a:rPr>
              <a:t>por personal de esta Delegación  en coordinación con el personal  de Dif Tlaquepaque, en un horario de </a:t>
            </a:r>
            <a:r>
              <a:rPr lang="es-MX" sz="1400" dirty="0" smtClean="0">
                <a:latin typeface="Arial" panose="020B0604020202020204" pitchFamily="34" charset="0"/>
                <a:cs typeface="Arial" panose="020B0604020202020204" pitchFamily="34" charset="0"/>
              </a:rPr>
              <a:t>15:30 </a:t>
            </a:r>
            <a:r>
              <a:rPr lang="es-MX" sz="1400" dirty="0">
                <a:latin typeface="Arial" panose="020B0604020202020204" pitchFamily="34" charset="0"/>
                <a:cs typeface="Arial" panose="020B0604020202020204" pitchFamily="34" charset="0"/>
              </a:rPr>
              <a:t>a  </a:t>
            </a:r>
            <a:r>
              <a:rPr lang="es-MX" sz="1400" dirty="0" smtClean="0">
                <a:latin typeface="Arial" panose="020B0604020202020204" pitchFamily="34" charset="0"/>
                <a:cs typeface="Arial" panose="020B0604020202020204" pitchFamily="34" charset="0"/>
              </a:rPr>
              <a:t>16:30 </a:t>
            </a:r>
            <a:r>
              <a:rPr lang="es-MX" sz="1400" dirty="0">
                <a:latin typeface="Arial" panose="020B0604020202020204" pitchFamily="34" charset="0"/>
                <a:cs typeface="Arial" panose="020B0604020202020204" pitchFamily="34" charset="0"/>
              </a:rPr>
              <a:t>horas. </a:t>
            </a:r>
          </a:p>
          <a:p>
            <a:pPr algn="just"/>
            <a:r>
              <a:rPr lang="es-MX" sz="1400" dirty="0" smtClean="0">
                <a:latin typeface="Arial" panose="020B0604020202020204" pitchFamily="34" charset="0"/>
                <a:cs typeface="Arial" panose="020B0604020202020204" pitchFamily="34" charset="0"/>
              </a:rPr>
              <a:t> </a:t>
            </a:r>
            <a:endParaRPr lang="es-MX" sz="1400" dirty="0">
              <a:latin typeface="Arial" panose="020B0604020202020204" pitchFamily="34" charset="0"/>
              <a:cs typeface="Arial" panose="020B0604020202020204" pitchFamily="34" charset="0"/>
            </a:endParaRPr>
          </a:p>
        </p:txBody>
      </p:sp>
      <p:sp>
        <p:nvSpPr>
          <p:cNvPr id="11" name="10 CuadroTexto"/>
          <p:cNvSpPr txBox="1"/>
          <p:nvPr/>
        </p:nvSpPr>
        <p:spPr>
          <a:xfrm>
            <a:off x="7092280" y="548680"/>
            <a:ext cx="1219629" cy="369332"/>
          </a:xfrm>
          <a:prstGeom prst="rect">
            <a:avLst/>
          </a:prstGeom>
          <a:noFill/>
        </p:spPr>
        <p:txBody>
          <a:bodyPr wrap="none" rtlCol="0">
            <a:spAutoFit/>
          </a:bodyPr>
          <a:lstStyle/>
          <a:p>
            <a:r>
              <a:rPr lang="es-MX" dirty="0" smtClean="0"/>
              <a:t>mayo 2020</a:t>
            </a:r>
            <a:endParaRPr lang="es-MX" dirty="0"/>
          </a:p>
        </p:txBody>
      </p:sp>
      <p:pic>
        <p:nvPicPr>
          <p:cNvPr id="9218" name="Picture 2" descr="C:\Users\Delegacion_Tateposco\Desktop\IMG-20200527-WA000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47864" y="1279610"/>
            <a:ext cx="2016224" cy="2216872"/>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Delegacion_Tateposco\Desktop\IMG-20200527-WA000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0192" y="1279609"/>
            <a:ext cx="1938557" cy="2243748"/>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C:\Users\Delegacion_Tateposco\Desktop\IMG-20200527-WA000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95936" y="3629247"/>
            <a:ext cx="3528392" cy="2646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09145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11560" y="1196752"/>
            <a:ext cx="8064896" cy="51845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MX" sz="3200" dirty="0">
              <a:solidFill>
                <a:schemeClr val="tx1"/>
              </a:solidFill>
            </a:endParaRPr>
          </a:p>
        </p:txBody>
      </p:sp>
      <p:sp>
        <p:nvSpPr>
          <p:cNvPr id="5" name="4 Rectángulo"/>
          <p:cNvSpPr/>
          <p:nvPr/>
        </p:nvSpPr>
        <p:spPr>
          <a:xfrm>
            <a:off x="611560" y="476672"/>
            <a:ext cx="8064896"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s-MX" dirty="0" smtClean="0"/>
              <a:t>COVID-19 / Visita a Colonias</a:t>
            </a:r>
            <a:endParaRPr lang="es-MX" dirty="0"/>
          </a:p>
        </p:txBody>
      </p:sp>
      <p:cxnSp>
        <p:nvCxnSpPr>
          <p:cNvPr id="7" name="6 Conector recto"/>
          <p:cNvCxnSpPr/>
          <p:nvPr/>
        </p:nvCxnSpPr>
        <p:spPr>
          <a:xfrm>
            <a:off x="3203848" y="1196752"/>
            <a:ext cx="0" cy="5184576"/>
          </a:xfrm>
          <a:prstGeom prst="line">
            <a:avLst/>
          </a:prstGeom>
          <a:ln/>
        </p:spPr>
        <p:style>
          <a:lnRef idx="2">
            <a:schemeClr val="accent6"/>
          </a:lnRef>
          <a:fillRef idx="0">
            <a:schemeClr val="accent6"/>
          </a:fillRef>
          <a:effectRef idx="1">
            <a:schemeClr val="accent6"/>
          </a:effectRef>
          <a:fontRef idx="minor">
            <a:schemeClr val="tx1"/>
          </a:fontRef>
        </p:style>
      </p:cxnSp>
      <p:sp>
        <p:nvSpPr>
          <p:cNvPr id="6" name="5 CuadroTexto"/>
          <p:cNvSpPr txBox="1"/>
          <p:nvPr/>
        </p:nvSpPr>
        <p:spPr>
          <a:xfrm>
            <a:off x="611560" y="1484784"/>
            <a:ext cx="2448272" cy="369332"/>
          </a:xfrm>
          <a:prstGeom prst="rect">
            <a:avLst/>
          </a:prstGeom>
          <a:noFill/>
        </p:spPr>
        <p:txBody>
          <a:bodyPr wrap="square" rtlCol="0">
            <a:spAutoFit/>
          </a:bodyPr>
          <a:lstStyle/>
          <a:p>
            <a:endParaRPr lang="es-MX" dirty="0"/>
          </a:p>
        </p:txBody>
      </p:sp>
      <p:sp>
        <p:nvSpPr>
          <p:cNvPr id="8" name="7 CuadroTexto"/>
          <p:cNvSpPr txBox="1"/>
          <p:nvPr/>
        </p:nvSpPr>
        <p:spPr>
          <a:xfrm>
            <a:off x="755576" y="1484784"/>
            <a:ext cx="2304256" cy="369332"/>
          </a:xfrm>
          <a:prstGeom prst="rect">
            <a:avLst/>
          </a:prstGeom>
          <a:noFill/>
        </p:spPr>
        <p:txBody>
          <a:bodyPr wrap="square" rtlCol="0">
            <a:spAutoFit/>
          </a:bodyPr>
          <a:lstStyle/>
          <a:p>
            <a:endParaRPr lang="es-MX" dirty="0"/>
          </a:p>
        </p:txBody>
      </p:sp>
      <p:sp>
        <p:nvSpPr>
          <p:cNvPr id="9" name="8 CuadroTexto"/>
          <p:cNvSpPr txBox="1"/>
          <p:nvPr/>
        </p:nvSpPr>
        <p:spPr>
          <a:xfrm>
            <a:off x="683568" y="1605973"/>
            <a:ext cx="2448272" cy="3539430"/>
          </a:xfrm>
          <a:prstGeom prst="rect">
            <a:avLst/>
          </a:prstGeom>
          <a:noFill/>
        </p:spPr>
        <p:txBody>
          <a:bodyPr wrap="square" rtlCol="0">
            <a:spAutoFit/>
          </a:bodyPr>
          <a:lstStyle/>
          <a:p>
            <a:r>
              <a:rPr lang="es-MX" sz="1400" dirty="0" smtClean="0">
                <a:latin typeface="Arial" panose="020B0604020202020204" pitchFamily="34" charset="0"/>
                <a:cs typeface="Arial" panose="020B0604020202020204" pitchFamily="34" charset="0"/>
              </a:rPr>
              <a:t>22 de mayo </a:t>
            </a:r>
            <a:r>
              <a:rPr lang="es-MX" sz="1400" dirty="0">
                <a:latin typeface="Arial" panose="020B0604020202020204" pitchFamily="34" charset="0"/>
                <a:cs typeface="Arial" panose="020B0604020202020204" pitchFamily="34" charset="0"/>
              </a:rPr>
              <a:t>2020</a:t>
            </a:r>
          </a:p>
          <a:p>
            <a:endParaRPr lang="es-MX" sz="1400" dirty="0">
              <a:latin typeface="Arial" panose="020B0604020202020204" pitchFamily="34" charset="0"/>
              <a:cs typeface="Arial" panose="020B0604020202020204" pitchFamily="34" charset="0"/>
            </a:endParaRPr>
          </a:p>
          <a:p>
            <a:pPr algn="just"/>
            <a:r>
              <a:rPr lang="es-MX" sz="1400" dirty="0" smtClean="0">
                <a:latin typeface="Arial" panose="020B0604020202020204" pitchFamily="34" charset="0"/>
                <a:cs typeface="Arial" panose="020B0604020202020204" pitchFamily="34" charset="0"/>
              </a:rPr>
              <a:t> Se entregaron 500 refrigerios preparados en apoyo a la economía de   las familias afectadas por el COVID 19 en la Calle Miguel Aldama  de la </a:t>
            </a:r>
            <a:r>
              <a:rPr lang="es-MX" sz="1400" b="1" dirty="0" smtClean="0">
                <a:latin typeface="Arial" panose="020B0604020202020204" pitchFamily="34" charset="0"/>
                <a:cs typeface="Arial" panose="020B0604020202020204" pitchFamily="34" charset="0"/>
              </a:rPr>
              <a:t>Colonia los puestos</a:t>
            </a:r>
            <a:r>
              <a:rPr lang="es-MX" sz="1400" dirty="0" smtClean="0">
                <a:latin typeface="Arial" panose="020B0604020202020204" pitchFamily="34" charset="0"/>
                <a:cs typeface="Arial" panose="020B0604020202020204" pitchFamily="34" charset="0"/>
              </a:rPr>
              <a:t> trabajo realizado </a:t>
            </a:r>
            <a:r>
              <a:rPr lang="es-MX" sz="1400" dirty="0">
                <a:latin typeface="Arial" panose="020B0604020202020204" pitchFamily="34" charset="0"/>
                <a:cs typeface="Arial" panose="020B0604020202020204" pitchFamily="34" charset="0"/>
              </a:rPr>
              <a:t>por personal de esta Delegación  en coordinación con el personal  de Dif Tlaquepaque, en un horario de </a:t>
            </a:r>
            <a:r>
              <a:rPr lang="es-MX" sz="1400" dirty="0" smtClean="0">
                <a:latin typeface="Arial" panose="020B0604020202020204" pitchFamily="34" charset="0"/>
                <a:cs typeface="Arial" panose="020B0604020202020204" pitchFamily="34" charset="0"/>
              </a:rPr>
              <a:t>17:30 </a:t>
            </a:r>
            <a:r>
              <a:rPr lang="es-MX" sz="1400" dirty="0">
                <a:latin typeface="Arial" panose="020B0604020202020204" pitchFamily="34" charset="0"/>
                <a:cs typeface="Arial" panose="020B0604020202020204" pitchFamily="34" charset="0"/>
              </a:rPr>
              <a:t>a  </a:t>
            </a:r>
            <a:r>
              <a:rPr lang="es-MX" sz="1400" dirty="0" smtClean="0">
                <a:latin typeface="Arial" panose="020B0604020202020204" pitchFamily="34" charset="0"/>
                <a:cs typeface="Arial" panose="020B0604020202020204" pitchFamily="34" charset="0"/>
              </a:rPr>
              <a:t>18:30 </a:t>
            </a:r>
            <a:r>
              <a:rPr lang="es-MX" sz="1400" dirty="0">
                <a:latin typeface="Arial" panose="020B0604020202020204" pitchFamily="34" charset="0"/>
                <a:cs typeface="Arial" panose="020B0604020202020204" pitchFamily="34" charset="0"/>
              </a:rPr>
              <a:t>horas. </a:t>
            </a:r>
          </a:p>
          <a:p>
            <a:pPr algn="just"/>
            <a:r>
              <a:rPr lang="es-MX" sz="1400" dirty="0" smtClean="0">
                <a:latin typeface="Arial" panose="020B0604020202020204" pitchFamily="34" charset="0"/>
                <a:cs typeface="Arial" panose="020B0604020202020204" pitchFamily="34" charset="0"/>
              </a:rPr>
              <a:t> </a:t>
            </a:r>
            <a:endParaRPr lang="es-MX" sz="1400" dirty="0">
              <a:latin typeface="Arial" panose="020B0604020202020204" pitchFamily="34" charset="0"/>
              <a:cs typeface="Arial" panose="020B0604020202020204" pitchFamily="34" charset="0"/>
            </a:endParaRPr>
          </a:p>
        </p:txBody>
      </p:sp>
      <p:sp>
        <p:nvSpPr>
          <p:cNvPr id="11" name="10 CuadroTexto"/>
          <p:cNvSpPr txBox="1"/>
          <p:nvPr/>
        </p:nvSpPr>
        <p:spPr>
          <a:xfrm>
            <a:off x="7092280" y="548680"/>
            <a:ext cx="1166730" cy="369332"/>
          </a:xfrm>
          <a:prstGeom prst="rect">
            <a:avLst/>
          </a:prstGeom>
          <a:noFill/>
        </p:spPr>
        <p:txBody>
          <a:bodyPr wrap="none" rtlCol="0">
            <a:spAutoFit/>
          </a:bodyPr>
          <a:lstStyle/>
          <a:p>
            <a:r>
              <a:rPr lang="es-MX" dirty="0" smtClean="0"/>
              <a:t>mayo2020</a:t>
            </a:r>
            <a:endParaRPr lang="es-MX" dirty="0"/>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7224" y="1196752"/>
            <a:ext cx="2834629"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01181" y="2996952"/>
            <a:ext cx="2448272"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684219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1035</TotalTime>
  <Words>660</Words>
  <Application>Microsoft Office PowerPoint</Application>
  <PresentationFormat>Presentación en pantalla (4:3)</PresentationFormat>
  <Paragraphs>63</Paragraphs>
  <Slides>12</Slides>
  <Notes>0</Notes>
  <HiddenSlides>0</HiddenSlides>
  <MMClips>0</MMClips>
  <ScaleCrop>false</ScaleCrop>
  <HeadingPairs>
    <vt:vector size="4" baseType="variant">
      <vt:variant>
        <vt:lpstr>Tema</vt:lpstr>
      </vt:variant>
      <vt:variant>
        <vt:i4>1</vt:i4>
      </vt:variant>
      <vt:variant>
        <vt:lpstr>Títulos de diapositiva</vt:lpstr>
      </vt:variant>
      <vt:variant>
        <vt:i4>12</vt:i4>
      </vt:variant>
    </vt:vector>
  </HeadingPairs>
  <TitlesOfParts>
    <vt:vector size="13"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San_Sebastianito</dc:creator>
  <cp:lastModifiedBy>Delegacion_Tateposco</cp:lastModifiedBy>
  <cp:revision>78</cp:revision>
  <dcterms:created xsi:type="dcterms:W3CDTF">2019-04-04T16:38:12Z</dcterms:created>
  <dcterms:modified xsi:type="dcterms:W3CDTF">2020-05-27T20:18:14Z</dcterms:modified>
</cp:coreProperties>
</file>