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2" r:id="rId4"/>
    <p:sldId id="313" r:id="rId5"/>
    <p:sldId id="314" r:id="rId6"/>
    <p:sldId id="315" r:id="rId7"/>
    <p:sldId id="316" r:id="rId8"/>
    <p:sldId id="317" r:id="rId9"/>
    <p:sldId id="320" r:id="rId10"/>
    <p:sldId id="319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>
        <p:scale>
          <a:sx n="64" d="100"/>
          <a:sy n="64" d="100"/>
        </p:scale>
        <p:origin x="148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1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83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77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84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13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1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89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18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43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3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06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3B24-0CED-440C-9F66-9A651BC91F7C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97AEC-D9DB-4D68-904A-2B5C14A2C3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90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Informe Junio  2020</a:t>
            </a: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DELEGACIÓN MUNICIPAL SAN MARTIN DE LAS FLORES </a:t>
            </a: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265D3427-5735-4EAC-8DED-4D177B81B4FD}"/>
              </a:ext>
            </a:extLst>
          </p:cNvPr>
          <p:cNvSpPr/>
          <p:nvPr/>
        </p:nvSpPr>
        <p:spPr>
          <a:xfrm>
            <a:off x="360851" y="440160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ABA84A-5CF5-4529-8E3D-C523CD51B6DC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732157-DC0F-4CEA-99F9-304EFA03E5EB}"/>
              </a:ext>
            </a:extLst>
          </p:cNvPr>
          <p:cNvCxnSpPr/>
          <p:nvPr/>
        </p:nvCxnSpPr>
        <p:spPr>
          <a:xfrm>
            <a:off x="3419872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La imagen puede contener: una o varias personas, personas de pie, árbol, calzado, exterior y naturaleza">
            <a:extLst>
              <a:ext uri="{FF2B5EF4-FFF2-40B4-BE49-F238E27FC236}">
                <a16:creationId xmlns:a16="http://schemas.microsoft.com/office/drawing/2014/main" id="{87D57B9E-FE9F-4F86-92FA-74F06769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15052"/>
          <a:stretch/>
        </p:blipFill>
        <p:spPr bwMode="auto">
          <a:xfrm>
            <a:off x="3563888" y="1340768"/>
            <a:ext cx="24482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a imagen puede contener: una o varias personas, personas caminando, personas de pie, árbol, calzado, exterior y naturaleza">
            <a:extLst>
              <a:ext uri="{FF2B5EF4-FFF2-40B4-BE49-F238E27FC236}">
                <a16:creationId xmlns:a16="http://schemas.microsoft.com/office/drawing/2014/main" id="{9D44428B-5DCD-41F7-88A5-BF9C75181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" b="41748"/>
          <a:stretch/>
        </p:blipFill>
        <p:spPr bwMode="auto">
          <a:xfrm>
            <a:off x="6156170" y="1340768"/>
            <a:ext cx="24482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 imagen puede contener: una o varias personas, calzado, árbol, niños, exterior y naturaleza">
            <a:extLst>
              <a:ext uri="{FF2B5EF4-FFF2-40B4-BE49-F238E27FC236}">
                <a16:creationId xmlns:a16="http://schemas.microsoft.com/office/drawing/2014/main" id="{C050677C-E8C4-4665-BE3E-EE82585A1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9551"/>
          <a:stretch/>
        </p:blipFill>
        <p:spPr bwMode="auto">
          <a:xfrm>
            <a:off x="4427984" y="4196680"/>
            <a:ext cx="3219132" cy="218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66DAFE-F54C-4D3F-A373-09656FC1491C}"/>
              </a:ext>
            </a:extLst>
          </p:cNvPr>
          <p:cNvSpPr txBox="1"/>
          <p:nvPr/>
        </p:nvSpPr>
        <p:spPr>
          <a:xfrm>
            <a:off x="395536" y="1700808"/>
            <a:ext cx="2880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16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personal de la delegación realizó limpieza de calle Unión un paso más hacia un San Martín más limpio para sus ciudadanos. </a:t>
            </a:r>
          </a:p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En prevención de derrumbes ante las lluvias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B013A8-B519-47C5-AC8E-C461079F7362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103566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AC82A16D-A374-4A41-8429-F7A7CD2FCB5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05640D-6A44-4277-AC51-8BC630A55D1C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DF3CDC0-4F8D-48AD-B828-5D667AE02926}"/>
              </a:ext>
            </a:extLst>
          </p:cNvPr>
          <p:cNvCxnSpPr/>
          <p:nvPr/>
        </p:nvCxnSpPr>
        <p:spPr>
          <a:xfrm>
            <a:off x="3347864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3703D52-781A-44A0-9CEA-D2D9DB5E250F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pic>
        <p:nvPicPr>
          <p:cNvPr id="12290" name="Picture 2" descr="La imagen puede contener: una o varias personas y exterior">
            <a:extLst>
              <a:ext uri="{FF2B5EF4-FFF2-40B4-BE49-F238E27FC236}">
                <a16:creationId xmlns:a16="http://schemas.microsoft.com/office/drawing/2014/main" id="{E3813A59-5771-4FF7-9019-FF4661E51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0" b="-360"/>
          <a:stretch/>
        </p:blipFill>
        <p:spPr bwMode="auto">
          <a:xfrm>
            <a:off x="3563889" y="1340768"/>
            <a:ext cx="244827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a imagen puede contener: una o varias personas y exterior">
            <a:extLst>
              <a:ext uri="{FF2B5EF4-FFF2-40B4-BE49-F238E27FC236}">
                <a16:creationId xmlns:a16="http://schemas.microsoft.com/office/drawing/2014/main" id="{A6815717-986F-451B-A4C5-CD71D3FC3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24800"/>
          <a:stretch/>
        </p:blipFill>
        <p:spPr bwMode="auto">
          <a:xfrm>
            <a:off x="6228185" y="1365548"/>
            <a:ext cx="244827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La imagen puede contener: una o varias personas, calzado y exterior">
            <a:extLst>
              <a:ext uri="{FF2B5EF4-FFF2-40B4-BE49-F238E27FC236}">
                <a16:creationId xmlns:a16="http://schemas.microsoft.com/office/drawing/2014/main" id="{D756B6DE-6BC5-424C-BE61-B976647C8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26901"/>
          <a:stretch/>
        </p:blipFill>
        <p:spPr bwMode="auto">
          <a:xfrm>
            <a:off x="4427984" y="4174422"/>
            <a:ext cx="3305819" cy="220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A1A1C76-AB86-466C-8A16-200A586363A9}"/>
              </a:ext>
            </a:extLst>
          </p:cNvPr>
          <p:cNvSpPr txBox="1"/>
          <p:nvPr/>
        </p:nvSpPr>
        <p:spPr>
          <a:xfrm>
            <a:off x="467543" y="1556792"/>
            <a:ext cx="2880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16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personal de la delegación llevo a cabo operativo de limpieza en boca de tormenta de la calle Galeana . un paso más hacia un San Martín más limpio para sus ciudadanos. </a:t>
            </a:r>
          </a:p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En prevención de ante las lluvias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80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D39BC0C1-6897-466A-AA43-49CFE24F5505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9B3636-4A19-4A4E-886E-31CCAF567921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0CF8F7B-4770-48AE-A487-852263EC9E12}"/>
              </a:ext>
            </a:extLst>
          </p:cNvPr>
          <p:cNvCxnSpPr/>
          <p:nvPr/>
        </p:nvCxnSpPr>
        <p:spPr>
          <a:xfrm>
            <a:off x="3347864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23CCD15-4235-470B-8FBA-6B0B05500595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AF0E21-2E5A-462A-A155-25358E98B0C1}"/>
              </a:ext>
            </a:extLst>
          </p:cNvPr>
          <p:cNvSpPr txBox="1"/>
          <p:nvPr/>
        </p:nvSpPr>
        <p:spPr>
          <a:xfrm>
            <a:off x="323528" y="1772816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 17 de Junio de 2020</a:t>
            </a:r>
          </a:p>
          <a:p>
            <a:endParaRPr lang="es-E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personal de la delegación en coordinación con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Siapa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 , realizó arreglo de drenaje en la calle privada Ramón Corona un paso para el bienestar de los ciudadanos.</a:t>
            </a:r>
            <a:br>
              <a:rPr lang="es-ES" dirty="0"/>
            </a:br>
            <a:endParaRPr lang="es-ES" dirty="0"/>
          </a:p>
        </p:txBody>
      </p:sp>
      <p:pic>
        <p:nvPicPr>
          <p:cNvPr id="11266" name="Picture 2" descr="La imagen puede contener: una o varias personas y exterior">
            <a:extLst>
              <a:ext uri="{FF2B5EF4-FFF2-40B4-BE49-F238E27FC236}">
                <a16:creationId xmlns:a16="http://schemas.microsoft.com/office/drawing/2014/main" id="{21913B19-F581-4A6E-8FDB-169E57601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" r="3304" b="55250"/>
          <a:stretch/>
        </p:blipFill>
        <p:spPr bwMode="auto">
          <a:xfrm>
            <a:off x="3419872" y="1289180"/>
            <a:ext cx="2736303" cy="258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a imagen puede contener: una o varias personas y exterior">
            <a:extLst>
              <a:ext uri="{FF2B5EF4-FFF2-40B4-BE49-F238E27FC236}">
                <a16:creationId xmlns:a16="http://schemas.microsoft.com/office/drawing/2014/main" id="{786ED18E-7454-4597-B4D2-1FBF33CC4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250879" y="1289180"/>
            <a:ext cx="2425578" cy="2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a imagen puede contener: una o varias personas, exterior y agua">
            <a:extLst>
              <a:ext uri="{FF2B5EF4-FFF2-40B4-BE49-F238E27FC236}">
                <a16:creationId xmlns:a16="http://schemas.microsoft.com/office/drawing/2014/main" id="{D14DF4BC-FABC-4F33-9E47-8559F5583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2"/>
          <a:stretch/>
        </p:blipFill>
        <p:spPr bwMode="auto">
          <a:xfrm>
            <a:off x="4455678" y="4008829"/>
            <a:ext cx="3328987" cy="251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5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098D2879-E262-4253-9EBB-ACFA28945395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3B6E20-592B-47F9-BF88-9C062914D06B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2315BB0-1678-493A-8B4F-CD7E241D1585}"/>
              </a:ext>
            </a:extLst>
          </p:cNvPr>
          <p:cNvCxnSpPr/>
          <p:nvPr/>
        </p:nvCxnSpPr>
        <p:spPr>
          <a:xfrm>
            <a:off x="385192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AA96974-0993-4DE4-9992-743B4C81342B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DF873C-27EA-4D2A-B7A8-168FC151EE85}"/>
              </a:ext>
            </a:extLst>
          </p:cNvPr>
          <p:cNvSpPr txBox="1"/>
          <p:nvPr/>
        </p:nvSpPr>
        <p:spPr>
          <a:xfrm>
            <a:off x="351260" y="1496963"/>
            <a:ext cx="3212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18 de Junio de 2020</a:t>
            </a:r>
          </a:p>
          <a:p>
            <a:endParaRPr lang="es-E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efectuó el apoyo a ciudadanos de la colonia el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Organo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 en la entrega de 500 refrigerios, con esto hoy se ven más personas beneficiadas en su alimentación y bienestar.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Con estas acciones se logra intensificar el apoyo diario en distintas comunidades que viven las consecuencias de la actual pandemia.</a:t>
            </a:r>
            <a:endParaRPr lang="es-ES" dirty="0"/>
          </a:p>
        </p:txBody>
      </p:sp>
      <p:pic>
        <p:nvPicPr>
          <p:cNvPr id="10242" name="Picture 2" descr="La imagen puede contener: una o varias personas">
            <a:extLst>
              <a:ext uri="{FF2B5EF4-FFF2-40B4-BE49-F238E27FC236}">
                <a16:creationId xmlns:a16="http://schemas.microsoft.com/office/drawing/2014/main" id="{1D985FFB-386E-4C90-A683-07E6AF26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01266"/>
            <a:ext cx="3816657" cy="24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9412133B-A859-4F35-ABBF-BF354D66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93" y="4101740"/>
            <a:ext cx="3816653" cy="241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5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ECB48321-3B3D-4625-B8AC-056EA0B0C9B8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0EE87-8DF6-4DD3-9D65-213C36ED37AE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EA41F16-038F-4589-B8E7-BC08FFBF9CF4}"/>
              </a:ext>
            </a:extLst>
          </p:cNvPr>
          <p:cNvCxnSpPr/>
          <p:nvPr/>
        </p:nvCxnSpPr>
        <p:spPr>
          <a:xfrm>
            <a:off x="3059832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988C9E9-3735-4B65-930E-FDD9327340B2}"/>
              </a:ext>
            </a:extLst>
          </p:cNvPr>
          <p:cNvSpPr txBox="1"/>
          <p:nvPr/>
        </p:nvSpPr>
        <p:spPr>
          <a:xfrm>
            <a:off x="395536" y="1556792"/>
            <a:ext cx="2736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19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realizó en apoyo y coordinación con el Sistema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Dif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, se logró repartir exitosamente 500 raciones de alimentos a personas de la Colonia: Bosques de San Martin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Refrendamos nuestra intención y compromiso </a:t>
            </a:r>
            <a:endParaRPr lang="es-ES" dirty="0"/>
          </a:p>
        </p:txBody>
      </p:sp>
      <p:pic>
        <p:nvPicPr>
          <p:cNvPr id="19458" name="Picture 2" descr="La imagen puede contener: una o varias personas y exterior">
            <a:extLst>
              <a:ext uri="{FF2B5EF4-FFF2-40B4-BE49-F238E27FC236}">
                <a16:creationId xmlns:a16="http://schemas.microsoft.com/office/drawing/2014/main" id="{2DF64A58-B5CE-4CF1-97C2-7F952F73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2" y="1274004"/>
            <a:ext cx="2592285" cy="25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D801BD42-E9D3-445A-AA8C-1D6CCB3A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06" y="1274004"/>
            <a:ext cx="2651787" cy="25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La imagen puede contener: una o varias personas y exterior">
            <a:extLst>
              <a:ext uri="{FF2B5EF4-FFF2-40B4-BE49-F238E27FC236}">
                <a16:creationId xmlns:a16="http://schemas.microsoft.com/office/drawing/2014/main" id="{7DF44FB2-C4F0-404F-A4DB-67A6BACA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1" y="4010308"/>
            <a:ext cx="3779911" cy="25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8C8AE2E-224B-4096-A98D-56F73F0335C2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127010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990F487D-3931-4109-910C-28F4023FA1D1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A3DCEF-A908-4304-AE09-D8BC40FE8809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6DAB112-20D4-4AA9-A0F4-CF50EA89AD58}"/>
              </a:ext>
            </a:extLst>
          </p:cNvPr>
          <p:cNvCxnSpPr/>
          <p:nvPr/>
        </p:nvCxnSpPr>
        <p:spPr>
          <a:xfrm>
            <a:off x="3275856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5FC7A14C-2B5E-42CA-BE22-28570788EA80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A4B67-269C-4801-84B7-2C3CE4B527B9}"/>
              </a:ext>
            </a:extLst>
          </p:cNvPr>
          <p:cNvSpPr txBox="1"/>
          <p:nvPr/>
        </p:nvSpPr>
        <p:spPr>
          <a:xfrm>
            <a:off x="318220" y="1556792"/>
            <a:ext cx="2669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20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efectuó el apoyo a ciudadanos de la Colonia Plan de Oriente en la entrega de 500 refrigerios, con esto hoy se ven más personas beneficiadas en su alimentación y bienestar.</a:t>
            </a:r>
            <a:endParaRPr lang="es-ES" dirty="0"/>
          </a:p>
        </p:txBody>
      </p:sp>
      <p:pic>
        <p:nvPicPr>
          <p:cNvPr id="18436" name="Picture 4" descr="La imagen puede contener: una o varias personas">
            <a:extLst>
              <a:ext uri="{FF2B5EF4-FFF2-40B4-BE49-F238E27FC236}">
                <a16:creationId xmlns:a16="http://schemas.microsoft.com/office/drawing/2014/main" id="{D7BDA4FF-5E6F-417E-835B-B65CA2AA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340768"/>
            <a:ext cx="252028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La imagen puede contener: una o varias personas y personas sentadas">
            <a:extLst>
              <a:ext uri="{FF2B5EF4-FFF2-40B4-BE49-F238E27FC236}">
                <a16:creationId xmlns:a16="http://schemas.microsoft.com/office/drawing/2014/main" id="{AAAE9FBC-5358-4520-AFB1-1F968ECDF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 bwMode="auto">
          <a:xfrm>
            <a:off x="6084169" y="1340768"/>
            <a:ext cx="235801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La imagen puede contener: 1 persona, sentado y sombrero">
            <a:extLst>
              <a:ext uri="{FF2B5EF4-FFF2-40B4-BE49-F238E27FC236}">
                <a16:creationId xmlns:a16="http://schemas.microsoft.com/office/drawing/2014/main" id="{D6D8A044-03D4-4514-B1A8-6D4A6BD3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02" y="4223497"/>
            <a:ext cx="3453172" cy="215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1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38929806-925C-4B10-BEBF-0B4EA220E9A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3FD0C2-DD95-4B34-8588-B301A94A8D7E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135D328-496A-438E-8D62-D3AC4CBE2FD7}"/>
              </a:ext>
            </a:extLst>
          </p:cNvPr>
          <p:cNvCxnSpPr/>
          <p:nvPr/>
        </p:nvCxnSpPr>
        <p:spPr>
          <a:xfrm>
            <a:off x="3275856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E5574B0-62B4-4757-B507-3EB5ED1A7969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BC1851-9991-4C15-B7D1-5D22BAE9D04A}"/>
              </a:ext>
            </a:extLst>
          </p:cNvPr>
          <p:cNvSpPr txBox="1"/>
          <p:nvPr/>
        </p:nvSpPr>
        <p:spPr>
          <a:xfrm>
            <a:off x="395536" y="1421323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24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personal de la delegación llevo a cabo operativo de limpieza en kiosco de plaza principal de San Martin de las Flores</a:t>
            </a: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un paso más hacia un San Martín más limpio para sus ciudadanos. </a:t>
            </a:r>
          </a:p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En prevención de ante las lluvias </a:t>
            </a:r>
            <a:endParaRPr lang="es-ES" dirty="0"/>
          </a:p>
          <a:p>
            <a:endParaRPr lang="es-ES" dirty="0"/>
          </a:p>
        </p:txBody>
      </p:sp>
      <p:pic>
        <p:nvPicPr>
          <p:cNvPr id="17410" name="Picture 2" descr="La imagen puede contener: cielo, nube y exterior">
            <a:extLst>
              <a:ext uri="{FF2B5EF4-FFF2-40B4-BE49-F238E27FC236}">
                <a16:creationId xmlns:a16="http://schemas.microsoft.com/office/drawing/2014/main" id="{3894AF69-0961-4853-880A-ECB145BF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36" y="1332148"/>
            <a:ext cx="233779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La imagen puede contener: cielo y exterior">
            <a:extLst>
              <a:ext uri="{FF2B5EF4-FFF2-40B4-BE49-F238E27FC236}">
                <a16:creationId xmlns:a16="http://schemas.microsoft.com/office/drawing/2014/main" id="{0A665131-A47D-46C4-84D5-EDA7DC8B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 bwMode="auto">
          <a:xfrm>
            <a:off x="5861123" y="1332148"/>
            <a:ext cx="2599309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La imagen puede contener: una o varias personas, personas de pie, cielo y exterior">
            <a:extLst>
              <a:ext uri="{FF2B5EF4-FFF2-40B4-BE49-F238E27FC236}">
                <a16:creationId xmlns:a16="http://schemas.microsoft.com/office/drawing/2014/main" id="{36BD0324-2188-4BAF-BCB1-9A5633AC3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-3801" r="30" b="26501"/>
          <a:stretch/>
        </p:blipFill>
        <p:spPr bwMode="auto">
          <a:xfrm>
            <a:off x="4258875" y="3845608"/>
            <a:ext cx="3409463" cy="267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2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6A5F51A1-8C07-4440-A25A-E78F1488361E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C8FD30-1431-465C-A5B1-CD77CAB2F14B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391D9BD-0E2F-4838-9459-71668C78F08F}"/>
              </a:ext>
            </a:extLst>
          </p:cNvPr>
          <p:cNvCxnSpPr/>
          <p:nvPr/>
        </p:nvCxnSpPr>
        <p:spPr>
          <a:xfrm>
            <a:off x="3419872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45EEEAA-F4D7-4098-BA24-79EAFA445E08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90D937-E8D4-4763-8493-F0FF7C85421D}"/>
              </a:ext>
            </a:extLst>
          </p:cNvPr>
          <p:cNvSpPr txBox="1"/>
          <p:nvPr/>
        </p:nvSpPr>
        <p:spPr>
          <a:xfrm>
            <a:off x="539552" y="1690698"/>
            <a:ext cx="2592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24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personal de la delegación llevo acabo operativo de limpieza en derrumbe de tierra y piedra </a:t>
            </a: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un paso más hacia un San Martín más limpio para sus ciudadanos. </a:t>
            </a:r>
          </a:p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En prevención de ante las lluvias </a:t>
            </a:r>
            <a:endParaRPr lang="es-ES" dirty="0"/>
          </a:p>
          <a:p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 </a:t>
            </a:r>
            <a:endParaRPr lang="es-ES" dirty="0"/>
          </a:p>
        </p:txBody>
      </p:sp>
      <p:pic>
        <p:nvPicPr>
          <p:cNvPr id="16386" name="Picture 2" descr="La imagen puede contener: una o varias personas, personas caminando, personas de pie, calzado, bicicleta, exterior y naturaleza">
            <a:extLst>
              <a:ext uri="{FF2B5EF4-FFF2-40B4-BE49-F238E27FC236}">
                <a16:creationId xmlns:a16="http://schemas.microsoft.com/office/drawing/2014/main" id="{755102EB-466D-483B-A844-8EA44952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73" y="4041068"/>
            <a:ext cx="4416491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a imagen puede contener: una o varias personas, personas de pie, exterior y naturaleza">
            <a:extLst>
              <a:ext uri="{FF2B5EF4-FFF2-40B4-BE49-F238E27FC236}">
                <a16:creationId xmlns:a16="http://schemas.microsoft.com/office/drawing/2014/main" id="{06979806-02DD-4458-8B37-87B11F0C6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-218"/>
          <a:stretch/>
        </p:blipFill>
        <p:spPr bwMode="auto">
          <a:xfrm>
            <a:off x="3419871" y="1276350"/>
            <a:ext cx="2668514" cy="269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La imagen puede contener: una o varias personas, exterior y naturaleza">
            <a:extLst>
              <a:ext uri="{FF2B5EF4-FFF2-40B4-BE49-F238E27FC236}">
                <a16:creationId xmlns:a16="http://schemas.microsoft.com/office/drawing/2014/main" id="{4D5E51BB-D62E-4A6B-A7F0-28193A6DD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 b="32150"/>
          <a:stretch/>
        </p:blipFill>
        <p:spPr bwMode="auto">
          <a:xfrm>
            <a:off x="6210544" y="1276350"/>
            <a:ext cx="2433817" cy="269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73422C-735E-463B-B72D-E378697B9D44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D37A9EC7-C820-41CB-89F8-3FAC64AFA4F5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 Visita a Colonias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A2B3A62-B027-45FD-B7D9-7F68526EFD7D}"/>
              </a:ext>
            </a:extLst>
          </p:cNvPr>
          <p:cNvCxnSpPr/>
          <p:nvPr/>
        </p:nvCxnSpPr>
        <p:spPr>
          <a:xfrm>
            <a:off x="349188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64ED99C-0927-4A38-8DC8-B55C644AF283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858A21-ABCF-46C5-8C7B-26445D226470}"/>
              </a:ext>
            </a:extLst>
          </p:cNvPr>
          <p:cNvSpPr txBox="1"/>
          <p:nvPr/>
        </p:nvSpPr>
        <p:spPr>
          <a:xfrm>
            <a:off x="539552" y="1844824"/>
            <a:ext cx="2880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personal de la delegación  realizó limpieza en periférico un paso más hacia un San Martín más limpio para sus ciudadanos.</a:t>
            </a:r>
            <a:endParaRPr lang="es-ES" dirty="0"/>
          </a:p>
        </p:txBody>
      </p:sp>
      <p:pic>
        <p:nvPicPr>
          <p:cNvPr id="14338" name="Picture 2" descr="La imagen puede contener: una o varias personas, planta, árbol, exterior y naturaleza">
            <a:extLst>
              <a:ext uri="{FF2B5EF4-FFF2-40B4-BE49-F238E27FC236}">
                <a16:creationId xmlns:a16="http://schemas.microsoft.com/office/drawing/2014/main" id="{F48D78E8-9207-47FA-BB87-1ADFD1056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26901" b="22701"/>
          <a:stretch/>
        </p:blipFill>
        <p:spPr bwMode="auto">
          <a:xfrm>
            <a:off x="3635895" y="1294894"/>
            <a:ext cx="2376265" cy="263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a imagen puede contener: planta, árbol, cielo, exterior y naturaleza">
            <a:extLst>
              <a:ext uri="{FF2B5EF4-FFF2-40B4-BE49-F238E27FC236}">
                <a16:creationId xmlns:a16="http://schemas.microsoft.com/office/drawing/2014/main" id="{D8D3663E-0705-4F73-A47F-4860D4BC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294894"/>
            <a:ext cx="2520275" cy="256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a imagen puede contener: planta, árbol, exterior y naturaleza">
            <a:extLst>
              <a:ext uri="{FF2B5EF4-FFF2-40B4-BE49-F238E27FC236}">
                <a16:creationId xmlns:a16="http://schemas.microsoft.com/office/drawing/2014/main" id="{7C378E8D-1A85-43AA-B32B-C68C2D89A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1150" r="10801" b="40550"/>
          <a:stretch/>
        </p:blipFill>
        <p:spPr bwMode="auto">
          <a:xfrm>
            <a:off x="3657351" y="4031198"/>
            <a:ext cx="2376260" cy="242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0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DDC44D-68C3-4823-9779-459A77D7D20F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DBBD2B3F-88F9-44C3-A6E8-604129987EE7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F9D3AC6-E431-44A1-BBC0-45CEEA17F89B}"/>
              </a:ext>
            </a:extLst>
          </p:cNvPr>
          <p:cNvCxnSpPr/>
          <p:nvPr/>
        </p:nvCxnSpPr>
        <p:spPr>
          <a:xfrm>
            <a:off x="349188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F4B36-57A0-42F5-8F27-3B9B46942455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241A58-A421-4481-B866-1FA5864AA247}"/>
              </a:ext>
            </a:extLst>
          </p:cNvPr>
          <p:cNvSpPr txBox="1"/>
          <p:nvPr/>
        </p:nvSpPr>
        <p:spPr>
          <a:xfrm>
            <a:off x="323528" y="1628800"/>
            <a:ext cx="3096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24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llevó a cabo operativo de Limpieza y Reforestación en la unidad del fraccionamiento Bosques de San Martin y la calle 16 de Septiembre un paso más hacia un San Martín más limpio para sus ciudadanos. </a:t>
            </a:r>
          </a:p>
          <a:p>
            <a:endParaRPr lang="es-ES" dirty="0"/>
          </a:p>
        </p:txBody>
      </p:sp>
      <p:pic>
        <p:nvPicPr>
          <p:cNvPr id="1026" name="Picture 2" descr="La imagen puede contener: una o varias personas, sombrero, exterior y naturaleza">
            <a:extLst>
              <a:ext uri="{FF2B5EF4-FFF2-40B4-BE49-F238E27FC236}">
                <a16:creationId xmlns:a16="http://schemas.microsoft.com/office/drawing/2014/main" id="{CC491D77-384F-4794-B8DB-8C5BE6004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800" r="4325" b="17451"/>
          <a:stretch/>
        </p:blipFill>
        <p:spPr bwMode="auto">
          <a:xfrm>
            <a:off x="3566258" y="1268761"/>
            <a:ext cx="251791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una o varias personas, personas de pie, exterior y naturaleza">
            <a:extLst>
              <a:ext uri="{FF2B5EF4-FFF2-40B4-BE49-F238E27FC236}">
                <a16:creationId xmlns:a16="http://schemas.microsoft.com/office/drawing/2014/main" id="{068D8537-262E-4FC8-9A8F-0D10E3DB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800" b="30473"/>
          <a:stretch/>
        </p:blipFill>
        <p:spPr bwMode="auto">
          <a:xfrm>
            <a:off x="6158545" y="1318457"/>
            <a:ext cx="2594685" cy="26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una o varias personas, personas de pie, cancha de básquet, exterior y naturaleza">
            <a:extLst>
              <a:ext uri="{FF2B5EF4-FFF2-40B4-BE49-F238E27FC236}">
                <a16:creationId xmlns:a16="http://schemas.microsoft.com/office/drawing/2014/main" id="{6542EB33-0CE3-40FB-9683-B8517626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52" y="4022560"/>
            <a:ext cx="2496811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imagen puede contener: una o varias personas, personas de pie, césped, exterior y naturaleza">
            <a:extLst>
              <a:ext uri="{FF2B5EF4-FFF2-40B4-BE49-F238E27FC236}">
                <a16:creationId xmlns:a16="http://schemas.microsoft.com/office/drawing/2014/main" id="{22C849CF-1F9F-4152-A987-578C2D65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45" y="4043606"/>
            <a:ext cx="2594685" cy="2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8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90C50AF5-8E94-4659-9101-90279D077F13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5A2B5B-EC53-4026-B212-65188F4C4ABD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7E5A958-9033-4B13-80B0-4642281F4E9B}"/>
              </a:ext>
            </a:extLst>
          </p:cNvPr>
          <p:cNvCxnSpPr/>
          <p:nvPr/>
        </p:nvCxnSpPr>
        <p:spPr>
          <a:xfrm>
            <a:off x="3419872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882A157-3BB8-4AD2-80E0-92700B62C59F}"/>
              </a:ext>
            </a:extLst>
          </p:cNvPr>
          <p:cNvSpPr txBox="1"/>
          <p:nvPr/>
        </p:nvSpPr>
        <p:spPr>
          <a:xfrm>
            <a:off x="539552" y="1412776"/>
            <a:ext cx="3024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02 de Junio de 2020</a:t>
            </a:r>
          </a:p>
          <a:p>
            <a:endParaRPr lang="es-ES" dirty="0"/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realizó en apoyo y coordinación con el Sistema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Dif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, se logró repartir exitosamente 500 raciones de alimentos a personas de la Colonia: Álvaro Obregón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Refrendamos nuestra intención y compromiso de apoyar de la alimentación de los en estos días de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contigencia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.</a:t>
            </a:r>
            <a:endParaRPr lang="es-ES" dirty="0"/>
          </a:p>
        </p:txBody>
      </p:sp>
      <p:pic>
        <p:nvPicPr>
          <p:cNvPr id="2050" name="Picture 2" descr="La imagen puede contener: una o varias personas y exterior">
            <a:extLst>
              <a:ext uri="{FF2B5EF4-FFF2-40B4-BE49-F238E27FC236}">
                <a16:creationId xmlns:a16="http://schemas.microsoft.com/office/drawing/2014/main" id="{34DE96C5-9D2E-43B0-B3C9-9D08AB334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89" y="1412776"/>
            <a:ext cx="230425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imagen puede contener: una o varias personas y exterior">
            <a:extLst>
              <a:ext uri="{FF2B5EF4-FFF2-40B4-BE49-F238E27FC236}">
                <a16:creationId xmlns:a16="http://schemas.microsoft.com/office/drawing/2014/main" id="{1337736F-AEA8-484A-831E-CF4D8B11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66" y="1412776"/>
            <a:ext cx="251978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imagen puede contener: una o varias personas y personas de pie">
            <a:extLst>
              <a:ext uri="{FF2B5EF4-FFF2-40B4-BE49-F238E27FC236}">
                <a16:creationId xmlns:a16="http://schemas.microsoft.com/office/drawing/2014/main" id="{8DF5109D-DBF4-4623-AADF-958541ABC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9"/>
          <a:stretch/>
        </p:blipFill>
        <p:spPr bwMode="auto">
          <a:xfrm>
            <a:off x="4234758" y="3897052"/>
            <a:ext cx="3384373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EFE1A6F-A7D7-4464-9442-D8D5ECADC97F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231781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B85C8138-45F2-40DF-8E49-03FDC9025718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841093-379E-444F-B2A4-B6DDBCA44A2C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1245A85-37E1-40CA-A8B5-F5EF4A09C757}"/>
              </a:ext>
            </a:extLst>
          </p:cNvPr>
          <p:cNvCxnSpPr/>
          <p:nvPr/>
        </p:nvCxnSpPr>
        <p:spPr>
          <a:xfrm>
            <a:off x="3347864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E4AD12F-DA59-402A-BED1-12EF6EDBD0EC}"/>
              </a:ext>
            </a:extLst>
          </p:cNvPr>
          <p:cNvSpPr txBox="1"/>
          <p:nvPr/>
        </p:nvSpPr>
        <p:spPr>
          <a:xfrm>
            <a:off x="539552" y="1844824"/>
            <a:ext cx="2952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03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coordinación interna y trabajo equipo por parte del personal de Delegación, se entrego leche , pan y miel a ciudadanos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Tlaquepaquenses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. seguiremos realizando estas y otras actividades para apoyar ante la situación que se vive</a:t>
            </a:r>
            <a:endParaRPr lang="es-ES" dirty="0"/>
          </a:p>
        </p:txBody>
      </p:sp>
      <p:pic>
        <p:nvPicPr>
          <p:cNvPr id="3074" name="Picture 2" descr="La imagen puede contener: 1 persona, de pie, barba y exterior">
            <a:extLst>
              <a:ext uri="{FF2B5EF4-FFF2-40B4-BE49-F238E27FC236}">
                <a16:creationId xmlns:a16="http://schemas.microsoft.com/office/drawing/2014/main" id="{0BC3A5B9-435E-4C45-B880-FC7F0A1D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7" y="1319857"/>
            <a:ext cx="2304260" cy="270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imagen puede contener: 1 persona, de pie, sentado, calzado y exterior">
            <a:extLst>
              <a:ext uri="{FF2B5EF4-FFF2-40B4-BE49-F238E27FC236}">
                <a16:creationId xmlns:a16="http://schemas.microsoft.com/office/drawing/2014/main" id="{5AC5A92A-F895-4CE8-ABBB-02771B2C7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 bwMode="auto">
          <a:xfrm>
            <a:off x="6156177" y="1319857"/>
            <a:ext cx="2465648" cy="270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La imagen puede contener: una o varias personas, personas de pie, sombrero, calzado y exterior">
            <a:extLst>
              <a:ext uri="{FF2B5EF4-FFF2-40B4-BE49-F238E27FC236}">
                <a16:creationId xmlns:a16="http://schemas.microsoft.com/office/drawing/2014/main" id="{21BDB288-878B-4BDC-BC8B-0DC62CA1D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4801"/>
          <a:stretch/>
        </p:blipFill>
        <p:spPr bwMode="auto">
          <a:xfrm>
            <a:off x="4572000" y="4101935"/>
            <a:ext cx="2952325" cy="242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F4B206F-C90C-41AB-9769-2E6D0AEE5BC8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220282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6DBFEED2-F0C1-44FE-9899-92758464C7F3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C7A244-CBF0-4B16-B95F-74C7C11FCB36}"/>
              </a:ext>
            </a:extLst>
          </p:cNvPr>
          <p:cNvSpPr txBox="1"/>
          <p:nvPr/>
        </p:nvSpPr>
        <p:spPr>
          <a:xfrm>
            <a:off x="179512" y="1185657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4CB23CA-743C-48E9-AF3A-E3624D1D74B1}"/>
              </a:ext>
            </a:extLst>
          </p:cNvPr>
          <p:cNvCxnSpPr/>
          <p:nvPr/>
        </p:nvCxnSpPr>
        <p:spPr>
          <a:xfrm>
            <a:off x="3563888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10E3C-2C32-4C32-A169-5E5378F9C398}"/>
              </a:ext>
            </a:extLst>
          </p:cNvPr>
          <p:cNvSpPr txBox="1"/>
          <p:nvPr/>
        </p:nvSpPr>
        <p:spPr>
          <a:xfrm>
            <a:off x="575562" y="1700808"/>
            <a:ext cx="3024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04 de Junio de 2020</a:t>
            </a:r>
          </a:p>
          <a:p>
            <a:endParaRPr lang="es-ES" dirty="0"/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 se realizó en apoyo y coordinación con el Sistema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Dif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, se logró repartir exitosamente 500 raciones de alimentos a personas de la Colonia: El Mirador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Refrendamos nuestra intención y compromiso. </a:t>
            </a:r>
            <a:endParaRPr lang="es-ES" dirty="0"/>
          </a:p>
        </p:txBody>
      </p:sp>
      <p:pic>
        <p:nvPicPr>
          <p:cNvPr id="4098" name="Picture 2" descr="La imagen puede contener: 2 personas, personas de pie y exterior">
            <a:extLst>
              <a:ext uri="{FF2B5EF4-FFF2-40B4-BE49-F238E27FC236}">
                <a16:creationId xmlns:a16="http://schemas.microsoft.com/office/drawing/2014/main" id="{2DD4E9EF-D8E2-4865-8DA7-D718A2524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 bwMode="auto">
          <a:xfrm>
            <a:off x="3707904" y="1412776"/>
            <a:ext cx="2372167" cy="237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imagen puede contener: 1 persona, de pie y exterior">
            <a:extLst>
              <a:ext uri="{FF2B5EF4-FFF2-40B4-BE49-F238E27FC236}">
                <a16:creationId xmlns:a16="http://schemas.microsoft.com/office/drawing/2014/main" id="{ED05004F-EE27-40D9-9087-33C71CF1E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/>
          <a:stretch/>
        </p:blipFill>
        <p:spPr bwMode="auto">
          <a:xfrm>
            <a:off x="6196265" y="1428125"/>
            <a:ext cx="2372173" cy="237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imagen puede contener: 1 persona, de pie">
            <a:extLst>
              <a:ext uri="{FF2B5EF4-FFF2-40B4-BE49-F238E27FC236}">
                <a16:creationId xmlns:a16="http://schemas.microsoft.com/office/drawing/2014/main" id="{168A4A4E-804F-4CD0-A14F-6649DF0B6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3250"/>
          <a:stretch/>
        </p:blipFill>
        <p:spPr bwMode="auto">
          <a:xfrm>
            <a:off x="4642387" y="3944750"/>
            <a:ext cx="2664295" cy="242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D0386A8-D88E-4E2D-8284-F3BDA6653181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1524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F3A9791A-5AE8-47CE-84BA-6C06BE838EA6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348D12-4683-460A-93F3-E608E92EF166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C9DEBA6-D9EF-40A7-9978-C8285761A0C1}"/>
              </a:ext>
            </a:extLst>
          </p:cNvPr>
          <p:cNvCxnSpPr/>
          <p:nvPr/>
        </p:nvCxnSpPr>
        <p:spPr>
          <a:xfrm>
            <a:off x="3563888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0E715-5477-4B90-BEB5-0295CAAB8F72}"/>
              </a:ext>
            </a:extLst>
          </p:cNvPr>
          <p:cNvSpPr txBox="1"/>
          <p:nvPr/>
        </p:nvSpPr>
        <p:spPr>
          <a:xfrm>
            <a:off x="395536" y="1700808"/>
            <a:ext cx="3240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05 de Junio de 2020 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efectuó el apoyo a ciudadanos con 500 alimentos preparados de la Colonia Emiliano Zapata, en la entrega de refrigerios, con esto hoy se ven más personas beneficiadas en su alimentación y bienestar.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Con estas acciones se logra intensificar el apoyo diario en distintas comunidades que viven las consecuencias de la actual pandemia.</a:t>
            </a:r>
            <a:endParaRPr lang="es-ES" dirty="0"/>
          </a:p>
        </p:txBody>
      </p:sp>
      <p:pic>
        <p:nvPicPr>
          <p:cNvPr id="5122" name="Picture 2" descr="La imagen puede contener: una o varias personas">
            <a:extLst>
              <a:ext uri="{FF2B5EF4-FFF2-40B4-BE49-F238E27FC236}">
                <a16:creationId xmlns:a16="http://schemas.microsoft.com/office/drawing/2014/main" id="{18674E84-BAD8-47F2-97C4-5BE16488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58" y="1350151"/>
            <a:ext cx="2509334" cy="22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imagen puede contener: una o varias personas, personas sentadas, sombrero y exterior">
            <a:extLst>
              <a:ext uri="{FF2B5EF4-FFF2-40B4-BE49-F238E27FC236}">
                <a16:creationId xmlns:a16="http://schemas.microsoft.com/office/drawing/2014/main" id="{6274A5D7-0979-4A85-9717-D86D434D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7" y="1350151"/>
            <a:ext cx="2363755" cy="229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imagen puede contener: una o varias personas, tabla y exterior">
            <a:extLst>
              <a:ext uri="{FF2B5EF4-FFF2-40B4-BE49-F238E27FC236}">
                <a16:creationId xmlns:a16="http://schemas.microsoft.com/office/drawing/2014/main" id="{CE4D9B4F-3A55-4A63-B431-06FFC2089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24800"/>
          <a:stretch/>
        </p:blipFill>
        <p:spPr bwMode="auto">
          <a:xfrm>
            <a:off x="4572000" y="3997780"/>
            <a:ext cx="3183817" cy="242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0DE56C-1E2C-4E65-9050-1007A9E3442E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412410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A8FC332D-6A2C-434B-8F7C-145C75E66DE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7CC987-C6C2-4D68-9EBF-3E06A130DCE3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78A54BB-D2E1-434E-B26F-163D96F8A1D4}"/>
              </a:ext>
            </a:extLst>
          </p:cNvPr>
          <p:cNvCxnSpPr/>
          <p:nvPr/>
        </p:nvCxnSpPr>
        <p:spPr>
          <a:xfrm>
            <a:off x="385192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F999DC6-9292-4D7E-9097-B3D6A3638173}"/>
              </a:ext>
            </a:extLst>
          </p:cNvPr>
          <p:cNvSpPr txBox="1"/>
          <p:nvPr/>
        </p:nvSpPr>
        <p:spPr>
          <a:xfrm>
            <a:off x="395536" y="1659692"/>
            <a:ext cx="34563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07 de Junio de 2020 </a:t>
            </a:r>
          </a:p>
          <a:p>
            <a:endParaRPr lang="es-E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efectuó el apoyo a ciudadanos con </a:t>
            </a:r>
            <a:r>
              <a:rPr lang="es-ES" dirty="0">
                <a:solidFill>
                  <a:srgbClr val="1C1E21"/>
                </a:solidFill>
                <a:latin typeface="Helvetica" panose="020B0604020202020204" pitchFamily="34" charset="0"/>
              </a:rPr>
              <a:t>500 alimentos preparados 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de la Colonia Los Ladrilleros.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Con estas acciones se logra intensificar el apoyo diario en distintas comunidades que viven las consecuencias de la actual pandemia.</a:t>
            </a:r>
            <a:endParaRPr lang="es-ES" dirty="0"/>
          </a:p>
        </p:txBody>
      </p:sp>
      <p:pic>
        <p:nvPicPr>
          <p:cNvPr id="6146" name="Picture 2" descr="La imagen puede contener: 1 persona, de pie, niños, árbol y exterior">
            <a:extLst>
              <a:ext uri="{FF2B5EF4-FFF2-40B4-BE49-F238E27FC236}">
                <a16:creationId xmlns:a16="http://schemas.microsoft.com/office/drawing/2014/main" id="{A2844A56-0E91-4244-9841-F3738643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2104353" cy="280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imagen puede contener: 1 persona, sentado, tabla, niños y exterior">
            <a:extLst>
              <a:ext uri="{FF2B5EF4-FFF2-40B4-BE49-F238E27FC236}">
                <a16:creationId xmlns:a16="http://schemas.microsoft.com/office/drawing/2014/main" id="{44C2F050-9559-4CDD-8038-38274D1F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41" y="1236138"/>
            <a:ext cx="1995686" cy="280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imagen puede contener: una o varias personas, árbol, tabla y exterior">
            <a:extLst>
              <a:ext uri="{FF2B5EF4-FFF2-40B4-BE49-F238E27FC236}">
                <a16:creationId xmlns:a16="http://schemas.microsoft.com/office/drawing/2014/main" id="{509627DE-8B48-461F-BAEF-A5DEF240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/>
          <a:stretch/>
        </p:blipFill>
        <p:spPr bwMode="auto">
          <a:xfrm>
            <a:off x="4898898" y="4203386"/>
            <a:ext cx="3199285" cy="217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AF5E323-846A-4EFD-9FA5-FCEE6D88404A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307571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C22F8AB1-F325-49D0-8D0E-CEFE29F167DD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4B8A51-586A-4821-BFFC-B5D7F2C9958B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DD8DCF4-87AB-4A20-89DA-AF078EDB6BED}"/>
              </a:ext>
            </a:extLst>
          </p:cNvPr>
          <p:cNvCxnSpPr/>
          <p:nvPr/>
        </p:nvCxnSpPr>
        <p:spPr>
          <a:xfrm>
            <a:off x="385192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6020279-1F7A-43B4-84C0-91AF6A797746}"/>
              </a:ext>
            </a:extLst>
          </p:cNvPr>
          <p:cNvSpPr txBox="1"/>
          <p:nvPr/>
        </p:nvSpPr>
        <p:spPr>
          <a:xfrm>
            <a:off x="395536" y="1484784"/>
            <a:ext cx="30243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08 de Junio de 2020</a:t>
            </a:r>
          </a:p>
          <a:p>
            <a:endParaRPr lang="es-ES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efectuó el apoyo a ciudadanos de la Colonia el Morito, en la entrega de 500 refrigerios, con esto hoy se ven más personas beneficiadas en su alimentación y bienestar.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Con estas acciones se logra intensificar el apoyo diario en distintas comunidades que viven las consecuencias de la actual pandemia</a:t>
            </a:r>
            <a:endParaRPr lang="es-ES" dirty="0"/>
          </a:p>
        </p:txBody>
      </p:sp>
      <p:pic>
        <p:nvPicPr>
          <p:cNvPr id="7170" name="Picture 2" descr="La imagen puede contener: 1 persona, sentado y exterior">
            <a:extLst>
              <a:ext uri="{FF2B5EF4-FFF2-40B4-BE49-F238E27FC236}">
                <a16:creationId xmlns:a16="http://schemas.microsoft.com/office/drawing/2014/main" id="{A8DFE8B5-F9E5-48FE-A8FA-79DE6E61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2451"/>
            <a:ext cx="3168345" cy="237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imagen puede contener: una o varias personas, personas de pie, boda y exterior">
            <a:extLst>
              <a:ext uri="{FF2B5EF4-FFF2-40B4-BE49-F238E27FC236}">
                <a16:creationId xmlns:a16="http://schemas.microsoft.com/office/drawing/2014/main" id="{15614AD0-B530-441E-9917-B9158F31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2294"/>
            <a:ext cx="3168346" cy="237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D2F705-99F1-4026-8C5E-02C1D51B388C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64970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CCDADC0C-4628-47C0-9843-914CF8198AA4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A22CE5-5E77-4CB0-9B9B-7C9CFB6E2601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06021DA-0E75-46D3-A5DB-1C5BCC516617}"/>
              </a:ext>
            </a:extLst>
          </p:cNvPr>
          <p:cNvCxnSpPr/>
          <p:nvPr/>
        </p:nvCxnSpPr>
        <p:spPr>
          <a:xfrm>
            <a:off x="385192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E439E65-FD06-4279-8732-D4DD1F896F8F}"/>
              </a:ext>
            </a:extLst>
          </p:cNvPr>
          <p:cNvSpPr txBox="1"/>
          <p:nvPr/>
        </p:nvSpPr>
        <p:spPr>
          <a:xfrm>
            <a:off x="483230" y="1628800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14 de Junio de 2020,</a:t>
            </a:r>
          </a:p>
          <a:p>
            <a:endParaRPr lang="es-E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realizó en apoyo y coordinación con el Sistema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Dif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, se logró repartir exitosamente 500 raciones de alimentos a personas de la Colonia: El Zalate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Refrendamos nuestra intención y compromiso de apoyar con los </a:t>
            </a:r>
            <a:r>
              <a:rPr lang="es-ES" b="0" i="0" dirty="0" err="1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cuidadanos</a:t>
            </a: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 </a:t>
            </a:r>
            <a:endParaRPr lang="es-ES" dirty="0"/>
          </a:p>
        </p:txBody>
      </p:sp>
      <p:pic>
        <p:nvPicPr>
          <p:cNvPr id="8194" name="Picture 2" descr="La imagen puede contener: 2 personas, personas de pie y exterior">
            <a:extLst>
              <a:ext uri="{FF2B5EF4-FFF2-40B4-BE49-F238E27FC236}">
                <a16:creationId xmlns:a16="http://schemas.microsoft.com/office/drawing/2014/main" id="{B9334B0F-A392-4FCC-A1E8-8E4261562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/>
          <a:stretch/>
        </p:blipFill>
        <p:spPr bwMode="auto">
          <a:xfrm>
            <a:off x="4416424" y="4221088"/>
            <a:ext cx="3539952" cy="227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imagen puede contener: 1 persona, sentado, de pie y exterior">
            <a:extLst>
              <a:ext uri="{FF2B5EF4-FFF2-40B4-BE49-F238E27FC236}">
                <a16:creationId xmlns:a16="http://schemas.microsoft.com/office/drawing/2014/main" id="{F8CFE23A-C87E-4A51-A42A-D794D92D0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/>
        </p:blipFill>
        <p:spPr bwMode="auto">
          <a:xfrm>
            <a:off x="3992692" y="1500380"/>
            <a:ext cx="2193708" cy="262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 imagen puede contener: una o varias personas, árbol y exterior">
            <a:extLst>
              <a:ext uri="{FF2B5EF4-FFF2-40B4-BE49-F238E27FC236}">
                <a16:creationId xmlns:a16="http://schemas.microsoft.com/office/drawing/2014/main" id="{4F905EA5-15E5-4426-801C-A67EAF1AA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 bwMode="auto">
          <a:xfrm>
            <a:off x="6395250" y="1500380"/>
            <a:ext cx="2065182" cy="261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3C48CB4-EBD0-49C1-96B7-DAC7EBFEAE68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</p:spTree>
    <p:extLst>
      <p:ext uri="{BB962C8B-B14F-4D97-AF65-F5344CB8AC3E}">
        <p14:creationId xmlns:p14="http://schemas.microsoft.com/office/powerpoint/2010/main" val="276106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BB8AB116-5596-4B75-B1B2-CFF93045D53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 / Visita a Colonias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7DF2A9-45F4-4C06-9465-4C3B15A3284F}"/>
              </a:ext>
            </a:extLst>
          </p:cNvPr>
          <p:cNvSpPr txBox="1"/>
          <p:nvPr/>
        </p:nvSpPr>
        <p:spPr>
          <a:xfrm>
            <a:off x="323528" y="1196752"/>
            <a:ext cx="849694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389E17B-C737-4F53-BD8D-5DF7DD882852}"/>
              </a:ext>
            </a:extLst>
          </p:cNvPr>
          <p:cNvCxnSpPr/>
          <p:nvPr/>
        </p:nvCxnSpPr>
        <p:spPr>
          <a:xfrm>
            <a:off x="3491880" y="1196752"/>
            <a:ext cx="0" cy="540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C947E51-E32D-4975-B15E-D1BE13712807}"/>
              </a:ext>
            </a:extLst>
          </p:cNvPr>
          <p:cNvSpPr txBox="1"/>
          <p:nvPr/>
        </p:nvSpPr>
        <p:spPr>
          <a:xfrm>
            <a:off x="6372200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3AC15F-6314-4519-8AF4-4B2899ACBC00}"/>
              </a:ext>
            </a:extLst>
          </p:cNvPr>
          <p:cNvSpPr txBox="1"/>
          <p:nvPr/>
        </p:nvSpPr>
        <p:spPr>
          <a:xfrm>
            <a:off x="395536" y="1556792"/>
            <a:ext cx="2952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15 de Junio de 2020</a:t>
            </a:r>
          </a:p>
          <a:p>
            <a:endParaRPr lang="es-E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se efectuó el apoyo a ciudadanos de la Colonia Álvaro Obregón en la entrega de 500 refrigerios, con esto hoy se ven más personas beneficiadas en su alimentación y bienestar.</a:t>
            </a:r>
            <a:br>
              <a:rPr lang="es-ES" dirty="0"/>
            </a:br>
            <a:r>
              <a:rPr lang="es-ES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Con estas acciones se logra intensificar el apoyo diario en distintas comunidades que viven las consecuencias de la actual pandemia.</a:t>
            </a:r>
            <a:endParaRPr lang="es-ES" dirty="0"/>
          </a:p>
        </p:txBody>
      </p:sp>
      <p:pic>
        <p:nvPicPr>
          <p:cNvPr id="13314" name="Picture 2" descr="La imagen puede contener: una o varias personas y personas de pie">
            <a:extLst>
              <a:ext uri="{FF2B5EF4-FFF2-40B4-BE49-F238E27FC236}">
                <a16:creationId xmlns:a16="http://schemas.microsoft.com/office/drawing/2014/main" id="{581D68E8-31A0-409C-A36A-F3F9E024C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b="16401"/>
          <a:stretch/>
        </p:blipFill>
        <p:spPr bwMode="auto">
          <a:xfrm>
            <a:off x="3635905" y="1268760"/>
            <a:ext cx="24500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a imagen puede contener: una o varias personas y exterior">
            <a:extLst>
              <a:ext uri="{FF2B5EF4-FFF2-40B4-BE49-F238E27FC236}">
                <a16:creationId xmlns:a16="http://schemas.microsoft.com/office/drawing/2014/main" id="{01B3DD9F-2285-4370-BB41-712C41595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/>
          <a:stretch/>
        </p:blipFill>
        <p:spPr bwMode="auto">
          <a:xfrm>
            <a:off x="6230011" y="1268760"/>
            <a:ext cx="253633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a imagen puede contener: una o varias personas, personas sentadas y exterior">
            <a:extLst>
              <a:ext uri="{FF2B5EF4-FFF2-40B4-BE49-F238E27FC236}">
                <a16:creationId xmlns:a16="http://schemas.microsoft.com/office/drawing/2014/main" id="{90418F75-0C7E-46DA-9F99-9B4EC869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4" y="4005064"/>
            <a:ext cx="3942181" cy="245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8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961</Words>
  <Application>Microsoft Office PowerPoint</Application>
  <PresentationFormat>Presentación en pantalla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Arial Unicode MS</vt:lpstr>
      <vt:lpstr>Calibri</vt:lpstr>
      <vt:lpstr>Calisto MT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Aned rojaz</cp:lastModifiedBy>
  <cp:revision>2</cp:revision>
  <dcterms:created xsi:type="dcterms:W3CDTF">2020-05-05T00:15:43Z</dcterms:created>
  <dcterms:modified xsi:type="dcterms:W3CDTF">2020-06-24T21:54:13Z</dcterms:modified>
</cp:coreProperties>
</file>