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61" r:id="rId3"/>
    <p:sldId id="263" r:id="rId4"/>
    <p:sldId id="260" r:id="rId5"/>
    <p:sldId id="262" r:id="rId6"/>
    <p:sldId id="264" r:id="rId7"/>
    <p:sldId id="265" r:id="rId8"/>
    <p:sldId id="277" r:id="rId9"/>
    <p:sldId id="271" r:id="rId10"/>
    <p:sldId id="286" r:id="rId11"/>
    <p:sldId id="266" r:id="rId12"/>
    <p:sldId id="270" r:id="rId13"/>
    <p:sldId id="268" r:id="rId14"/>
    <p:sldId id="267" r:id="rId15"/>
    <p:sldId id="272" r:id="rId16"/>
    <p:sldId id="285" r:id="rId17"/>
    <p:sldId id="273" r:id="rId18"/>
    <p:sldId id="269" r:id="rId19"/>
    <p:sldId id="274" r:id="rId20"/>
    <p:sldId id="276" r:id="rId21"/>
    <p:sldId id="278" r:id="rId22"/>
    <p:sldId id="275" r:id="rId23"/>
    <p:sldId id="279" r:id="rId24"/>
    <p:sldId id="284" r:id="rId25"/>
    <p:sldId id="28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>
      <p:cViewPr varScale="1">
        <p:scale>
          <a:sx n="72" d="100"/>
          <a:sy n="72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1619F-0538-4BB5-8FA8-07D81AEF5B0F}" type="datetimeFigureOut">
              <a:rPr lang="es-ES" smtClean="0"/>
              <a:t>11/05/2020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D7B5-AB23-40C7-8BF9-DF21EBF9E84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00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53627-A545-4F8C-8FB7-5AFD786D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2D7B94-66E0-473A-B6B1-C5314FCDD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8CB2B-7D80-4B42-9438-10D81487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A70DC-7494-4991-8F1D-68A000D1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4BAF3-8DDA-4E1B-8BDF-F5E7A1C2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9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9A5D1-4619-45CA-AA1F-95DD85BC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ED7FB8-66F3-46F8-826D-DE1D1EA39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FCC5-EC06-4F49-A9F8-3A65AEA3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613C-790D-4A7B-B1D0-9B3307D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B6D9B-1B19-4F51-98AE-8403108B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95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EBCC78-84A5-4704-BE63-F8BF6811F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AA22F2-0D69-47EF-8C01-DDDF3B747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B9641-0FD1-44DF-AF90-6B2A3B6F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6F81E-4E26-48F3-9955-232FE18F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86F11-EFF9-41BB-96AD-C1ABF35B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495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608C0-3301-4B10-B6C2-E590B9C8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DA0A4B-1C83-4520-9AAB-89404BAE7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75ECB8-2F28-440D-92D1-AEBE6FF4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B13AA-4B41-414A-A563-BD39B7A1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2B88C-7B34-4EC1-B271-A0DA8049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28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02C02-D588-41C3-8457-09E73A25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A8257-018C-4F76-BE74-9CE26336E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E9262-0496-404B-B756-73F93880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CA6EC-775D-4CB6-A575-D7406695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33B389-F0E4-4E30-AFE0-D6C9D092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79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AEE09-F753-4962-A77C-622E27BF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7E154-8C2E-45B9-A481-0A5A0F576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557106-294C-4861-AA55-88C68B21A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9A5DCB-DD70-4608-937E-5D1B3D1E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955E2C-2C94-4EF9-AE29-57139386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E34CF6-DE25-4E85-95BB-BC2B156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820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F9047-9C11-419A-B355-18D6B3BB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E0748-ED84-4D60-8BDF-4F98FC8B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55B538-B91B-412B-B2CB-6B3205F5C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B53706-F0B9-485F-B0C1-60B9F1AA7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BB1043-136F-462B-A943-40B49FDB7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5FE33A-C71B-4CC6-A960-D607DEEE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58504-9A0F-46BA-B528-17EF832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86A8BE-197E-4FE5-A63E-7CAB18B3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360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AB18B-3033-45E7-A873-39707DF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D63BB0-A82B-4DBE-A127-9859F522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11DC39-38A1-4776-88B9-AE9E347D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F4D9AD-3058-48DE-A3CB-4875664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121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2FD414-A129-44BC-B40A-D315479B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08749C-AA72-4E55-A408-6304F6E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642BFD-F0F4-4963-967D-BADFC363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686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30C11-959B-45C5-808B-80842712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988630-0ED1-42D2-84C8-21C107CC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ED61F6-5970-4D66-AD75-214FAB2A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C48CF-D5AF-47A9-A4AF-B29F0387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944395-F36B-40DC-A4BE-F846FB39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72F985-289D-46C5-B282-1DFBFBE4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1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8A624-BC16-4354-89FD-78B0DB6B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25D273-5791-4466-90E7-30531BDB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94DAE-1C79-43FC-84B7-9F701833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970E55-25D3-4A25-8294-BA01D5EE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086529-AF13-45C0-AA66-5A7C9EBD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37F3B0-9670-4BF1-A8ED-B5300296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05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D72B33-9C2A-4C6A-8687-8C35F65B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1C96F3-75D7-4C01-81BF-AC751286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02D03-3200-4DD5-ABC8-B92EFE12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11/05/2020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A4FA6-DCB1-4A4C-99AB-BCA6D6BD4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E169DB-2FEA-4518-B1DA-23C18B292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26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Informe abril 2020</a:t>
            </a:r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035818" y="3427445"/>
            <a:ext cx="764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DELEGACIÓN MUNICIPAL DESAN MARTIN DE LAS FLORES</a:t>
            </a: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1" y="1154157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2596EFC2-C756-43E9-B13A-E7C8CAFDF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-7692" r="14184" b="23558"/>
          <a:stretch/>
        </p:blipFill>
        <p:spPr>
          <a:xfrm>
            <a:off x="3415176" y="1257806"/>
            <a:ext cx="237625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FFFE1E-F1E9-4764-9F93-7CC3F69C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 r="21651"/>
          <a:stretch/>
        </p:blipFill>
        <p:spPr>
          <a:xfrm>
            <a:off x="5940150" y="1412776"/>
            <a:ext cx="2327483" cy="216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CA1110-440E-44E6-9A1C-8B5D8A9BC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0801" r="26901" b="6716"/>
          <a:stretch/>
        </p:blipFill>
        <p:spPr>
          <a:xfrm>
            <a:off x="3383871" y="3915883"/>
            <a:ext cx="2376258" cy="218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FF4E303-B724-4734-9113-B735261F1A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16830"/>
          <a:stretch/>
        </p:blipFill>
        <p:spPr>
          <a:xfrm>
            <a:off x="6018245" y="3892760"/>
            <a:ext cx="2249377" cy="216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606CC9F-617C-4B2C-AC0F-87209B32A011}"/>
              </a:ext>
            </a:extLst>
          </p:cNvPr>
          <p:cNvSpPr txBox="1"/>
          <p:nvPr/>
        </p:nvSpPr>
        <p:spPr>
          <a:xfrm>
            <a:off x="344285" y="1470089"/>
            <a:ext cx="28528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13 de ABRIL 2020</a:t>
            </a:r>
          </a:p>
          <a:p>
            <a:endParaRPr lang="es-ES" sz="2000" dirty="0"/>
          </a:p>
          <a:p>
            <a:pPr algn="just"/>
            <a:r>
              <a:rPr lang="es-ES" sz="2000" dirty="0"/>
              <a:t>En base a una agenda de logística y estrecha coordinación, se consiguió beneficiar a los habitantes más vulnerables de la Colonia La </a:t>
            </a:r>
            <a:r>
              <a:rPr lang="es-ES" sz="2000" dirty="0" err="1"/>
              <a:t>Cuyucuata</a:t>
            </a:r>
            <a:r>
              <a:rPr lang="es-ES" sz="2000" dirty="0"/>
              <a:t>, mediante la entrega de despensas, logrando así reforzar y mantener la confianza en los ciudadanos de dicha colonia, ante la crisis sanitaria que se vive,</a:t>
            </a:r>
            <a:endParaRPr lang="es-ES" dirty="0"/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9D3AE416-4946-429C-9FFE-A9EA51FB789A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66836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imagen puede contener: una o varias personas, personas sentadas, tabla y exterior">
            <a:extLst>
              <a:ext uri="{FF2B5EF4-FFF2-40B4-BE49-F238E27FC236}">
                <a16:creationId xmlns:a16="http://schemas.microsoft.com/office/drawing/2014/main" id="{78EBDC90-4892-4368-B8EF-6F01C7241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 r="38916"/>
          <a:stretch/>
        </p:blipFill>
        <p:spPr bwMode="auto">
          <a:xfrm>
            <a:off x="3518978" y="1556792"/>
            <a:ext cx="2277159" cy="203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BB7C9A-8AA1-43A1-9502-6E458200C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33201" r="19724" b="25850"/>
          <a:stretch/>
        </p:blipFill>
        <p:spPr>
          <a:xfrm>
            <a:off x="5914257" y="1556792"/>
            <a:ext cx="2402159" cy="203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898F00-3AAF-4252-92AD-5775169B0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2779" r="6769" b="38451"/>
          <a:stretch/>
        </p:blipFill>
        <p:spPr>
          <a:xfrm>
            <a:off x="3518978" y="3953640"/>
            <a:ext cx="2277157" cy="218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0FFADC-D998-4F71-8409-F3D1297F0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0" t="37036" b="26900"/>
          <a:stretch/>
        </p:blipFill>
        <p:spPr>
          <a:xfrm>
            <a:off x="5967248" y="3938494"/>
            <a:ext cx="2390479" cy="218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4 Rectángulo">
            <a:extLst>
              <a:ext uri="{FF2B5EF4-FFF2-40B4-BE49-F238E27FC236}">
                <a16:creationId xmlns:a16="http://schemas.microsoft.com/office/drawing/2014/main" id="{87B938E6-7B80-4C08-BAFA-75C3CA98CDD9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5DAE65F9-A4C9-4979-BC53-BF2743842B6A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id="{83A313AE-B52F-4D43-9EF7-B82D3FE85B1D}"/>
              </a:ext>
            </a:extLst>
          </p:cNvPr>
          <p:cNvCxnSpPr/>
          <p:nvPr/>
        </p:nvCxnSpPr>
        <p:spPr>
          <a:xfrm>
            <a:off x="3347864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97DE65B-38D1-45A1-A617-982F3C37685B}"/>
              </a:ext>
            </a:extLst>
          </p:cNvPr>
          <p:cNvSpPr txBox="1"/>
          <p:nvPr/>
        </p:nvSpPr>
        <p:spPr>
          <a:xfrm>
            <a:off x="397496" y="1526882"/>
            <a:ext cx="2804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16 de ABRIL 2020</a:t>
            </a:r>
          </a:p>
          <a:p>
            <a:pPr marL="285750" indent="-285750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200 familias beneficiadas mediante el apoyo en la entrega de despensas a personas de la Colonia, Alfredo Barba.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base a este apoyo se logró aumentar la cantidad de familias apoyadas ante las circunstancias económicas, sanitarias y sociales que se viven por la pandemia actual de COVID – 19.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37392841-4588-42DC-90FA-949B9283D093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390604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5B9AC1-D16D-4CA5-9134-E789D7D65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6401" r="1176" b="22700"/>
          <a:stretch/>
        </p:blipFill>
        <p:spPr>
          <a:xfrm>
            <a:off x="3953300" y="4041068"/>
            <a:ext cx="385905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407008-5759-43CB-930F-E06A9AFF1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6401" r="-2" b="21650"/>
          <a:stretch/>
        </p:blipFill>
        <p:spPr>
          <a:xfrm>
            <a:off x="3953300" y="1427178"/>
            <a:ext cx="3730500" cy="236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00448437-DDDE-4135-9F15-7DAA0B3FC035}"/>
              </a:ext>
            </a:extLst>
          </p:cNvPr>
          <p:cNvCxnSpPr/>
          <p:nvPr/>
        </p:nvCxnSpPr>
        <p:spPr>
          <a:xfrm>
            <a:off x="356388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3 Rectángulo">
            <a:extLst>
              <a:ext uri="{FF2B5EF4-FFF2-40B4-BE49-F238E27FC236}">
                <a16:creationId xmlns:a16="http://schemas.microsoft.com/office/drawing/2014/main" id="{248D3D57-662A-4296-B77A-6CDD8A86F747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ABC2E7D0-B705-497B-8C4C-96FD36474F65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CA0922-8D84-4DA4-85D6-7481C651099C}"/>
              </a:ext>
            </a:extLst>
          </p:cNvPr>
          <p:cNvSpPr txBox="1"/>
          <p:nvPr/>
        </p:nvSpPr>
        <p:spPr>
          <a:xfrm>
            <a:off x="524519" y="1196752"/>
            <a:ext cx="30393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ABRIL 2020</a:t>
            </a:r>
          </a:p>
          <a:p>
            <a:endParaRPr lang="es-ES" sz="2000" dirty="0"/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realizó en estrecha cohesión y logística, la entrega de despensas a familias vulnerables de la Colonia Las Liebres.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este apoyo se benefició a más de familias y se refrendó la intención de apoyo hacia las familias Tlaquepaquenses que viven las consecuencias económicas generados por el COVID – 19.</a:t>
            </a:r>
          </a:p>
          <a:p>
            <a:endParaRPr lang="es-ES" sz="2000" dirty="0"/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4B62C2C0-7D03-41D1-B991-D06A1DAB876E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226120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3E62E4-468B-452B-8911-D8896B8EE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1650" r="16840" b="13251"/>
          <a:stretch/>
        </p:blipFill>
        <p:spPr>
          <a:xfrm>
            <a:off x="4067942" y="1526124"/>
            <a:ext cx="3960441" cy="212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942EDE-6B47-4901-BFA2-0167FF019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7951" r="16925" b="19550"/>
          <a:stretch/>
        </p:blipFill>
        <p:spPr>
          <a:xfrm>
            <a:off x="4067942" y="3894107"/>
            <a:ext cx="3960441" cy="220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96D9341D-5A36-4D00-9A9C-C3B0687EE4D3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E2629D19-1BF0-45D8-B884-D4630D1EF8BB}"/>
              </a:ext>
            </a:extLst>
          </p:cNvPr>
          <p:cNvSpPr/>
          <p:nvPr/>
        </p:nvSpPr>
        <p:spPr>
          <a:xfrm>
            <a:off x="395536" y="44426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cxnSp>
        <p:nvCxnSpPr>
          <p:cNvPr id="7" name="6 Conector recto">
            <a:extLst>
              <a:ext uri="{FF2B5EF4-FFF2-40B4-BE49-F238E27FC236}">
                <a16:creationId xmlns:a16="http://schemas.microsoft.com/office/drawing/2014/main" id="{9AC66F41-FDF3-41AC-9B16-560C37F3C52F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C9B6DA8-C8AD-401A-9673-24D684D659F6}"/>
              </a:ext>
            </a:extLst>
          </p:cNvPr>
          <p:cNvSpPr txBox="1"/>
          <p:nvPr/>
        </p:nvSpPr>
        <p:spPr>
          <a:xfrm>
            <a:off x="394927" y="1693621"/>
            <a:ext cx="288092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 de ABRIL 2020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Conforme a una estrecha coordinación y apoyo de Dirección de Participación Ciudadana y personal a su cargo.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llevó a cabo el apoyo en la entrega de 300kilos de Tortillas 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familias de la Colonia Emiliano Zapata, afectadas por la pandemia ocasionada por COVID – 19.</a:t>
            </a:r>
            <a:endParaRPr lang="es-ES" dirty="0"/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id="{82DFF49C-0D6D-405B-A799-496C4383FC31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01779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458A33-0998-4287-B1B0-09E7F6664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28532" r="51385" b="33084"/>
          <a:stretch/>
        </p:blipFill>
        <p:spPr>
          <a:xfrm>
            <a:off x="3373084" y="1499522"/>
            <a:ext cx="2435326" cy="212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E70802-5285-4FED-8541-3366451D6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0602" r="13484" b="33447"/>
          <a:stretch/>
        </p:blipFill>
        <p:spPr>
          <a:xfrm>
            <a:off x="5882262" y="1499522"/>
            <a:ext cx="2435326" cy="212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685248-F9DB-4979-9FD6-44479042A5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9000" r="9050" b="24801"/>
          <a:stretch/>
        </p:blipFill>
        <p:spPr>
          <a:xfrm>
            <a:off x="3853898" y="3764856"/>
            <a:ext cx="3909023" cy="235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2ABEC2FF-5413-416D-A31E-81C2926016CD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6BFB17AF-4D49-4DAC-A9BC-20411C16C92E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id="{3D067BB7-3155-46DD-9D62-CB0A841C6E12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E3BFEFA-1335-4194-A8E0-DCDA29563763}"/>
              </a:ext>
            </a:extLst>
          </p:cNvPr>
          <p:cNvSpPr txBox="1"/>
          <p:nvPr/>
        </p:nvSpPr>
        <p:spPr>
          <a:xfrm>
            <a:off x="453767" y="1346213"/>
            <a:ext cx="26654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ABRIL 2020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realizo la  entrega de 150 despensas a los habitantes más vulnerables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apoyo a las familias afectadas por el COVID 19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 Colonia Los Puestos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Mediante este trabajo se refuerza y aumenta la atención a más personas, siempre en busca de su bienestar.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7A6CDE96-AF63-4829-A88D-2F00C5798E2C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370294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D011D6-1DC0-48F3-B90D-A9F821A51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3750" r="15351" b="27251"/>
          <a:stretch/>
        </p:blipFill>
        <p:spPr>
          <a:xfrm>
            <a:off x="4383263" y="4077074"/>
            <a:ext cx="3831828" cy="201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C3647B-AEFC-4129-94A8-5E26174C8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6401" r="8263" b="16401"/>
          <a:stretch/>
        </p:blipFill>
        <p:spPr>
          <a:xfrm>
            <a:off x="4408956" y="1484785"/>
            <a:ext cx="383182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356A87C3-54A9-4070-80B0-C18F86C67240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6 Conector recto">
            <a:extLst>
              <a:ext uri="{FF2B5EF4-FFF2-40B4-BE49-F238E27FC236}">
                <a16:creationId xmlns:a16="http://schemas.microsoft.com/office/drawing/2014/main" id="{1F853C9C-1FAA-46A2-B6D8-BB2ACECD6AB8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4 Rectángulo">
            <a:extLst>
              <a:ext uri="{FF2B5EF4-FFF2-40B4-BE49-F238E27FC236}">
                <a16:creationId xmlns:a16="http://schemas.microsoft.com/office/drawing/2014/main" id="{14FA2C7A-E722-4431-A624-ADBDF923FA9C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D18B48-A305-4D60-AAFE-CA85741B6FC4}"/>
              </a:ext>
            </a:extLst>
          </p:cNvPr>
          <p:cNvSpPr txBox="1"/>
          <p:nvPr/>
        </p:nvSpPr>
        <p:spPr>
          <a:xfrm>
            <a:off x="395536" y="1545754"/>
            <a:ext cx="280830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ABRIL 2020</a:t>
            </a:r>
          </a:p>
          <a:p>
            <a:endParaRPr lang="es-ES" sz="2000" dirty="0"/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coordinación interna, se realizó el apoyo en la  entrega 150 despensas a los habitantes más vulnerables de la Colonia Ojo de Agua.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esto se refrenda el apoyo del H. Ayuntamiento de Tlaquepaque hacia las familias que se ven afectadas por la pandemia actual.</a:t>
            </a:r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3B0C2E64-DA72-48F8-B458-A5D09EC37816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81308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6BCB170E-B133-435E-83E7-551FFC57116B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3" name="3 Rectángulo">
            <a:extLst>
              <a:ext uri="{FF2B5EF4-FFF2-40B4-BE49-F238E27FC236}">
                <a16:creationId xmlns:a16="http://schemas.microsoft.com/office/drawing/2014/main" id="{3292137D-3314-46D2-99F6-7B4C8AB8A1FB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5" name="6 Conector recto">
            <a:extLst>
              <a:ext uri="{FF2B5EF4-FFF2-40B4-BE49-F238E27FC236}">
                <a16:creationId xmlns:a16="http://schemas.microsoft.com/office/drawing/2014/main" id="{0B87F6CE-4092-4794-A416-3D3968B52040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10 CuadroTexto">
            <a:extLst>
              <a:ext uri="{FF2B5EF4-FFF2-40B4-BE49-F238E27FC236}">
                <a16:creationId xmlns:a16="http://schemas.microsoft.com/office/drawing/2014/main" id="{FAEC2B31-63D7-4BB0-A5C5-6811C81D608D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088036-D187-43E0-A935-FEC63E548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-1" r="31160" b="40168"/>
          <a:stretch/>
        </p:blipFill>
        <p:spPr>
          <a:xfrm>
            <a:off x="3386102" y="1461565"/>
            <a:ext cx="2410034" cy="219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22DC8C-EA8D-4492-9EA9-3F83BDF6CD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566" r="16138" b="30051"/>
          <a:stretch/>
        </p:blipFill>
        <p:spPr>
          <a:xfrm>
            <a:off x="3374605" y="3877311"/>
            <a:ext cx="2410035" cy="219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9409CFF-7C3A-4168-8755-97BA488553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7451" r="41338" b="21312"/>
          <a:stretch/>
        </p:blipFill>
        <p:spPr>
          <a:xfrm>
            <a:off x="6012161" y="1461565"/>
            <a:ext cx="2222012" cy="219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C38733D-F5E2-43CA-B039-F6A913ED4B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1312" r="36613" b="17451"/>
          <a:stretch/>
        </p:blipFill>
        <p:spPr>
          <a:xfrm>
            <a:off x="5955397" y="3843345"/>
            <a:ext cx="2278775" cy="219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1D1B386-2F41-4464-BCA6-0804F11C98E6}"/>
              </a:ext>
            </a:extLst>
          </p:cNvPr>
          <p:cNvSpPr txBox="1"/>
          <p:nvPr/>
        </p:nvSpPr>
        <p:spPr>
          <a:xfrm>
            <a:off x="351772" y="1838656"/>
            <a:ext cx="26654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 de ABRIL 2020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 través de un plan de trabajo, se realizó el apoyo en la de entrega de 150 despensas a familias de la Colonia Emiliano Zapata.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este apoyo más familias Tlaquepaquenses se ven beneficiadas y reforzadas para afrontar las consecuencias originadas por el COVID-19.</a:t>
            </a:r>
          </a:p>
        </p:txBody>
      </p:sp>
    </p:spTree>
    <p:extLst>
      <p:ext uri="{BB962C8B-B14F-4D97-AF65-F5344CB8AC3E}">
        <p14:creationId xmlns:p14="http://schemas.microsoft.com/office/powerpoint/2010/main" val="210568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61424C-B83D-4EE0-94E5-7844D2F7C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t="31437"/>
          <a:stretch/>
        </p:blipFill>
        <p:spPr>
          <a:xfrm>
            <a:off x="3340779" y="2060848"/>
            <a:ext cx="490362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4 Rectángulo">
            <a:extLst>
              <a:ext uri="{FF2B5EF4-FFF2-40B4-BE49-F238E27FC236}">
                <a16:creationId xmlns:a16="http://schemas.microsoft.com/office/drawing/2014/main" id="{20396ADB-86D2-4465-80B4-9BAF7330E1A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D2E6196D-4327-4B6D-88BB-0176A8B69578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6 Conector recto">
            <a:extLst>
              <a:ext uri="{FF2B5EF4-FFF2-40B4-BE49-F238E27FC236}">
                <a16:creationId xmlns:a16="http://schemas.microsoft.com/office/drawing/2014/main" id="{1A87F01D-76F6-4CFC-9173-00573C704BD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25DA136-B3DA-4260-BED0-9C76B332BC79}"/>
              </a:ext>
            </a:extLst>
          </p:cNvPr>
          <p:cNvSpPr txBox="1"/>
          <p:nvPr/>
        </p:nvSpPr>
        <p:spPr>
          <a:xfrm>
            <a:off x="487306" y="1412776"/>
            <a:ext cx="2680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22 de ABRIL 2020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coordinación integral, se realizó la entrega de 50 despensas a los habitantes más vulnerables de la Colonia Linda Vista y Quintero.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esta agenda de trabajo y coordinación, se beneficiaron a 50 familias de Tlaquepaque y se refrenda el apoyo ante la pandemia que se vive.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id="{CD3BF2C1-C02D-45B6-9C53-384D2A8A9486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84008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398704-359A-495A-92A1-3B4242742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9949" r="11013" b="19153"/>
          <a:stretch/>
        </p:blipFill>
        <p:spPr>
          <a:xfrm>
            <a:off x="3776167" y="3696057"/>
            <a:ext cx="3940576" cy="24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7CD4B-415F-49C2-AD90-4C5F05240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1" t="39372" r="30313" b="8403"/>
          <a:stretch/>
        </p:blipFill>
        <p:spPr>
          <a:xfrm>
            <a:off x="3402017" y="1479046"/>
            <a:ext cx="2261663" cy="204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1DA589-7E34-405A-8B7F-28C85757D8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7950" r="37598" b="12201"/>
          <a:stretch/>
        </p:blipFill>
        <p:spPr>
          <a:xfrm>
            <a:off x="5827366" y="1510877"/>
            <a:ext cx="2425945" cy="201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55C7F7CA-2A7A-4ED5-A8EA-FDA5738D22CD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B6B69FB0-5E16-4ADC-9F64-ABA2521D35A5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id="{5F1F11B1-538A-477D-B743-899B4230EBD8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7C755855-2906-4E91-A7A5-D35BEBA34194}"/>
              </a:ext>
            </a:extLst>
          </p:cNvPr>
          <p:cNvSpPr txBox="1"/>
          <p:nvPr/>
        </p:nvSpPr>
        <p:spPr>
          <a:xfrm>
            <a:off x="416929" y="1334658"/>
            <a:ext cx="2777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-26 de ABRIL 2020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una coordinación integral y transversal con las dependencias DIF Jalisco y DIF Tlaquepaque,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entregaron 250 platillos preparados en apoyo a las familias de la Colonia la Duraznera.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base a este apoyo realizado, más familias se vieron reforzadas en su bienestar ante la pandemia por COVID-19 que se enfrenta.</a:t>
            </a:r>
            <a:endParaRPr lang="es-ES" dirty="0"/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A0F173F-0897-47F7-BE03-86728D678DE9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251812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C14DFD3-E688-48B0-A879-A66F2F2D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7951" r="33575" b="26900"/>
          <a:stretch/>
        </p:blipFill>
        <p:spPr>
          <a:xfrm>
            <a:off x="3645882" y="3739046"/>
            <a:ext cx="4300539" cy="237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CC3454-3D74-41F9-8494-62F8C6240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1" t="37938" r="3923" b="27437"/>
          <a:stretch/>
        </p:blipFill>
        <p:spPr>
          <a:xfrm>
            <a:off x="3645882" y="1384903"/>
            <a:ext cx="4300542" cy="237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6 Conector recto">
            <a:extLst>
              <a:ext uri="{FF2B5EF4-FFF2-40B4-BE49-F238E27FC236}">
                <a16:creationId xmlns:a16="http://schemas.microsoft.com/office/drawing/2014/main" id="{86A66050-91E0-4A58-A1A5-9217AD37C4A0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3 Rectángulo">
            <a:extLst>
              <a:ext uri="{FF2B5EF4-FFF2-40B4-BE49-F238E27FC236}">
                <a16:creationId xmlns:a16="http://schemas.microsoft.com/office/drawing/2014/main" id="{B67708BD-EC0F-4F27-8DC0-1FBCF9E0C9DA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C2E65AEA-9794-4690-91BE-85363020E0C3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1071B1-9B6C-4D7C-89FD-183644A150AA}"/>
              </a:ext>
            </a:extLst>
          </p:cNvPr>
          <p:cNvSpPr txBox="1"/>
          <p:nvPr/>
        </p:nvSpPr>
        <p:spPr>
          <a:xfrm>
            <a:off x="459374" y="1305341"/>
            <a:ext cx="26806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ABRIL 2020</a:t>
            </a:r>
          </a:p>
          <a:p>
            <a:endParaRPr lang="es-ES" dirty="0"/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coordinación con Presidencia, en la Colonia El Zalate,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realizó la entrega de 50 Despensas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en apoyo a las familias afectadas por el COVID 19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 base de una agenda exitosa, se logró reforzar a más familias Tlaquepaquenses, y así se refrenda el actuar del H. Ayuntamiento de Tlaquepaque ante la pandemia que se vive.</a:t>
            </a: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id="{4EDFFB74-1141-42A1-8FBF-532CE40A5024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09724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imagen puede contener: una o varias personas, personas sentadas, tabla e interior">
            <a:extLst>
              <a:ext uri="{FF2B5EF4-FFF2-40B4-BE49-F238E27FC236}">
                <a16:creationId xmlns:a16="http://schemas.microsoft.com/office/drawing/2014/main" id="{76E7BECC-3EB4-4CA5-9DBF-B5DE6691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11" y="2058024"/>
            <a:ext cx="4804299" cy="360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D22A39-907C-44A8-B266-920ECF26F6F5}"/>
              </a:ext>
            </a:extLst>
          </p:cNvPr>
          <p:cNvSpPr txBox="1"/>
          <p:nvPr/>
        </p:nvSpPr>
        <p:spPr>
          <a:xfrm>
            <a:off x="539576" y="1199828"/>
            <a:ext cx="28341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ABRIL 2020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Durante el presente mes, de manera coordinada con dependencias del H. Ayuntamiento, se realizó el apoyo en la coordinación, logística y entrega de los siguientes programas sociales.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 “Te queremos Jefa”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-“Queremos Cuidarte”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-“Por la familia”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Obteniendo así resultados integrales y concretos hacia sectores de la ciudadanía Tlaquepaquense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0" cy="55446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10 CuadroTexto">
            <a:extLst>
              <a:ext uri="{FF2B5EF4-FFF2-40B4-BE49-F238E27FC236}">
                <a16:creationId xmlns:a16="http://schemas.microsoft.com/office/drawing/2014/main" id="{659B6862-9EB0-4527-AB84-C9EF9CAA26FB}"/>
              </a:ext>
            </a:extLst>
          </p:cNvPr>
          <p:cNvSpPr txBox="1"/>
          <p:nvPr/>
        </p:nvSpPr>
        <p:spPr>
          <a:xfrm>
            <a:off x="7308304" y="5406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58527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FDEC6DA6-CE30-459E-956A-4B74840B7102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3" name="3 Rectángulo">
            <a:extLst>
              <a:ext uri="{FF2B5EF4-FFF2-40B4-BE49-F238E27FC236}">
                <a16:creationId xmlns:a16="http://schemas.microsoft.com/office/drawing/2014/main" id="{85BD7192-30C9-4437-B54F-3B1D914561C2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7F566C2A-8323-437E-8376-596A207A744F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AC4BE02-9F12-4037-947C-ADFF8FA84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9551" r="17713" b="29978"/>
          <a:stretch/>
        </p:blipFill>
        <p:spPr>
          <a:xfrm>
            <a:off x="3563888" y="1484784"/>
            <a:ext cx="44247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704E7A-3D3E-49B6-929C-924730067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7951" r="25588" b="23838"/>
          <a:stretch/>
        </p:blipFill>
        <p:spPr>
          <a:xfrm>
            <a:off x="3563887" y="4005064"/>
            <a:ext cx="442476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8FC7213-E84C-49E3-8CFA-3745077AABCB}"/>
              </a:ext>
            </a:extLst>
          </p:cNvPr>
          <p:cNvSpPr/>
          <p:nvPr/>
        </p:nvSpPr>
        <p:spPr>
          <a:xfrm>
            <a:off x="377348" y="1433172"/>
            <a:ext cx="2826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25 de  ABRIL 2020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logró la entrega de  250 platillos preparados en apoyo a las familias afectadas por el COVID  19.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esta agenda te apoyos llevada a cabo en la Colonia El Órgano, se contó con la coordinación y ayuda de las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dependencias DIF Jalisco y DIF Tlaquepaque.</a:t>
            </a: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id="{92F97BC4-4289-4167-A905-9C89613B39F2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40800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75B0796C-6B16-48CD-9BC1-38F278AB5E0C}"/>
              </a:ext>
            </a:extLst>
          </p:cNvPr>
          <p:cNvCxnSpPr/>
          <p:nvPr/>
        </p:nvCxnSpPr>
        <p:spPr>
          <a:xfrm>
            <a:off x="3491880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4 Rectángulo">
            <a:extLst>
              <a:ext uri="{FF2B5EF4-FFF2-40B4-BE49-F238E27FC236}">
                <a16:creationId xmlns:a16="http://schemas.microsoft.com/office/drawing/2014/main" id="{A637FCC4-A108-4121-BEB6-22AE8F53E9AA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5106BCC3-4D76-4A04-8CEF-0044E9739F71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8094F3-86ED-45EB-864D-E125249A2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85" r="16220" b="18579"/>
          <a:stretch/>
        </p:blipFill>
        <p:spPr>
          <a:xfrm>
            <a:off x="3671902" y="1412776"/>
            <a:ext cx="432047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5F6311-1B3F-4358-9424-C2A8FF807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31100" r="16138" b="14300"/>
          <a:stretch/>
        </p:blipFill>
        <p:spPr>
          <a:xfrm>
            <a:off x="3671902" y="3917944"/>
            <a:ext cx="4428490" cy="233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37F34A-F002-4509-AF41-DFCEF5FEAE77}"/>
              </a:ext>
            </a:extLst>
          </p:cNvPr>
          <p:cNvSpPr txBox="1"/>
          <p:nvPr/>
        </p:nvSpPr>
        <p:spPr>
          <a:xfrm>
            <a:off x="395536" y="1340768"/>
            <a:ext cx="3006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ABRIL 2020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parte de una jornada de apoyos, con el apoyo de las dependencias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DIF Jalisco y DIF Tlaquepaque.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realizó la comida preparada a familias de la Colonia San Martin de las Flores.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Mejorando así, las capacidades de coordinación y apoyo hacia las personas vulnerables de Tlaquepaque ante la pandemia por COVID – 19.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6BB27173-934E-4D85-9B0D-6B53DED85D2A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22757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D5E166F2-9DFD-4412-A2E1-43741A165A87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3" name="3 Rectángulo">
            <a:extLst>
              <a:ext uri="{FF2B5EF4-FFF2-40B4-BE49-F238E27FC236}">
                <a16:creationId xmlns:a16="http://schemas.microsoft.com/office/drawing/2014/main" id="{5C550F64-C60C-43E0-BC1C-ED44E4197AB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0B9F9B51-1ED1-4BE6-A9E2-B242DB7F8441}"/>
              </a:ext>
            </a:extLst>
          </p:cNvPr>
          <p:cNvCxnSpPr/>
          <p:nvPr/>
        </p:nvCxnSpPr>
        <p:spPr>
          <a:xfrm>
            <a:off x="3707904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64EBDD4-F79C-4CCD-AE02-BAC44E494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1650" r="14563" b="19551"/>
          <a:stretch/>
        </p:blipFill>
        <p:spPr>
          <a:xfrm>
            <a:off x="3820628" y="1370829"/>
            <a:ext cx="400544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A66D78-57C2-4A2D-B28B-67AFCEC53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21376" r="3806" b="13477"/>
          <a:stretch/>
        </p:blipFill>
        <p:spPr>
          <a:xfrm>
            <a:off x="3828268" y="4107133"/>
            <a:ext cx="3997795" cy="209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3FB11CB-D371-41CE-9859-78F326297135}"/>
              </a:ext>
            </a:extLst>
          </p:cNvPr>
          <p:cNvSpPr txBox="1"/>
          <p:nvPr/>
        </p:nvSpPr>
        <p:spPr>
          <a:xfrm>
            <a:off x="377047" y="1196752"/>
            <a:ext cx="3218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28 de ABRIL 2020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base a una agenda de apoyo y logística interna, se logró la entrega de despensas a los habitantes más vulnerables de la Colonia Haciendas de San Martín.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este apoyo, más familias Tlaquepaquenses se vieron beneficiadas para enfrentar de mejor manera los embates que conlleva la pandemia que se vive.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5EB9BDD6-DA29-4C43-98F9-09C9BF7233A5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38099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BAAA6577-4DBE-419B-B7E1-E5E0DA1BAA0B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4 Rectángulo">
            <a:extLst>
              <a:ext uri="{FF2B5EF4-FFF2-40B4-BE49-F238E27FC236}">
                <a16:creationId xmlns:a16="http://schemas.microsoft.com/office/drawing/2014/main" id="{E430AA03-2C41-4E57-BBED-8DB7542A2145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3. Brigada de limpieza </a:t>
            </a:r>
          </a:p>
          <a:p>
            <a:endParaRPr lang="es-MX" dirty="0"/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0A479FB7-CA33-4BAB-87F6-18678D84FC11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La imagen puede contener: 1 persona, de pie, caminando, árbol, cielo y exterior">
            <a:extLst>
              <a:ext uri="{FF2B5EF4-FFF2-40B4-BE49-F238E27FC236}">
                <a16:creationId xmlns:a16="http://schemas.microsoft.com/office/drawing/2014/main" id="{CD5FBFD1-807F-4260-8219-65C336826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6901" r="12200" b="17451"/>
          <a:stretch/>
        </p:blipFill>
        <p:spPr bwMode="auto">
          <a:xfrm>
            <a:off x="3419872" y="1340767"/>
            <a:ext cx="2232247" cy="244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una o varias personas y personas de pie">
            <a:extLst>
              <a:ext uri="{FF2B5EF4-FFF2-40B4-BE49-F238E27FC236}">
                <a16:creationId xmlns:a16="http://schemas.microsoft.com/office/drawing/2014/main" id="{9E474998-CBFB-43DA-97C4-CDA680901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0"/>
          <a:stretch/>
        </p:blipFill>
        <p:spPr bwMode="auto">
          <a:xfrm>
            <a:off x="5868142" y="1340768"/>
            <a:ext cx="2376266" cy="244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imagen puede contener: una o varias personas, personas de pie y exterior">
            <a:extLst>
              <a:ext uri="{FF2B5EF4-FFF2-40B4-BE49-F238E27FC236}">
                <a16:creationId xmlns:a16="http://schemas.microsoft.com/office/drawing/2014/main" id="{75E50491-EA0C-44F7-AB0E-FE453FCFC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t="2589"/>
          <a:stretch/>
        </p:blipFill>
        <p:spPr bwMode="auto">
          <a:xfrm>
            <a:off x="3419872" y="3926059"/>
            <a:ext cx="2232247" cy="215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imagen puede contener: una o varias personas, personas de pie y exterior">
            <a:extLst>
              <a:ext uri="{FF2B5EF4-FFF2-40B4-BE49-F238E27FC236}">
                <a16:creationId xmlns:a16="http://schemas.microsoft.com/office/drawing/2014/main" id="{09AE8ECF-2E90-427D-87F2-4C5783338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22700" r="19286" b="29001"/>
          <a:stretch/>
        </p:blipFill>
        <p:spPr bwMode="auto">
          <a:xfrm>
            <a:off x="5868142" y="3926058"/>
            <a:ext cx="2407113" cy="215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434047-F669-431E-8D0C-66446F65A5A6}"/>
              </a:ext>
            </a:extLst>
          </p:cNvPr>
          <p:cNvSpPr txBox="1"/>
          <p:nvPr/>
        </p:nvSpPr>
        <p:spPr>
          <a:xfrm>
            <a:off x="467540" y="1556791"/>
            <a:ext cx="23042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ABRIL 2020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Personal de la Delegación realizó limpieza en la  plaza principal de la Colonia  San Martin de las Flores.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 esto se aumenta la capacidad de la Colonia para prevenir contagios de COVID – 19 y además se logra una mejora en la percepción estética de la plaza.</a:t>
            </a:r>
            <a:endParaRPr lang="es-ES" dirty="0"/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880C9FB4-3804-427B-8435-1D7E3D9BAE75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30018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DB27D3F1-4614-43BC-9572-F5A4FAACAC37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3" name="3 Rectángulo">
            <a:extLst>
              <a:ext uri="{FF2B5EF4-FFF2-40B4-BE49-F238E27FC236}">
                <a16:creationId xmlns:a16="http://schemas.microsoft.com/office/drawing/2014/main" id="{33085824-9B89-4FD5-919C-05C4ABCC5A83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AD081059-7EE1-4EB6-B7A5-E89DD7781311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93941DC3-FBDD-494C-8FA0-D2C13873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98" y="1916832"/>
            <a:ext cx="4581128" cy="343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0 CuadroTexto">
            <a:extLst>
              <a:ext uri="{FF2B5EF4-FFF2-40B4-BE49-F238E27FC236}">
                <a16:creationId xmlns:a16="http://schemas.microsoft.com/office/drawing/2014/main" id="{5C5DCBFA-5564-4CAF-BC6C-BFF92D362A5F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B99A42-3065-4407-BF1F-8713AD171CA2}"/>
              </a:ext>
            </a:extLst>
          </p:cNvPr>
          <p:cNvSpPr txBox="1"/>
          <p:nvPr/>
        </p:nvSpPr>
        <p:spPr>
          <a:xfrm>
            <a:off x="395536" y="1372994"/>
            <a:ext cx="2665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ABRIL 2020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-Se realizó el apoyo en la entrega de 150 despensas a los habitantes más vulnerables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apoyo a las familias afectadas por el COVID19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 Colonia  La Duraznera.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esto más de 150 familias se vieron beneficiadas y reforzadas para enfrentar la pandemia que se vive actualmente.</a:t>
            </a:r>
          </a:p>
        </p:txBody>
      </p:sp>
    </p:spTree>
    <p:extLst>
      <p:ext uri="{BB962C8B-B14F-4D97-AF65-F5344CB8AC3E}">
        <p14:creationId xmlns:p14="http://schemas.microsoft.com/office/powerpoint/2010/main" val="59472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F07689C7-0CCA-4560-9B0B-9DA43EDF9AC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3.Visita a Colonias</a:t>
            </a:r>
          </a:p>
          <a:p>
            <a:endParaRPr lang="es-MX" dirty="0"/>
          </a:p>
        </p:txBody>
      </p:sp>
      <p:sp>
        <p:nvSpPr>
          <p:cNvPr id="3" name="3 Rectángulo">
            <a:extLst>
              <a:ext uri="{FF2B5EF4-FFF2-40B4-BE49-F238E27FC236}">
                <a16:creationId xmlns:a16="http://schemas.microsoft.com/office/drawing/2014/main" id="{B39CAAEA-8F5F-46CD-9658-229087BB6817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AC5F1F92-4F01-4A05-A4A3-23656F575906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BE7CD6E-7A91-4DBA-A5A6-B9C3B1ABC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24865" r="20075" b="28272"/>
          <a:stretch/>
        </p:blipFill>
        <p:spPr>
          <a:xfrm>
            <a:off x="3455877" y="1844824"/>
            <a:ext cx="475252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0 CuadroTexto">
            <a:extLst>
              <a:ext uri="{FF2B5EF4-FFF2-40B4-BE49-F238E27FC236}">
                <a16:creationId xmlns:a16="http://schemas.microsoft.com/office/drawing/2014/main" id="{00BE892E-D70B-48C3-89A3-4A6240D5DABF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414207-7E98-4FD8-83D6-435CDE6DC398}"/>
              </a:ext>
            </a:extLst>
          </p:cNvPr>
          <p:cNvSpPr txBox="1"/>
          <p:nvPr/>
        </p:nvSpPr>
        <p:spPr>
          <a:xfrm>
            <a:off x="488300" y="1511493"/>
            <a:ext cx="26642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30 de ABRIL 2020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realizó la entrega botas con dulces a niños en la colonia Las Liebres 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Mediante este trabajo se refuerza y aumenta la atención al sector infantil de Tlaquepaque, siempre en busca de su bienestar para el futuro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Tlaqupaque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032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D0C5EA-BB0D-4754-B577-B6F974158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18919" r="14865" b="13514"/>
          <a:stretch/>
        </p:blipFill>
        <p:spPr>
          <a:xfrm>
            <a:off x="3253453" y="4077072"/>
            <a:ext cx="263709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863E04-9252-432C-867F-E3E77E8F5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8" r="22649" b="9340"/>
          <a:stretch/>
        </p:blipFill>
        <p:spPr>
          <a:xfrm>
            <a:off x="6060031" y="4094237"/>
            <a:ext cx="2520280" cy="178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529249-352D-47F2-88EA-6107C029F4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3253453" y="1866759"/>
            <a:ext cx="2637094" cy="182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B1F21-B987-4653-A8EA-9548BC93A4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6060031" y="1866760"/>
            <a:ext cx="2520280" cy="182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97B6DE-BD03-4DE9-A380-0826D1C852F2}"/>
              </a:ext>
            </a:extLst>
          </p:cNvPr>
          <p:cNvSpPr txBox="1"/>
          <p:nvPr/>
        </p:nvSpPr>
        <p:spPr>
          <a:xfrm>
            <a:off x="323528" y="630622"/>
            <a:ext cx="84969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COVID-19 / Visita a Colonias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D93741-729C-4DFF-BDCC-7E4280E0A8CC}"/>
              </a:ext>
            </a:extLst>
          </p:cNvPr>
          <p:cNvSpPr txBox="1"/>
          <p:nvPr/>
        </p:nvSpPr>
        <p:spPr>
          <a:xfrm>
            <a:off x="323528" y="1452177"/>
            <a:ext cx="8496944" cy="48290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id="{2FA785AF-6044-4CD8-96E8-08F143640CF1}"/>
              </a:ext>
            </a:extLst>
          </p:cNvPr>
          <p:cNvCxnSpPr>
            <a:cxnSpLocks/>
          </p:cNvCxnSpPr>
          <p:nvPr/>
        </p:nvCxnSpPr>
        <p:spPr>
          <a:xfrm>
            <a:off x="2987824" y="1412776"/>
            <a:ext cx="0" cy="490782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3B0204-8D1C-4925-8444-0EC6EAA5D744}"/>
              </a:ext>
            </a:extLst>
          </p:cNvPr>
          <p:cNvSpPr txBox="1"/>
          <p:nvPr/>
        </p:nvSpPr>
        <p:spPr>
          <a:xfrm>
            <a:off x="367747" y="1506845"/>
            <a:ext cx="26806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06 ABRIL 2020</a:t>
            </a:r>
          </a:p>
          <a:p>
            <a:endParaRPr lang="es-ES" dirty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una estrecha coordinación interna se llevó a cabo la entrega de 50 despensas, esto con el objetivo de apoyar a las familias de la Colonia, Fracc. Los Ladrilleros.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esto se refrenda la atención, beneficio y apoyo a más de 50 familias vulnerables ante los efectos provocados por la pandemia originada por el COVID – 19.</a:t>
            </a: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75CBD9D1-BC73-4621-8E01-A89BDB87D256}"/>
              </a:ext>
            </a:extLst>
          </p:cNvPr>
          <p:cNvSpPr txBox="1"/>
          <p:nvPr/>
        </p:nvSpPr>
        <p:spPr>
          <a:xfrm>
            <a:off x="7320171" y="64479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75073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EB064A-F4BE-478E-962C-178277FF22EC}"/>
              </a:ext>
            </a:extLst>
          </p:cNvPr>
          <p:cNvSpPr txBox="1"/>
          <p:nvPr/>
        </p:nvSpPr>
        <p:spPr>
          <a:xfrm>
            <a:off x="453919" y="1196752"/>
            <a:ext cx="27555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07 ABRIL 2020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Mediante una ruta de objetivos planteados el día mencionado, se benefició a través de la entrega de despensas a 10 familias de diferentes colonias, entre las cuales se encuentran: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San Martín de las Flores de Abajo y de Arriba y  Plan de Oriente.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esto se logra un reforzamiento en el apoyo a personas vulnerables ante los efectos de la  pandemia que se vive.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5B4B1F-0EEA-4B56-AD7E-A3C72BD2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5850" r="9393" b="8935"/>
          <a:stretch/>
        </p:blipFill>
        <p:spPr>
          <a:xfrm>
            <a:off x="6189872" y="1678095"/>
            <a:ext cx="2474466" cy="181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D78920-C620-40BB-94EF-1A6CA836F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 b="12049"/>
          <a:stretch/>
        </p:blipFill>
        <p:spPr>
          <a:xfrm>
            <a:off x="6223540" y="3903834"/>
            <a:ext cx="2474465" cy="184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4555E4-AF90-4A3B-A30C-3AB0A70DDA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3148"/>
          <a:stretch/>
        </p:blipFill>
        <p:spPr>
          <a:xfrm>
            <a:off x="3608156" y="1670809"/>
            <a:ext cx="244331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1E6CB6-DC4F-43E0-B89B-70FFECDEF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59" y="3945066"/>
            <a:ext cx="2398507" cy="18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149C04-5286-4F40-BA54-F98C0C9F94F4}"/>
              </a:ext>
            </a:extLst>
          </p:cNvPr>
          <p:cNvSpPr txBox="1"/>
          <p:nvPr/>
        </p:nvSpPr>
        <p:spPr>
          <a:xfrm>
            <a:off x="2411760" y="64533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Delegación de San Martin de las Flores </a:t>
            </a: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A3FB4516-AE69-47A7-97FA-DA6F9671DBAC}"/>
              </a:ext>
            </a:extLst>
          </p:cNvPr>
          <p:cNvSpPr/>
          <p:nvPr/>
        </p:nvSpPr>
        <p:spPr>
          <a:xfrm>
            <a:off x="395536" y="1196752"/>
            <a:ext cx="8496944" cy="52565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16" name="4 Rectángulo">
            <a:extLst>
              <a:ext uri="{FF2B5EF4-FFF2-40B4-BE49-F238E27FC236}">
                <a16:creationId xmlns:a16="http://schemas.microsoft.com/office/drawing/2014/main" id="{5C4E9499-0BF1-42EE-B502-9A1A0913EF6B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cxnSp>
        <p:nvCxnSpPr>
          <p:cNvPr id="18" name="6 Conector recto">
            <a:extLst>
              <a:ext uri="{FF2B5EF4-FFF2-40B4-BE49-F238E27FC236}">
                <a16:creationId xmlns:a16="http://schemas.microsoft.com/office/drawing/2014/main" id="{EDD42FAE-0180-4898-B3E8-F5726D149D27}"/>
              </a:ext>
            </a:extLst>
          </p:cNvPr>
          <p:cNvCxnSpPr/>
          <p:nvPr/>
        </p:nvCxnSpPr>
        <p:spPr>
          <a:xfrm>
            <a:off x="3347864" y="1193620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10 CuadroTexto">
            <a:extLst>
              <a:ext uri="{FF2B5EF4-FFF2-40B4-BE49-F238E27FC236}">
                <a16:creationId xmlns:a16="http://schemas.microsoft.com/office/drawing/2014/main" id="{B6445A45-5F2B-4E96-AB74-0E5940CEBA51}"/>
              </a:ext>
            </a:extLst>
          </p:cNvPr>
          <p:cNvSpPr txBox="1"/>
          <p:nvPr/>
        </p:nvSpPr>
        <p:spPr>
          <a:xfrm>
            <a:off x="7241956" y="53938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00232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656A8C-799F-408E-A1E5-08C94924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1"/>
          <a:stretch/>
        </p:blipFill>
        <p:spPr>
          <a:xfrm>
            <a:off x="6184908" y="1650862"/>
            <a:ext cx="2609894" cy="191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C5B48F-AA3A-4CEE-B8FF-268B23CA6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80" y="1658426"/>
            <a:ext cx="2813839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361CA9-10D1-4BD6-994C-0DC9F9224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49" y="3994332"/>
            <a:ext cx="3195939" cy="227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E77DC241-4231-40EF-8E0B-AA24528F1162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9" name="3 Rectángulo">
            <a:extLst>
              <a:ext uri="{FF2B5EF4-FFF2-40B4-BE49-F238E27FC236}">
                <a16:creationId xmlns:a16="http://schemas.microsoft.com/office/drawing/2014/main" id="{612D29F5-1350-417F-8336-74BFA603DFFF}"/>
              </a:ext>
            </a:extLst>
          </p:cNvPr>
          <p:cNvSpPr/>
          <p:nvPr/>
        </p:nvSpPr>
        <p:spPr>
          <a:xfrm>
            <a:off x="395536" y="1196752"/>
            <a:ext cx="8496944" cy="52565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id="{78B8A7B1-A02D-4B90-A726-D5C32BA4BA67}"/>
              </a:ext>
            </a:extLst>
          </p:cNvPr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E6238547-8399-4C94-B99D-F80B3AD852DC}"/>
              </a:ext>
            </a:extLst>
          </p:cNvPr>
          <p:cNvSpPr txBox="1"/>
          <p:nvPr/>
        </p:nvSpPr>
        <p:spPr>
          <a:xfrm>
            <a:off x="360295" y="1153427"/>
            <a:ext cx="25987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ABRIL 2020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una estrecha coordinación, se realizó el apoyo a la dependencia de Presidencia en base a una agenda de entrega de despensas en apoyo de despensas a personas afectadas por los efectos del COVID – 19.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Todo esto mediante la supervisión de la directora y personal de Dirección de Delegaciones de Tlaquepaque.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BC46E08E-F94D-4294-82BE-A40D6945266E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260041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3735E3-1E22-4616-8D5D-47F2D475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8"/>
          <a:stretch/>
        </p:blipFill>
        <p:spPr>
          <a:xfrm>
            <a:off x="3661281" y="3911692"/>
            <a:ext cx="2090709" cy="192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DDAEC7-8B0B-4589-9AD5-CB614ECE48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0"/>
          <a:stretch/>
        </p:blipFill>
        <p:spPr>
          <a:xfrm>
            <a:off x="5953637" y="3928933"/>
            <a:ext cx="2325132" cy="190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F192EB-73AB-466B-B952-F74ACD55E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27" y="1677569"/>
            <a:ext cx="2306742" cy="190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C63029-A616-43CC-A6A7-5F350BBC50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4" b="24086"/>
          <a:stretch/>
        </p:blipFill>
        <p:spPr>
          <a:xfrm>
            <a:off x="3661281" y="1660328"/>
            <a:ext cx="2129083" cy="192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4 Rectángulo">
            <a:extLst>
              <a:ext uri="{FF2B5EF4-FFF2-40B4-BE49-F238E27FC236}">
                <a16:creationId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347864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395536" y="1484784"/>
            <a:ext cx="29523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08 de ABRIL 2020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realizó en estrecha cohesión y logística, la entrega de despensas a familias vulnerables de la Colonia Buenos Aires.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este apoyo se benefició a más de 250 familias y se refrendó el apoyo y intención hacia las familias Tlaquepaquenses que viven los estragos generados por el COVID – 19.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D132A6CA-3E42-405D-9286-4624E4DB232B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28081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FC1240-80E6-4B37-9717-2B334878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1893" r="677" b="25605"/>
          <a:stretch/>
        </p:blipFill>
        <p:spPr>
          <a:xfrm>
            <a:off x="3665953" y="1412777"/>
            <a:ext cx="2105734" cy="20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573BB4-53F7-430B-AF4D-71733FE00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8887" b="8164"/>
          <a:stretch/>
        </p:blipFill>
        <p:spPr>
          <a:xfrm>
            <a:off x="6089775" y="1395264"/>
            <a:ext cx="215802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7DDD43-1E96-4125-A660-F28E81388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14255"/>
          <a:stretch/>
        </p:blipFill>
        <p:spPr>
          <a:xfrm>
            <a:off x="3679601" y="3783158"/>
            <a:ext cx="215802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850386-163F-448B-A032-0F413B6681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20713" r="20276"/>
          <a:stretch/>
        </p:blipFill>
        <p:spPr>
          <a:xfrm>
            <a:off x="6070017" y="3757194"/>
            <a:ext cx="215802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B25910EB-4A84-4C50-A217-2D39901B7821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8" name="6 Conector recto">
            <a:extLst>
              <a:ext uri="{FF2B5EF4-FFF2-40B4-BE49-F238E27FC236}">
                <a16:creationId xmlns:a16="http://schemas.microsoft.com/office/drawing/2014/main" id="{8F55E3A3-6F6A-457C-B65F-39AA76F1B771}"/>
              </a:ext>
            </a:extLst>
          </p:cNvPr>
          <p:cNvCxnSpPr/>
          <p:nvPr/>
        </p:nvCxnSpPr>
        <p:spPr>
          <a:xfrm>
            <a:off x="3347864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4 Rectángulo">
            <a:extLst>
              <a:ext uri="{FF2B5EF4-FFF2-40B4-BE49-F238E27FC236}">
                <a16:creationId xmlns:a16="http://schemas.microsoft.com/office/drawing/2014/main" id="{493E4AF2-6707-4032-A32C-930053C90690}"/>
              </a:ext>
            </a:extLst>
          </p:cNvPr>
          <p:cNvSpPr/>
          <p:nvPr/>
        </p:nvSpPr>
        <p:spPr>
          <a:xfrm>
            <a:off x="373965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C9918C-D03F-4C3B-B564-84E965B5D057}"/>
              </a:ext>
            </a:extLst>
          </p:cNvPr>
          <p:cNvSpPr txBox="1"/>
          <p:nvPr/>
        </p:nvSpPr>
        <p:spPr>
          <a:xfrm>
            <a:off x="395536" y="1241459"/>
            <a:ext cx="29523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11 de ABRIL 2020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Mediante una agenda de trabajo exitosa, se realizó la entrega de despensas de frutas y verduras a los habitantes más vulnerables  de la Colonia El Cerro del Cuatro.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base a este apoyo, más de 300 familias vulnerables se vieron beneficiadas y con esto se ratifica el apoyo del ayuntamiento hacia las familias Tlaquepaquenses que sufren los efectos de la pandemia por COVID – 19.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BD163F5F-D619-44C7-8A43-AF0CC62E224D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135323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>
            <a:extLst>
              <a:ext uri="{FF2B5EF4-FFF2-40B4-BE49-F238E27FC236}">
                <a16:creationId xmlns:a16="http://schemas.microsoft.com/office/drawing/2014/main" id="{0A85601C-78A3-41C8-AE38-708B380F05B4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4 Rectángulo">
            <a:extLst>
              <a:ext uri="{FF2B5EF4-FFF2-40B4-BE49-F238E27FC236}">
                <a16:creationId xmlns:a16="http://schemas.microsoft.com/office/drawing/2014/main" id="{78B7C630-9E71-4617-97F2-6DEDDE6B32CE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F98C8E66-66C1-47B9-9CC5-A4E93F8FD588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D73FCB-CB64-445B-B8AF-D9E42FE0C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0601" r="11413" b="19550"/>
          <a:stretch/>
        </p:blipFill>
        <p:spPr>
          <a:xfrm>
            <a:off x="3635896" y="1340768"/>
            <a:ext cx="4248472" cy="247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B80B86-A75A-4729-A696-F6FE4AC19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4850" r="1962" b="19551"/>
          <a:stretch/>
        </p:blipFill>
        <p:spPr>
          <a:xfrm>
            <a:off x="3662536" y="3923342"/>
            <a:ext cx="4221832" cy="231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E432628-0C89-4D91-B60B-265DE375F9A8}"/>
              </a:ext>
            </a:extLst>
          </p:cNvPr>
          <p:cNvSpPr/>
          <p:nvPr/>
        </p:nvSpPr>
        <p:spPr>
          <a:xfrm>
            <a:off x="377348" y="1433172"/>
            <a:ext cx="282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11 de ABRIL 2020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Más de 50 familias de la Colonia San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Sebastianito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se vieron beneficiadas mediante la entrega de platillos preparados.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Mediante esta agenda de coordinación y trabajo se gestiona de manera integral el apoyo a las familias que viven los efectos provocados por la pandemia por COVID – 19.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3F16866B-20FF-4985-96DD-AE7EA9C1452A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60187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B579E2-73A4-47D0-ACA2-536E851CF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5901" r="-1186" b="19551"/>
          <a:stretch/>
        </p:blipFill>
        <p:spPr>
          <a:xfrm>
            <a:off x="3382055" y="2060848"/>
            <a:ext cx="4718336" cy="318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C72B65BA-ACCF-4990-A8DA-0FBF98F71D55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47599C69-50BA-4D46-B7B6-5220C4CCE237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COVID-19 / Visita a Colonias</a:t>
            </a:r>
          </a:p>
          <a:p>
            <a:endParaRPr lang="es-MX" dirty="0"/>
          </a:p>
        </p:txBody>
      </p:sp>
      <p:cxnSp>
        <p:nvCxnSpPr>
          <p:cNvPr id="6" name="6 Conector recto">
            <a:extLst>
              <a:ext uri="{FF2B5EF4-FFF2-40B4-BE49-F238E27FC236}">
                <a16:creationId xmlns:a16="http://schemas.microsoft.com/office/drawing/2014/main" id="{3795CDB7-5709-49DF-BBE4-D8F8B1DD2637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B111EA4-2240-495C-A2CA-6A4622C1A620}"/>
              </a:ext>
            </a:extLst>
          </p:cNvPr>
          <p:cNvSpPr txBox="1"/>
          <p:nvPr/>
        </p:nvSpPr>
        <p:spPr>
          <a:xfrm>
            <a:off x="395536" y="1484784"/>
            <a:ext cx="2808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ABRIL 2020</a:t>
            </a:r>
          </a:p>
          <a:p>
            <a:endParaRPr lang="es-ES" sz="2000" dirty="0"/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base a la coordinación interna generada, se logró la entrega de 10 despensas, pan y leche.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esto 10 familias en vulnerabilidad se vieron beneficiadas y reforzadas en el apoyo a la alimentación de la Colonia Álvaro Obregón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A0575058-BF52-41E7-87F0-4FD0E2F48C88}"/>
              </a:ext>
            </a:extLst>
          </p:cNvPr>
          <p:cNvSpPr txBox="1"/>
          <p:nvPr/>
        </p:nvSpPr>
        <p:spPr>
          <a:xfrm>
            <a:off x="7087705" y="4924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2020</a:t>
            </a:r>
          </a:p>
        </p:txBody>
      </p:sp>
    </p:spTree>
    <p:extLst>
      <p:ext uri="{BB962C8B-B14F-4D97-AF65-F5344CB8AC3E}">
        <p14:creationId xmlns:p14="http://schemas.microsoft.com/office/powerpoint/2010/main" val="595168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14784</TotalTime>
  <Words>1582</Words>
  <Application>Microsoft Office PowerPoint</Application>
  <PresentationFormat>Presentación en pantalla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Arial Unicode MS</vt:lpstr>
      <vt:lpstr>Calibri</vt:lpstr>
      <vt:lpstr>Calibri Light</vt:lpstr>
      <vt:lpstr>Calisto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Aned rojaz</cp:lastModifiedBy>
  <cp:revision>162</cp:revision>
  <dcterms:created xsi:type="dcterms:W3CDTF">2019-04-12T15:45:24Z</dcterms:created>
  <dcterms:modified xsi:type="dcterms:W3CDTF">2020-05-11T19:00:15Z</dcterms:modified>
</cp:coreProperties>
</file>