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8" r:id="rId3"/>
    <p:sldId id="336" r:id="rId4"/>
    <p:sldId id="356" r:id="rId5"/>
    <p:sldId id="359" r:id="rId6"/>
    <p:sldId id="299" r:id="rId7"/>
    <p:sldId id="313" r:id="rId8"/>
    <p:sldId id="355" r:id="rId9"/>
    <p:sldId id="260" r:id="rId10"/>
    <p:sldId id="338" r:id="rId11"/>
    <p:sldId id="354" r:id="rId12"/>
    <p:sldId id="267" r:id="rId13"/>
    <p:sldId id="352" r:id="rId14"/>
    <p:sldId id="353" r:id="rId15"/>
    <p:sldId id="357" r:id="rId16"/>
    <p:sldId id="358" r:id="rId17"/>
    <p:sldId id="360" r:id="rId18"/>
  </p:sldIdLst>
  <p:sldSz cx="9144000" cy="6858000" type="screen4x3"/>
  <p:notesSz cx="7077075" cy="90281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94671" autoAdjust="0"/>
  </p:normalViewPr>
  <p:slideViewPr>
    <p:cSldViewPr>
      <p:cViewPr varScale="1">
        <p:scale>
          <a:sx n="70" d="100"/>
          <a:sy n="70" d="100"/>
        </p:scale>
        <p:origin x="5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6940D821-CB88-460A-BF61-3A46E69C4AD5}" type="datetimeFigureOut">
              <a:rPr lang="es-MX" smtClean="0"/>
              <a:t>20/03/2020</a:t>
            </a:fld>
            <a:endParaRPr lang="es-MX"/>
          </a:p>
        </p:txBody>
      </p:sp>
      <p:sp>
        <p:nvSpPr>
          <p:cNvPr id="4" name="Marcador de pie de página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1C791093-8F90-4CA9-A4E0-F74267A816AC}" type="slidenum">
              <a:rPr lang="es-MX" smtClean="0"/>
              <a:t>‹Nº›</a:t>
            </a:fld>
            <a:endParaRPr lang="es-MX"/>
          </a:p>
        </p:txBody>
      </p:sp>
    </p:spTree>
    <p:extLst>
      <p:ext uri="{BB962C8B-B14F-4D97-AF65-F5344CB8AC3E}">
        <p14:creationId xmlns:p14="http://schemas.microsoft.com/office/powerpoint/2010/main" val="300016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008705" y="0"/>
            <a:ext cx="3066733" cy="452974"/>
          </a:xfrm>
          <a:prstGeom prst="rect">
            <a:avLst/>
          </a:prstGeom>
        </p:spPr>
        <p:txBody>
          <a:bodyPr vert="horz" lIns="91440" tIns="45720" rIns="91440" bIns="45720" rtlCol="0"/>
          <a:lstStyle>
            <a:lvl1pPr algn="r">
              <a:defRPr sz="1200"/>
            </a:lvl1pPr>
          </a:lstStyle>
          <a:p>
            <a:fld id="{32015920-E414-4313-9EFD-2F5F3C8DC595}" type="datetimeFigureOut">
              <a:rPr lang="es-MX" smtClean="0"/>
              <a:t>20/03/2020</a:t>
            </a:fld>
            <a:endParaRPr lang="es-MX"/>
          </a:p>
        </p:txBody>
      </p:sp>
      <p:sp>
        <p:nvSpPr>
          <p:cNvPr id="4" name="Marcador de imagen de diapositiva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7708" y="4344780"/>
            <a:ext cx="5661660" cy="355481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575141"/>
            <a:ext cx="3066733" cy="452973"/>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008705" y="8575141"/>
            <a:ext cx="3066733" cy="452973"/>
          </a:xfrm>
          <a:prstGeom prst="rect">
            <a:avLst/>
          </a:prstGeom>
        </p:spPr>
        <p:txBody>
          <a:bodyPr vert="horz" lIns="91440" tIns="45720" rIns="91440" bIns="45720" rtlCol="0" anchor="b"/>
          <a:lstStyle>
            <a:lvl1pPr algn="r">
              <a:defRPr sz="1200"/>
            </a:lvl1pPr>
          </a:lstStyle>
          <a:p>
            <a:fld id="{AF5CA717-F0F9-474A-8BC5-FA075C9358D6}" type="slidenum">
              <a:rPr lang="es-MX" smtClean="0"/>
              <a:t>‹Nº›</a:t>
            </a:fld>
            <a:endParaRPr lang="es-MX"/>
          </a:p>
        </p:txBody>
      </p:sp>
    </p:spTree>
    <p:extLst>
      <p:ext uri="{BB962C8B-B14F-4D97-AF65-F5344CB8AC3E}">
        <p14:creationId xmlns:p14="http://schemas.microsoft.com/office/powerpoint/2010/main" val="331529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5</a:t>
            </a:fld>
            <a:endParaRPr lang="es-MX"/>
          </a:p>
        </p:txBody>
      </p:sp>
    </p:spTree>
    <p:extLst>
      <p:ext uri="{BB962C8B-B14F-4D97-AF65-F5344CB8AC3E}">
        <p14:creationId xmlns:p14="http://schemas.microsoft.com/office/powerpoint/2010/main" val="276711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17</a:t>
            </a:fld>
            <a:endParaRPr lang="es-MX"/>
          </a:p>
        </p:txBody>
      </p:sp>
    </p:spTree>
    <p:extLst>
      <p:ext uri="{BB962C8B-B14F-4D97-AF65-F5344CB8AC3E}">
        <p14:creationId xmlns:p14="http://schemas.microsoft.com/office/powerpoint/2010/main" val="375443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7</a:t>
            </a:fld>
            <a:endParaRPr lang="es-MX"/>
          </a:p>
        </p:txBody>
      </p:sp>
    </p:spTree>
    <p:extLst>
      <p:ext uri="{BB962C8B-B14F-4D97-AF65-F5344CB8AC3E}">
        <p14:creationId xmlns:p14="http://schemas.microsoft.com/office/powerpoint/2010/main" val="1197411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8</a:t>
            </a:fld>
            <a:endParaRPr lang="es-MX"/>
          </a:p>
        </p:txBody>
      </p:sp>
    </p:spTree>
    <p:extLst>
      <p:ext uri="{BB962C8B-B14F-4D97-AF65-F5344CB8AC3E}">
        <p14:creationId xmlns:p14="http://schemas.microsoft.com/office/powerpoint/2010/main" val="195732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10</a:t>
            </a:fld>
            <a:endParaRPr lang="es-MX"/>
          </a:p>
        </p:txBody>
      </p:sp>
    </p:spTree>
    <p:extLst>
      <p:ext uri="{BB962C8B-B14F-4D97-AF65-F5344CB8AC3E}">
        <p14:creationId xmlns:p14="http://schemas.microsoft.com/office/powerpoint/2010/main" val="391222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11</a:t>
            </a:fld>
            <a:endParaRPr lang="es-MX"/>
          </a:p>
        </p:txBody>
      </p:sp>
    </p:spTree>
    <p:extLst>
      <p:ext uri="{BB962C8B-B14F-4D97-AF65-F5344CB8AC3E}">
        <p14:creationId xmlns:p14="http://schemas.microsoft.com/office/powerpoint/2010/main" val="222374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13</a:t>
            </a:fld>
            <a:endParaRPr lang="es-MX"/>
          </a:p>
        </p:txBody>
      </p:sp>
    </p:spTree>
    <p:extLst>
      <p:ext uri="{BB962C8B-B14F-4D97-AF65-F5344CB8AC3E}">
        <p14:creationId xmlns:p14="http://schemas.microsoft.com/office/powerpoint/2010/main" val="200970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14</a:t>
            </a:fld>
            <a:endParaRPr lang="es-MX"/>
          </a:p>
        </p:txBody>
      </p:sp>
    </p:spTree>
    <p:extLst>
      <p:ext uri="{BB962C8B-B14F-4D97-AF65-F5344CB8AC3E}">
        <p14:creationId xmlns:p14="http://schemas.microsoft.com/office/powerpoint/2010/main" val="36083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15</a:t>
            </a:fld>
            <a:endParaRPr lang="es-MX"/>
          </a:p>
        </p:txBody>
      </p:sp>
    </p:spTree>
    <p:extLst>
      <p:ext uri="{BB962C8B-B14F-4D97-AF65-F5344CB8AC3E}">
        <p14:creationId xmlns:p14="http://schemas.microsoft.com/office/powerpoint/2010/main" val="3455314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AF5CA717-F0F9-474A-8BC5-FA075C9358D6}" type="slidenum">
              <a:rPr lang="es-MX" smtClean="0"/>
              <a:t>16</a:t>
            </a:fld>
            <a:endParaRPr lang="es-MX"/>
          </a:p>
        </p:txBody>
      </p:sp>
    </p:spTree>
    <p:extLst>
      <p:ext uri="{BB962C8B-B14F-4D97-AF65-F5344CB8AC3E}">
        <p14:creationId xmlns:p14="http://schemas.microsoft.com/office/powerpoint/2010/main" val="91371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27333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43116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79186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5206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353770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38650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65457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79672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61995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30477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90982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389504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215573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424907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190059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412135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9997A4E-D8C2-4988-96FD-2ACF864D917C}" type="datetimeFigureOut">
              <a:rPr lang="es-MX" smtClean="0"/>
              <a:t>20/03/2020</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041ED03B-0457-4ADE-920C-A64AD65B60C6}" type="slidenum">
              <a:rPr lang="es-MX" smtClean="0"/>
              <a:t>‹Nº›</a:t>
            </a:fld>
            <a:endParaRPr lang="es-MX" dirty="0"/>
          </a:p>
        </p:txBody>
      </p:sp>
    </p:spTree>
    <p:extLst>
      <p:ext uri="{BB962C8B-B14F-4D97-AF65-F5344CB8AC3E}">
        <p14:creationId xmlns:p14="http://schemas.microsoft.com/office/powerpoint/2010/main" val="9263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9997A4E-D8C2-4988-96FD-2ACF864D917C}" type="datetimeFigureOut">
              <a:rPr lang="es-MX" smtClean="0"/>
              <a:t>20/03/2020</a:t>
            </a:fld>
            <a:endParaRPr lang="es-MX"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MX"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41ED03B-0457-4ADE-920C-A64AD65B60C6}" type="slidenum">
              <a:rPr lang="es-MX" smtClean="0"/>
              <a:t>‹Nº›</a:t>
            </a:fld>
            <a:endParaRPr lang="es-MX" dirty="0"/>
          </a:p>
        </p:txBody>
      </p:sp>
    </p:spTree>
    <p:extLst>
      <p:ext uri="{BB962C8B-B14F-4D97-AF65-F5344CB8AC3E}">
        <p14:creationId xmlns:p14="http://schemas.microsoft.com/office/powerpoint/2010/main" val="8691657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1 Título"/>
          <p:cNvSpPr>
            <a:spLocks noGrp="1"/>
          </p:cNvSpPr>
          <p:nvPr>
            <p:ph type="ctrTitle"/>
          </p:nvPr>
        </p:nvSpPr>
        <p:spPr>
          <a:xfrm>
            <a:off x="2267744" y="442670"/>
            <a:ext cx="6120680" cy="1470025"/>
          </a:xfrm>
        </p:spPr>
        <p:txBody>
          <a:bodyPr>
            <a:noAutofit/>
          </a:bodyPr>
          <a:lstStyle/>
          <a:p>
            <a:pPr>
              <a:lnSpc>
                <a:spcPct val="115000"/>
              </a:lnSpc>
              <a:spcAft>
                <a:spcPts val="0"/>
              </a:spcAft>
            </a:pPr>
            <a:r>
              <a:rPr lang="es-MX" sz="3200" b="1" dirty="0" smtClean="0">
                <a:solidFill>
                  <a:schemeClr val="bg1"/>
                </a:solidFill>
                <a:latin typeface="Calisto MT"/>
                <a:ea typeface="Calibri"/>
                <a:cs typeface="Times New Roman"/>
              </a:rPr>
              <a:t>AYUNTAMIENTO DE</a:t>
            </a:r>
            <a:br>
              <a:rPr lang="es-MX" sz="3200" b="1" dirty="0" smtClean="0">
                <a:solidFill>
                  <a:schemeClr val="bg1"/>
                </a:solidFill>
                <a:latin typeface="Calisto MT"/>
                <a:ea typeface="Calibri"/>
                <a:cs typeface="Times New Roman"/>
              </a:rPr>
            </a:br>
            <a:r>
              <a:rPr lang="es-MX" sz="3200" b="1" dirty="0" smtClean="0">
                <a:solidFill>
                  <a:schemeClr val="bg1"/>
                </a:solidFill>
                <a:latin typeface="Calisto MT"/>
                <a:ea typeface="Calibri"/>
                <a:cs typeface="Times New Roman"/>
              </a:rPr>
              <a:t>SAN PEDRO TLAQUEPAQUE</a:t>
            </a:r>
            <a:r>
              <a:rPr lang="es-MX" sz="3200" dirty="0" smtClean="0">
                <a:solidFill>
                  <a:schemeClr val="bg1"/>
                </a:solidFill>
                <a:ea typeface="Calibri"/>
                <a:cs typeface="Times New Roman"/>
              </a:rPr>
              <a:t/>
            </a:r>
            <a:br>
              <a:rPr lang="es-MX" sz="3200" dirty="0" smtClean="0">
                <a:solidFill>
                  <a:schemeClr val="bg1"/>
                </a:solidFill>
                <a:ea typeface="Calibri"/>
                <a:cs typeface="Times New Roman"/>
              </a:rPr>
            </a:br>
            <a:r>
              <a:rPr lang="es-MX" sz="3200" b="1" dirty="0" smtClean="0">
                <a:solidFill>
                  <a:schemeClr val="bg1"/>
                </a:solidFill>
                <a:latin typeface="Arial Narrow"/>
                <a:ea typeface="Calibri"/>
                <a:cs typeface="Times New Roman"/>
              </a:rPr>
              <a:t>GOBIERNO 2018 - 2021</a:t>
            </a:r>
            <a:endParaRPr lang="es-MX" sz="3200" b="1" dirty="0">
              <a:solidFill>
                <a:schemeClr val="bg1"/>
              </a:solidFill>
              <a:ea typeface="Calibri"/>
              <a:cs typeface="Times New Roman"/>
            </a:endParaRPr>
          </a:p>
        </p:txBody>
      </p:sp>
      <p:sp>
        <p:nvSpPr>
          <p:cNvPr id="5" name="4 Rectángulo"/>
          <p:cNvSpPr/>
          <p:nvPr/>
        </p:nvSpPr>
        <p:spPr>
          <a:xfrm>
            <a:off x="2269173" y="2564904"/>
            <a:ext cx="4572000" cy="3447098"/>
          </a:xfrm>
          <a:prstGeom prst="rect">
            <a:avLst/>
          </a:prstGeom>
        </p:spPr>
        <p:txBody>
          <a:bodyPr>
            <a:spAutoFit/>
          </a:bodyPr>
          <a:lstStyle/>
          <a:p>
            <a:pPr lvl="0" algn="ctr" eaLnBrk="0" fontAlgn="base" hangingPunct="0">
              <a:spcBef>
                <a:spcPct val="0"/>
              </a:spcBef>
              <a:spcAft>
                <a:spcPct val="0"/>
              </a:spcAft>
            </a:pPr>
            <a:r>
              <a:rPr lang="es-MX" sz="2800" b="1" dirty="0" smtClean="0">
                <a:solidFill>
                  <a:schemeClr val="bg1"/>
                </a:solidFill>
                <a:latin typeface="Arial Unicode MS" pitchFamily="34" charset="-128"/>
                <a:ea typeface="Arial Unicode MS" pitchFamily="34" charset="-128"/>
                <a:cs typeface="Arial" pitchFamily="34" charset="0"/>
              </a:rPr>
              <a:t>Dirección de Delegaciones y Agencias Municipales</a:t>
            </a:r>
          </a:p>
          <a:p>
            <a:pPr lvl="0" algn="ctr" eaLnBrk="0" fontAlgn="base" hangingPunct="0">
              <a:spcBef>
                <a:spcPct val="0"/>
              </a:spcBef>
              <a:spcAft>
                <a:spcPct val="0"/>
              </a:spcAft>
            </a:pPr>
            <a:endParaRPr lang="es-MX" sz="2800" b="1" dirty="0">
              <a:solidFill>
                <a:schemeClr val="bg1"/>
              </a:solidFill>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sz="2800" b="1" dirty="0" smtClean="0">
                <a:solidFill>
                  <a:schemeClr val="bg1"/>
                </a:solidFill>
                <a:latin typeface="Arial Unicode MS" pitchFamily="34" charset="-128"/>
                <a:ea typeface="Arial Unicode MS" pitchFamily="34" charset="-128"/>
                <a:cs typeface="Arial" pitchFamily="34" charset="0"/>
              </a:rPr>
              <a:t>DELEGACIÓN MUNICIPAL LAS JUNTAS.</a:t>
            </a:r>
          </a:p>
          <a:p>
            <a:pPr lvl="0" algn="ctr" eaLnBrk="0" fontAlgn="base" hangingPunct="0">
              <a:spcBef>
                <a:spcPct val="0"/>
              </a:spcBef>
              <a:spcAft>
                <a:spcPct val="0"/>
              </a:spcAft>
            </a:pPr>
            <a:r>
              <a:rPr lang="es-MX" sz="2000" b="1" dirty="0" smtClean="0">
                <a:solidFill>
                  <a:schemeClr val="bg1"/>
                </a:solidFill>
                <a:latin typeface="Arial Unicode MS" pitchFamily="34" charset="-128"/>
                <a:ea typeface="Arial Unicode MS" pitchFamily="34" charset="-128"/>
                <a:cs typeface="Arial" pitchFamily="34" charset="0"/>
              </a:rPr>
              <a:t>                                                                     INFORME DE ACTIVIDADES</a:t>
            </a:r>
          </a:p>
          <a:p>
            <a:pPr lvl="0" algn="ctr" eaLnBrk="0" fontAlgn="base" hangingPunct="0">
              <a:spcBef>
                <a:spcPct val="0"/>
              </a:spcBef>
              <a:spcAft>
                <a:spcPct val="0"/>
              </a:spcAft>
            </a:pPr>
            <a:r>
              <a:rPr lang="es-MX" sz="2000" b="1" dirty="0" smtClean="0">
                <a:solidFill>
                  <a:schemeClr val="bg1"/>
                </a:solidFill>
                <a:latin typeface="Arial Unicode MS" pitchFamily="34" charset="-128"/>
                <a:ea typeface="Arial Unicode MS" pitchFamily="34" charset="-128"/>
                <a:cs typeface="Arial" pitchFamily="34" charset="0"/>
              </a:rPr>
              <a:t>MARZO-2020</a:t>
            </a:r>
            <a:endParaRPr lang="es-MX" sz="2000" b="1" dirty="0" smtClean="0">
              <a:solidFill>
                <a:schemeClr val="bg1"/>
              </a:solidFill>
              <a:latin typeface="Arial" pitchFamily="34" charset="0"/>
              <a:cs typeface="Arial" pitchFamily="34" charset="0"/>
            </a:endParaRPr>
          </a:p>
          <a:p>
            <a:pPr lvl="0" algn="ctr" eaLnBrk="0" fontAlgn="base" hangingPunct="0">
              <a:spcBef>
                <a:spcPct val="0"/>
              </a:spcBef>
              <a:spcAft>
                <a:spcPct val="0"/>
              </a:spcAft>
            </a:pPr>
            <a:endParaRPr lang="es-MX" b="1" dirty="0" smtClean="0">
              <a:solidFill>
                <a:schemeClr val="bg1"/>
              </a:solidFill>
              <a:latin typeface="Arial Unicode MS" pitchFamily="34" charset="-128"/>
              <a:ea typeface="Arial Unicode MS" pitchFamily="34" charset="-128"/>
              <a:cs typeface="Arial" pitchFamily="34" charset="0"/>
            </a:endParaRPr>
          </a:p>
        </p:txBody>
      </p:sp>
      <p:pic>
        <p:nvPicPr>
          <p:cNvPr id="6" name="6 Imagen" descr="logotipo ayuntamiento actual.jpg"/>
          <p:cNvPicPr/>
          <p:nvPr/>
        </p:nvPicPr>
        <p:blipFill>
          <a:blip r:embed="rId2" cstate="print"/>
          <a:stretch>
            <a:fillRect/>
          </a:stretch>
        </p:blipFill>
        <p:spPr>
          <a:xfrm>
            <a:off x="395536" y="692696"/>
            <a:ext cx="1483995" cy="1483995"/>
          </a:xfrm>
          <a:prstGeom prst="rect">
            <a:avLst/>
          </a:prstGeom>
        </p:spPr>
      </p:pic>
    </p:spTree>
    <p:extLst>
      <p:ext uri="{BB962C8B-B14F-4D97-AF65-F5344CB8AC3E}">
        <p14:creationId xmlns:p14="http://schemas.microsoft.com/office/powerpoint/2010/main" val="2374074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400" b="1" dirty="0">
                <a:latin typeface="Arial" panose="020B0604020202020204" pitchFamily="34" charset="0"/>
                <a:cs typeface="Arial" panose="020B0604020202020204" pitchFamily="34" charset="0"/>
              </a:rPr>
              <a:t>5</a:t>
            </a:r>
            <a:r>
              <a:rPr lang="es-MX" sz="1400" b="1" dirty="0" smtClean="0">
                <a:latin typeface="Arial" panose="020B0604020202020204" pitchFamily="34" charset="0"/>
                <a:cs typeface="Arial" panose="020B0604020202020204" pitchFamily="34" charset="0"/>
              </a:rPr>
              <a:t>.-   APOYO A OTRAS DEPENDENCIAS                                                   </a:t>
            </a:r>
            <a:r>
              <a:rPr lang="es-MX" sz="1400" dirty="0" smtClean="0">
                <a:latin typeface="Arial" panose="020B0604020202020204" pitchFamily="34" charset="0"/>
                <a:cs typeface="Arial" panose="020B0604020202020204" pitchFamily="34" charset="0"/>
              </a:rPr>
              <a:t>MARZO-2020</a:t>
            </a:r>
            <a:endParaRPr lang="es-MX" sz="1400" dirty="0">
              <a:latin typeface="Arial" panose="020B0604020202020204" pitchFamily="34" charset="0"/>
              <a:cs typeface="Arial" panose="020B0604020202020204" pitchFamily="34" charset="0"/>
            </a:endParaRPr>
          </a:p>
        </p:txBody>
      </p:sp>
      <p:sp>
        <p:nvSpPr>
          <p:cNvPr id="3" name="4 Marcador de contenido"/>
          <p:cNvSpPr txBox="1">
            <a:spLocks/>
          </p:cNvSpPr>
          <p:nvPr/>
        </p:nvSpPr>
        <p:spPr>
          <a:xfrm>
            <a:off x="434408" y="1116848"/>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6" name="CuadroTexto 5"/>
          <p:cNvSpPr txBox="1"/>
          <p:nvPr/>
        </p:nvSpPr>
        <p:spPr>
          <a:xfrm>
            <a:off x="457200" y="1118343"/>
            <a:ext cx="2497488" cy="4708981"/>
          </a:xfrm>
          <a:prstGeom prst="rect">
            <a:avLst/>
          </a:prstGeom>
          <a:noFill/>
        </p:spPr>
        <p:txBody>
          <a:bodyPr wrap="square" rtlCol="0">
            <a:spAutoFit/>
          </a:bodyPr>
          <a:lstStyle/>
          <a:p>
            <a:pPr algn="ctr"/>
            <a:endParaRPr lang="es-MX" sz="1200" dirty="0" smtClean="0">
              <a:solidFill>
                <a:schemeClr val="bg1"/>
              </a:solidFill>
            </a:endParaRPr>
          </a:p>
          <a:p>
            <a:pPr algn="ctr"/>
            <a:r>
              <a:rPr lang="es-MX" sz="1200" dirty="0" smtClean="0">
                <a:solidFill>
                  <a:schemeClr val="bg1"/>
                </a:solidFill>
              </a:rPr>
              <a:t>05 MARZO 2020</a:t>
            </a:r>
          </a:p>
          <a:p>
            <a:pPr algn="ctr"/>
            <a:endParaRPr lang="es-MX" sz="1200" dirty="0" smtClean="0">
              <a:solidFill>
                <a:schemeClr val="bg1"/>
              </a:solidFill>
            </a:endParaRPr>
          </a:p>
          <a:p>
            <a:pPr algn="ctr"/>
            <a:r>
              <a:rPr lang="es-MX" sz="1200" dirty="0" smtClean="0">
                <a:solidFill>
                  <a:schemeClr val="bg1"/>
                </a:solidFill>
              </a:rPr>
              <a:t> DIEZ AÑOS FORTALECIENDO TU FAMILIA CONTRA LAS ADICCIONES DE COMUCAT EN EL PARQUE LINEAL DE LA COLONIA EL VERGEL CON UN HORARIO DE 4:00 PM. A 9:00 P.M.ASISTIERON 300 PERSONAS NOS ACOMPAÑA LA DIRECTORA DE DELEGACIONES ROSA PEREZ LEAL,LA DIRECTORA DE COMUCAT CARMEN ALICIA LOZANO,EL REGIDOR HECTOR PERFECTO, REGIDOR JAIME CONTRERAS,CITLALI AMAYA,DELEGADOS Y AGENTES MUNICIPALES, SERVICIOS MEDICOS MUNICIPALES,SEGURIDAD PUBLICA,COMUDE,</a:t>
            </a:r>
          </a:p>
          <a:p>
            <a:pPr algn="ctr"/>
            <a:r>
              <a:rPr lang="es-MX" sz="1200" dirty="0" smtClean="0">
                <a:solidFill>
                  <a:schemeClr val="bg1"/>
                </a:solidFill>
              </a:rPr>
              <a:t>INMUJERS</a:t>
            </a:r>
            <a:endParaRPr lang="es-MX" sz="1200" dirty="0">
              <a:solidFill>
                <a:schemeClr val="bg1"/>
              </a:solidFill>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556792"/>
            <a:ext cx="1599642" cy="2307384"/>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042" y="1449380"/>
            <a:ext cx="3493988" cy="209136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595" y="3828117"/>
            <a:ext cx="1707654" cy="2276872"/>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1492" y="4073464"/>
            <a:ext cx="2651787" cy="1988840"/>
          </a:xfrm>
          <a:prstGeom prst="rect">
            <a:avLst/>
          </a:prstGeom>
        </p:spPr>
      </p:pic>
    </p:spTree>
    <p:extLst>
      <p:ext uri="{BB962C8B-B14F-4D97-AF65-F5344CB8AC3E}">
        <p14:creationId xmlns:p14="http://schemas.microsoft.com/office/powerpoint/2010/main" val="204420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400" b="1" dirty="0">
                <a:latin typeface="Arial" panose="020B0604020202020204" pitchFamily="34" charset="0"/>
                <a:cs typeface="Arial" panose="020B0604020202020204" pitchFamily="34" charset="0"/>
              </a:rPr>
              <a:t>5</a:t>
            </a:r>
            <a:r>
              <a:rPr lang="es-MX" sz="1400" b="1" dirty="0" smtClean="0">
                <a:latin typeface="Arial" panose="020B0604020202020204" pitchFamily="34" charset="0"/>
                <a:cs typeface="Arial" panose="020B0604020202020204" pitchFamily="34" charset="0"/>
              </a:rPr>
              <a:t>.-   APOYO A OTRAS DEPENDENCIAS                                                   </a:t>
            </a:r>
            <a:r>
              <a:rPr lang="es-MX" sz="1400" dirty="0" smtClean="0">
                <a:latin typeface="Arial" panose="020B0604020202020204" pitchFamily="34" charset="0"/>
                <a:cs typeface="Arial" panose="020B0604020202020204" pitchFamily="34" charset="0"/>
              </a:rPr>
              <a:t>MARZO-2020</a:t>
            </a:r>
            <a:endParaRPr lang="es-MX" sz="1400" dirty="0">
              <a:latin typeface="Arial" panose="020B0604020202020204" pitchFamily="34" charset="0"/>
              <a:cs typeface="Arial" panose="020B0604020202020204" pitchFamily="34" charset="0"/>
            </a:endParaRPr>
          </a:p>
        </p:txBody>
      </p:sp>
      <p:sp>
        <p:nvSpPr>
          <p:cNvPr id="3" name="4 Marcador de contenido"/>
          <p:cNvSpPr txBox="1">
            <a:spLocks/>
          </p:cNvSpPr>
          <p:nvPr/>
        </p:nvSpPr>
        <p:spPr>
          <a:xfrm>
            <a:off x="434408" y="1116848"/>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199" y="1268760"/>
            <a:ext cx="2843808" cy="2132856"/>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9101"/>
          <a:stretch/>
        </p:blipFill>
        <p:spPr>
          <a:xfrm>
            <a:off x="3146846" y="1278674"/>
            <a:ext cx="2356364" cy="2122941"/>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19201" t="43700" b="22700"/>
          <a:stretch/>
        </p:blipFill>
        <p:spPr>
          <a:xfrm>
            <a:off x="5638971" y="4059832"/>
            <a:ext cx="2855755" cy="1583375"/>
          </a:xfrm>
          <a:prstGeom prst="rect">
            <a:avLst/>
          </a:prstGeom>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t="27951"/>
          <a:stretch/>
        </p:blipFill>
        <p:spPr>
          <a:xfrm>
            <a:off x="3419872" y="3681751"/>
            <a:ext cx="1893799" cy="2098909"/>
          </a:xfrm>
          <a:prstGeom prst="rect">
            <a:avLst/>
          </a:prstGeom>
        </p:spPr>
      </p:pic>
      <p:sp>
        <p:nvSpPr>
          <p:cNvPr id="9" name="CuadroTexto 8"/>
          <p:cNvSpPr txBox="1"/>
          <p:nvPr/>
        </p:nvSpPr>
        <p:spPr>
          <a:xfrm>
            <a:off x="457199" y="1278674"/>
            <a:ext cx="2408635" cy="4185761"/>
          </a:xfrm>
          <a:prstGeom prst="rect">
            <a:avLst/>
          </a:prstGeom>
          <a:noFill/>
        </p:spPr>
        <p:txBody>
          <a:bodyPr wrap="square" rtlCol="0">
            <a:spAutoFit/>
          </a:bodyPr>
          <a:lstStyle/>
          <a:p>
            <a:pPr algn="ctr"/>
            <a:r>
              <a:rPr lang="es-MX" sz="1400" dirty="0" smtClean="0">
                <a:solidFill>
                  <a:schemeClr val="bg1"/>
                </a:solidFill>
              </a:rPr>
              <a:t>12 MARZO 2020</a:t>
            </a:r>
          </a:p>
          <a:p>
            <a:endParaRPr lang="es-MX" sz="1400" dirty="0" smtClean="0">
              <a:solidFill>
                <a:schemeClr val="bg1"/>
              </a:solidFill>
            </a:endParaRPr>
          </a:p>
          <a:p>
            <a:pPr algn="ctr"/>
            <a:r>
              <a:rPr lang="es-MX" sz="1400" dirty="0" smtClean="0">
                <a:solidFill>
                  <a:schemeClr val="bg1"/>
                </a:solidFill>
              </a:rPr>
              <a:t>CON UN HORARIO DE  </a:t>
            </a:r>
            <a:r>
              <a:rPr lang="es-MX" sz="1400" dirty="0">
                <a:solidFill>
                  <a:schemeClr val="bg1"/>
                </a:solidFill>
              </a:rPr>
              <a:t>9:30 </a:t>
            </a:r>
            <a:r>
              <a:rPr lang="es-MX" sz="1400" dirty="0" smtClean="0">
                <a:solidFill>
                  <a:schemeClr val="bg1"/>
                </a:solidFill>
              </a:rPr>
              <a:t>A.M. </a:t>
            </a:r>
            <a:r>
              <a:rPr lang="es-MX" sz="1400" dirty="0">
                <a:solidFill>
                  <a:schemeClr val="bg1"/>
                </a:solidFill>
              </a:rPr>
              <a:t>A</a:t>
            </a:r>
            <a:r>
              <a:rPr lang="es-MX" sz="1400" dirty="0" smtClean="0">
                <a:solidFill>
                  <a:schemeClr val="bg1"/>
                </a:solidFill>
              </a:rPr>
              <a:t> 11:00 A.M. INAGURACION DE LA CALLE EL ROCIO EN LA COLONIA BRISAS DE CHAPALA,COLONIA LAS JUNTAS EN DONDE ASISTIO LA PRESIDENTA MARIA ELENA LIMON GARCIA  LA REGIDORA ELOISA GAVIÑO, LA REGIDORA YOLANDA REYNOSO Y DIRECTIVOS DE VARIAS DEPENDENCIAS,</a:t>
            </a:r>
          </a:p>
          <a:p>
            <a:pPr algn="ctr"/>
            <a:r>
              <a:rPr lang="es-MX" sz="1400" dirty="0" smtClean="0">
                <a:solidFill>
                  <a:schemeClr val="bg1"/>
                </a:solidFill>
              </a:rPr>
              <a:t>ASISTIERON 60 PERSONAS.</a:t>
            </a:r>
            <a:endParaRPr lang="es-MX" dirty="0">
              <a:solidFill>
                <a:schemeClr val="bg1"/>
              </a:solidFill>
            </a:endParaRPr>
          </a:p>
        </p:txBody>
      </p:sp>
    </p:spTree>
    <p:extLst>
      <p:ext uri="{BB962C8B-B14F-4D97-AF65-F5344CB8AC3E}">
        <p14:creationId xmlns:p14="http://schemas.microsoft.com/office/powerpoint/2010/main" val="2231785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noFill/>
        </p:spPr>
        <p:txBody>
          <a:bodyPr/>
          <a:lstStyle/>
          <a:p>
            <a:pPr marL="0" indent="0" algn="ctr">
              <a:buNone/>
            </a:pPr>
            <a:endParaRPr lang="es-MX" dirty="0" smtClean="0"/>
          </a:p>
          <a:p>
            <a:pPr marL="0" indent="0" algn="ctr">
              <a:buNone/>
            </a:pPr>
            <a:r>
              <a:rPr lang="es-MX" sz="6000" b="1" dirty="0" smtClean="0">
                <a:solidFill>
                  <a:schemeClr val="bg1">
                    <a:lumMod val="95000"/>
                    <a:lumOff val="5000"/>
                  </a:schemeClr>
                </a:solidFill>
              </a:rPr>
              <a:t>6 </a:t>
            </a:r>
          </a:p>
          <a:p>
            <a:pPr marL="0" indent="0" algn="ctr">
              <a:buNone/>
            </a:pPr>
            <a:endParaRPr lang="es-MX" sz="6000" b="1" dirty="0" smtClean="0">
              <a:solidFill>
                <a:schemeClr val="bg1">
                  <a:lumMod val="95000"/>
                  <a:lumOff val="5000"/>
                </a:schemeClr>
              </a:solidFill>
            </a:endParaRPr>
          </a:p>
          <a:p>
            <a:pPr marL="0" indent="0" algn="ctr">
              <a:buNone/>
            </a:pPr>
            <a:r>
              <a:rPr lang="es-MX" sz="6000" b="1" dirty="0" smtClean="0">
                <a:solidFill>
                  <a:schemeClr val="bg1">
                    <a:lumMod val="95000"/>
                    <a:lumOff val="5000"/>
                  </a:schemeClr>
                </a:solidFill>
              </a:rPr>
              <a:t>ACTIVIDADES </a:t>
            </a:r>
          </a:p>
          <a:p>
            <a:pPr marL="0" indent="0" algn="ctr">
              <a:buNone/>
            </a:pPr>
            <a:endParaRPr lang="es-MX" sz="6000" b="1" dirty="0">
              <a:solidFill>
                <a:schemeClr val="bg1">
                  <a:lumMod val="95000"/>
                  <a:lumOff val="5000"/>
                </a:schemeClr>
              </a:solidFill>
            </a:endParaRPr>
          </a:p>
          <a:p>
            <a:pPr marL="0" indent="0" algn="ctr">
              <a:buNone/>
            </a:pPr>
            <a:r>
              <a:rPr lang="es-MX" sz="6000" b="1" dirty="0" smtClean="0">
                <a:solidFill>
                  <a:schemeClr val="bg1">
                    <a:lumMod val="95000"/>
                    <a:lumOff val="5000"/>
                  </a:schemeClr>
                </a:solidFill>
              </a:rPr>
              <a:t>COMPLEMENTARIAS</a:t>
            </a:r>
            <a:endParaRPr lang="es-MX" sz="6000" b="1" dirty="0">
              <a:solidFill>
                <a:schemeClr val="bg1">
                  <a:lumMod val="95000"/>
                  <a:lumOff val="5000"/>
                </a:schemeClr>
              </a:solidFill>
            </a:endParaRPr>
          </a:p>
        </p:txBody>
      </p:sp>
    </p:spTree>
    <p:extLst>
      <p:ext uri="{BB962C8B-B14F-4D97-AF65-F5344CB8AC3E}">
        <p14:creationId xmlns:p14="http://schemas.microsoft.com/office/powerpoint/2010/main" val="293155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latin typeface="Arial" panose="020B0604020202020204" pitchFamily="34" charset="0"/>
                <a:cs typeface="Arial" panose="020B0604020202020204" pitchFamily="34" charset="0"/>
              </a:rPr>
              <a:t>   6.- ACTIVIDADES COMPLEMENTARIAS</a:t>
            </a:r>
            <a:r>
              <a:rPr lang="es-MX" sz="1600" dirty="0" smtClean="0">
                <a:latin typeface="Arial" panose="020B0604020202020204" pitchFamily="34" charset="0"/>
                <a:cs typeface="Arial" panose="020B0604020202020204" pitchFamily="34" charset="0"/>
              </a:rPr>
              <a:t>                                                              MARZO-2020</a:t>
            </a:r>
            <a:endParaRPr lang="es-MX" sz="1600" b="1" dirty="0">
              <a:latin typeface="Arial" panose="020B0604020202020204" pitchFamily="34" charset="0"/>
              <a:cs typeface="Arial" panose="020B0604020202020204" pitchFamily="34" charset="0"/>
            </a:endParaRPr>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218" y="1700808"/>
            <a:ext cx="4320480" cy="3240360"/>
          </a:xfrm>
          <a:prstGeom prst="rect">
            <a:avLst/>
          </a:prstGeom>
        </p:spPr>
      </p:pic>
      <p:sp>
        <p:nvSpPr>
          <p:cNvPr id="3" name="CuadroTexto 2"/>
          <p:cNvSpPr txBox="1"/>
          <p:nvPr/>
        </p:nvSpPr>
        <p:spPr>
          <a:xfrm>
            <a:off x="467544" y="1270546"/>
            <a:ext cx="2413875" cy="4585871"/>
          </a:xfrm>
          <a:prstGeom prst="rect">
            <a:avLst/>
          </a:prstGeom>
          <a:noFill/>
        </p:spPr>
        <p:txBody>
          <a:bodyPr wrap="square" rtlCol="0">
            <a:spAutoFit/>
          </a:bodyPr>
          <a:lstStyle/>
          <a:p>
            <a:pPr algn="ctr"/>
            <a:r>
              <a:rPr lang="es-MX" sz="1600" dirty="0" smtClean="0">
                <a:solidFill>
                  <a:schemeClr val="bg1"/>
                </a:solidFill>
              </a:rPr>
              <a:t>4 MARZO 2020</a:t>
            </a:r>
          </a:p>
          <a:p>
            <a:pPr algn="ctr"/>
            <a:endParaRPr lang="es-MX" sz="1600" dirty="0">
              <a:solidFill>
                <a:schemeClr val="bg1"/>
              </a:solidFill>
            </a:endParaRPr>
          </a:p>
          <a:p>
            <a:pPr algn="ctr"/>
            <a:r>
              <a:rPr lang="es-MX" sz="1600" dirty="0" smtClean="0">
                <a:solidFill>
                  <a:schemeClr val="bg1"/>
                </a:solidFill>
              </a:rPr>
              <a:t>VISITA POR PARTE DE INEEJAD PARA PLATICAR CON EL DELEGADO Y OFRECER SERVICIO PARA TERMINAR SECUNDARIA Y PREPARATORIO EN SU MODULO UBICADO EN LA BIBLIOTECA DE LAS JUNTAS CON UN HORARIO DE 2:00 P.M. A 3:00 P.M.</a:t>
            </a:r>
          </a:p>
          <a:p>
            <a:endParaRPr lang="es-MX" dirty="0"/>
          </a:p>
          <a:p>
            <a:endParaRPr lang="es-MX" dirty="0"/>
          </a:p>
        </p:txBody>
      </p:sp>
    </p:spTree>
    <p:extLst>
      <p:ext uri="{BB962C8B-B14F-4D97-AF65-F5344CB8AC3E}">
        <p14:creationId xmlns:p14="http://schemas.microsoft.com/office/powerpoint/2010/main" val="2741429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latin typeface="Arial" panose="020B0604020202020204" pitchFamily="34" charset="0"/>
                <a:cs typeface="Arial" panose="020B0604020202020204" pitchFamily="34" charset="0"/>
              </a:rPr>
              <a:t>   6.- ACTIVIDADES COMPLEMENTARIAS</a:t>
            </a:r>
            <a:r>
              <a:rPr lang="es-MX" sz="1600" dirty="0" smtClean="0">
                <a:latin typeface="Arial" panose="020B0604020202020204" pitchFamily="34" charset="0"/>
                <a:cs typeface="Arial" panose="020B0604020202020204" pitchFamily="34" charset="0"/>
              </a:rPr>
              <a:t>                                                              MARZO-2020</a:t>
            </a:r>
            <a:endParaRPr lang="es-MX" sz="1600" b="1" dirty="0">
              <a:latin typeface="Arial" panose="020B0604020202020204" pitchFamily="34" charset="0"/>
              <a:cs typeface="Arial" panose="020B0604020202020204" pitchFamily="34" charset="0"/>
            </a:endParaRPr>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17800" t="18500" r="17801"/>
          <a:stretch/>
        </p:blipFill>
        <p:spPr>
          <a:xfrm>
            <a:off x="7236296" y="1340768"/>
            <a:ext cx="1224136" cy="2065589"/>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912" y="1340768"/>
            <a:ext cx="1362923" cy="2065589"/>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8104" y="1340767"/>
            <a:ext cx="1432347" cy="2065589"/>
          </a:xfrm>
          <a:prstGeom prst="rect">
            <a:avLst/>
          </a:prstGeom>
        </p:spPr>
      </p:pic>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14565" r="10835" b="16401"/>
          <a:stretch/>
        </p:blipFill>
        <p:spPr>
          <a:xfrm>
            <a:off x="2984972" y="1304009"/>
            <a:ext cx="1252401" cy="2139103"/>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912" y="3694388"/>
            <a:ext cx="2668520" cy="2132856"/>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7984" y="3717032"/>
            <a:ext cx="2651787" cy="2110212"/>
          </a:xfrm>
          <a:prstGeom prst="rect">
            <a:avLst/>
          </a:prstGeom>
        </p:spPr>
      </p:pic>
      <p:sp>
        <p:nvSpPr>
          <p:cNvPr id="13" name="CuadroTexto 12"/>
          <p:cNvSpPr txBox="1"/>
          <p:nvPr/>
        </p:nvSpPr>
        <p:spPr>
          <a:xfrm>
            <a:off x="395403" y="1484784"/>
            <a:ext cx="2508107" cy="3600986"/>
          </a:xfrm>
          <a:prstGeom prst="rect">
            <a:avLst/>
          </a:prstGeom>
          <a:noFill/>
        </p:spPr>
        <p:txBody>
          <a:bodyPr wrap="square" rtlCol="0">
            <a:spAutoFit/>
          </a:bodyPr>
          <a:lstStyle/>
          <a:p>
            <a:pPr algn="ctr"/>
            <a:r>
              <a:rPr lang="es-MX" dirty="0" smtClean="0">
                <a:solidFill>
                  <a:schemeClr val="bg1"/>
                </a:solidFill>
              </a:rPr>
              <a:t>6 MARZO 2020</a:t>
            </a:r>
          </a:p>
          <a:p>
            <a:pPr algn="ctr"/>
            <a:endParaRPr lang="es-MX" dirty="0">
              <a:solidFill>
                <a:schemeClr val="bg1"/>
              </a:solidFill>
            </a:endParaRPr>
          </a:p>
          <a:p>
            <a:pPr algn="ctr"/>
            <a:r>
              <a:rPr lang="es-MX" sz="1600" dirty="0" smtClean="0">
                <a:solidFill>
                  <a:schemeClr val="bg1"/>
                </a:solidFill>
              </a:rPr>
              <a:t>EXPOSICION , VENTA DE BLANCOS Y CORSETERIA HECHO POR MUJERES EMPRENDEDORAS Y CORTE DE CABELLO GRATUITO POR PARTE DE ALUMNAS DE CECATI 51 CON UN HORARIO DE 9:00 A.M. A 2:00 P.M. ASISTEN 100 PERSONAS.</a:t>
            </a:r>
            <a:endParaRPr lang="es-MX" sz="1600" dirty="0">
              <a:solidFill>
                <a:schemeClr val="bg1"/>
              </a:solidFill>
            </a:endParaRPr>
          </a:p>
        </p:txBody>
      </p:sp>
    </p:spTree>
    <p:extLst>
      <p:ext uri="{BB962C8B-B14F-4D97-AF65-F5344CB8AC3E}">
        <p14:creationId xmlns:p14="http://schemas.microsoft.com/office/powerpoint/2010/main" val="296695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latin typeface="Arial" panose="020B0604020202020204" pitchFamily="34" charset="0"/>
                <a:cs typeface="Arial" panose="020B0604020202020204" pitchFamily="34" charset="0"/>
              </a:rPr>
              <a:t>   6.- ACTIVIDADES COMPLEMENTARIAS</a:t>
            </a:r>
            <a:r>
              <a:rPr lang="es-MX" sz="1600" dirty="0" smtClean="0">
                <a:latin typeface="Arial" panose="020B0604020202020204" pitchFamily="34" charset="0"/>
                <a:cs typeface="Arial" panose="020B0604020202020204" pitchFamily="34" charset="0"/>
              </a:rPr>
              <a:t>                                                              MARZO-2020</a:t>
            </a:r>
            <a:endParaRPr lang="es-MX" sz="1600" b="1" dirty="0">
              <a:latin typeface="Arial" panose="020B0604020202020204" pitchFamily="34" charset="0"/>
              <a:cs typeface="Arial" panose="020B0604020202020204" pitchFamily="34" charset="0"/>
            </a:endParaRPr>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13" name="CuadroTexto 12"/>
          <p:cNvSpPr txBox="1"/>
          <p:nvPr/>
        </p:nvSpPr>
        <p:spPr>
          <a:xfrm>
            <a:off x="606071" y="1231007"/>
            <a:ext cx="2304256" cy="4462760"/>
          </a:xfrm>
          <a:prstGeom prst="rect">
            <a:avLst/>
          </a:prstGeom>
          <a:noFill/>
        </p:spPr>
        <p:txBody>
          <a:bodyPr wrap="square" rtlCol="0">
            <a:spAutoFit/>
          </a:bodyPr>
          <a:lstStyle/>
          <a:p>
            <a:pPr algn="ctr"/>
            <a:r>
              <a:rPr lang="es-MX" sz="1600" dirty="0" smtClean="0">
                <a:solidFill>
                  <a:schemeClr val="bg1"/>
                </a:solidFill>
              </a:rPr>
              <a:t>6 MARZO 2020</a:t>
            </a:r>
          </a:p>
          <a:p>
            <a:endParaRPr lang="es-MX" sz="1600" dirty="0" smtClean="0">
              <a:solidFill>
                <a:schemeClr val="bg1"/>
              </a:solidFill>
            </a:endParaRPr>
          </a:p>
          <a:p>
            <a:pPr algn="ctr"/>
            <a:r>
              <a:rPr lang="es-MX" sz="1400" dirty="0" smtClean="0">
                <a:solidFill>
                  <a:schemeClr val="bg1"/>
                </a:solidFill>
              </a:rPr>
              <a:t>CONMEMORACION DEL DIA DELA MUJER EN LAPLAZA PRINCIPAL DE LAS JUNTAS EN DONDE HUBO VENTA Y EXPOSICION DE LAS DIFERENTES LABORES DELAS MUJERES OFERTA EDUCATIVA, ASESORIA PARA LA MUJER. PARTICIPO CECATI #51, CEMEX, CONALEP1, INMUJERES,INEEJAD,CON UN HORARIO DE 5:00 </a:t>
            </a:r>
            <a:r>
              <a:rPr lang="es-MX" sz="1400" dirty="0">
                <a:solidFill>
                  <a:schemeClr val="bg1"/>
                </a:solidFill>
              </a:rPr>
              <a:t>P</a:t>
            </a:r>
            <a:r>
              <a:rPr lang="es-MX" sz="1400" dirty="0" smtClean="0">
                <a:solidFill>
                  <a:schemeClr val="bg1"/>
                </a:solidFill>
              </a:rPr>
              <a:t>.M. A 8:00 P.M. ASISTEN 200 PERSONAS</a:t>
            </a:r>
            <a:endParaRPr lang="es-MX" sz="1400" dirty="0">
              <a:solidFill>
                <a:schemeClr val="bg1"/>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340768"/>
            <a:ext cx="2539258" cy="1584176"/>
          </a:xfrm>
          <a:prstGeom prst="rect">
            <a:avLst/>
          </a:prstGeom>
        </p:spPr>
      </p:pic>
      <p:pic>
        <p:nvPicPr>
          <p:cNvPr id="3" name="Imagen 2"/>
          <p:cNvPicPr>
            <a:picLocks noChangeAspect="1"/>
          </p:cNvPicPr>
          <p:nvPr/>
        </p:nvPicPr>
        <p:blipFill rotWithShape="1">
          <a:blip r:embed="rId4" cstate="print">
            <a:extLst>
              <a:ext uri="{28A0092B-C50C-407E-A947-70E740481C1C}">
                <a14:useLocalDpi xmlns:a14="http://schemas.microsoft.com/office/drawing/2010/main" val="0"/>
              </a:ext>
            </a:extLst>
          </a:blip>
          <a:srcRect l="4542" t="9815" r="5773" b="8519"/>
          <a:stretch/>
        </p:blipFill>
        <p:spPr>
          <a:xfrm>
            <a:off x="3015377" y="1308828"/>
            <a:ext cx="2952329" cy="1512169"/>
          </a:xfrm>
          <a:prstGeom prst="rect">
            <a:avLst/>
          </a:prstGeom>
        </p:spPr>
      </p:pic>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l="9613" r="9618"/>
          <a:stretch/>
        </p:blipFill>
        <p:spPr>
          <a:xfrm>
            <a:off x="3027412" y="3005081"/>
            <a:ext cx="1296144" cy="2852936"/>
          </a:xfrm>
          <a:prstGeom prst="rect">
            <a:avLst/>
          </a:prstGeom>
        </p:spPr>
      </p:pic>
      <p:pic>
        <p:nvPicPr>
          <p:cNvPr id="15" name="Imagen 14"/>
          <p:cNvPicPr>
            <a:picLocks noChangeAspect="1"/>
          </p:cNvPicPr>
          <p:nvPr/>
        </p:nvPicPr>
        <p:blipFill rotWithShape="1">
          <a:blip r:embed="rId6" cstate="print">
            <a:extLst>
              <a:ext uri="{28A0092B-C50C-407E-A947-70E740481C1C}">
                <a14:useLocalDpi xmlns:a14="http://schemas.microsoft.com/office/drawing/2010/main" val="0"/>
              </a:ext>
            </a:extLst>
          </a:blip>
          <a:srcRect t="9368"/>
          <a:stretch/>
        </p:blipFill>
        <p:spPr>
          <a:xfrm>
            <a:off x="4403273" y="3038188"/>
            <a:ext cx="1729547" cy="2786719"/>
          </a:xfrm>
          <a:prstGeom prst="rect">
            <a:avLst/>
          </a:prstGeom>
        </p:spPr>
      </p:pic>
      <p:pic>
        <p:nvPicPr>
          <p:cNvPr id="16" name="Imagen 15"/>
          <p:cNvPicPr>
            <a:picLocks noChangeAspect="1"/>
          </p:cNvPicPr>
          <p:nvPr/>
        </p:nvPicPr>
        <p:blipFill rotWithShape="1">
          <a:blip r:embed="rId7" cstate="print">
            <a:extLst>
              <a:ext uri="{28A0092B-C50C-407E-A947-70E740481C1C}">
                <a14:useLocalDpi xmlns:a14="http://schemas.microsoft.com/office/drawing/2010/main" val="0"/>
              </a:ext>
            </a:extLst>
          </a:blip>
          <a:srcRect r="5308"/>
          <a:stretch/>
        </p:blipFill>
        <p:spPr>
          <a:xfrm>
            <a:off x="6258627" y="3616391"/>
            <a:ext cx="2289063" cy="1630311"/>
          </a:xfrm>
          <a:prstGeom prst="rect">
            <a:avLst/>
          </a:prstGeom>
        </p:spPr>
      </p:pic>
    </p:spTree>
    <p:extLst>
      <p:ext uri="{BB962C8B-B14F-4D97-AF65-F5344CB8AC3E}">
        <p14:creationId xmlns:p14="http://schemas.microsoft.com/office/powerpoint/2010/main" val="55993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latin typeface="Arial" panose="020B0604020202020204" pitchFamily="34" charset="0"/>
                <a:cs typeface="Arial" panose="020B0604020202020204" pitchFamily="34" charset="0"/>
              </a:rPr>
              <a:t>   6.- ACTIVIDADES COMPLEMENTARIAS</a:t>
            </a:r>
            <a:r>
              <a:rPr lang="es-MX" sz="1600" dirty="0" smtClean="0">
                <a:latin typeface="Arial" panose="020B0604020202020204" pitchFamily="34" charset="0"/>
                <a:cs typeface="Arial" panose="020B0604020202020204" pitchFamily="34" charset="0"/>
              </a:rPr>
              <a:t>                                                              MARZO-2020</a:t>
            </a:r>
            <a:endParaRPr lang="es-MX" sz="1600" b="1" dirty="0">
              <a:latin typeface="Arial" panose="020B0604020202020204" pitchFamily="34" charset="0"/>
              <a:cs typeface="Arial" panose="020B0604020202020204" pitchFamily="34" charset="0"/>
            </a:endParaRPr>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348880"/>
            <a:ext cx="3931929" cy="2211710"/>
          </a:xfrm>
          <a:prstGeom prst="rect">
            <a:avLst/>
          </a:prstGeom>
        </p:spPr>
      </p:pic>
      <p:sp>
        <p:nvSpPr>
          <p:cNvPr id="5" name="CuadroTexto 4"/>
          <p:cNvSpPr txBox="1"/>
          <p:nvPr/>
        </p:nvSpPr>
        <p:spPr>
          <a:xfrm>
            <a:off x="470289" y="1454874"/>
            <a:ext cx="2442782" cy="3539430"/>
          </a:xfrm>
          <a:prstGeom prst="rect">
            <a:avLst/>
          </a:prstGeom>
          <a:noFill/>
        </p:spPr>
        <p:txBody>
          <a:bodyPr wrap="square" rtlCol="0">
            <a:spAutoFit/>
          </a:bodyPr>
          <a:lstStyle/>
          <a:p>
            <a:pPr algn="ctr"/>
            <a:r>
              <a:rPr lang="es-MX" sz="1400" dirty="0" smtClean="0">
                <a:solidFill>
                  <a:schemeClr val="bg1"/>
                </a:solidFill>
              </a:rPr>
              <a:t>12 DE MARZO 2020</a:t>
            </a:r>
          </a:p>
          <a:p>
            <a:pPr algn="ctr"/>
            <a:endParaRPr lang="es-MX" sz="1400" dirty="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REUNION CON EL DIRECTOR DE LA SECUNDARIA MIXTA #17 LORENZO JIMENEZ  MORALES SOLICITANDO APOYO PARA LA ENTRADA Y SALIDA DE LOS ALUMNOS A LA SECUNDARIA POR LA INSEGURIDAD QUE HAY.CON UN HORARIO DE 12:30 A 1:30 P.M.</a:t>
            </a:r>
            <a:endParaRPr lang="es-MX" sz="1400" dirty="0">
              <a:solidFill>
                <a:schemeClr val="bg1"/>
              </a:solidFill>
            </a:endParaRPr>
          </a:p>
        </p:txBody>
      </p:sp>
    </p:spTree>
    <p:extLst>
      <p:ext uri="{BB962C8B-B14F-4D97-AF65-F5344CB8AC3E}">
        <p14:creationId xmlns:p14="http://schemas.microsoft.com/office/powerpoint/2010/main" val="3335492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260648"/>
            <a:ext cx="8229600" cy="576064"/>
          </a:xfrm>
          <a:noFill/>
        </p:spPr>
        <p:style>
          <a:lnRef idx="2">
            <a:schemeClr val="accent1"/>
          </a:lnRef>
          <a:fillRef idx="1">
            <a:schemeClr val="lt1"/>
          </a:fillRef>
          <a:effectRef idx="0">
            <a:schemeClr val="accent1"/>
          </a:effectRef>
          <a:fontRef idx="minor">
            <a:schemeClr val="dk1"/>
          </a:fontRef>
        </p:style>
        <p:txBody>
          <a:bodyPr>
            <a:normAutofit fontScale="90000"/>
          </a:bodyPr>
          <a:lstStyle/>
          <a:p>
            <a:pPr algn="l"/>
            <a:r>
              <a:rPr lang="es-MX" sz="1600" b="1" dirty="0" smtClean="0">
                <a:latin typeface="Arial" panose="020B0604020202020204" pitchFamily="34" charset="0"/>
                <a:cs typeface="Arial" panose="020B0604020202020204" pitchFamily="34" charset="0"/>
              </a:rPr>
              <a:t>   6.- ACTIVIDADES COMPLEMENTARIAS</a:t>
            </a:r>
            <a:r>
              <a:rPr lang="es-MX" sz="1600" dirty="0" smtClean="0">
                <a:latin typeface="Arial" panose="020B0604020202020204" pitchFamily="34" charset="0"/>
                <a:cs typeface="Arial" panose="020B0604020202020204" pitchFamily="34" charset="0"/>
              </a:rPr>
              <a:t>                                                              MARZO-2020</a:t>
            </a:r>
            <a:endParaRPr lang="es-MX" sz="1600" b="1" dirty="0">
              <a:latin typeface="Arial" panose="020B0604020202020204" pitchFamily="34" charset="0"/>
              <a:cs typeface="Arial" panose="020B0604020202020204" pitchFamily="34" charset="0"/>
            </a:endParaRPr>
          </a:p>
        </p:txBody>
      </p:sp>
      <p:sp>
        <p:nvSpPr>
          <p:cNvPr id="7" name="3 Marcador de contenido"/>
          <p:cNvSpPr txBox="1">
            <a:spLocks/>
          </p:cNvSpPr>
          <p:nvPr/>
        </p:nvSpPr>
        <p:spPr>
          <a:xfrm>
            <a:off x="467544" y="1124744"/>
            <a:ext cx="2448272"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a:solidFill>
                <a:schemeClr val="tx1"/>
              </a:solidFill>
            </a:endParaRPr>
          </a:p>
        </p:txBody>
      </p:sp>
      <p:sp>
        <p:nvSpPr>
          <p:cNvPr id="8" name="3 Marcador de contenido"/>
          <p:cNvSpPr txBox="1">
            <a:spLocks/>
          </p:cNvSpPr>
          <p:nvPr/>
        </p:nvSpPr>
        <p:spPr>
          <a:xfrm>
            <a:off x="2910327" y="1124744"/>
            <a:ext cx="576317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s-MX" sz="1600" dirty="0" smtClean="0">
                <a:solidFill>
                  <a:schemeClr val="tx1"/>
                </a:solidFill>
              </a:rPr>
              <a:t>.</a:t>
            </a:r>
            <a:endParaRPr lang="es-MX" sz="1600" dirty="0">
              <a:solidFill>
                <a:schemeClr val="tx1"/>
              </a:solidFill>
            </a:endParaRPr>
          </a:p>
        </p:txBody>
      </p:sp>
      <p:sp>
        <p:nvSpPr>
          <p:cNvPr id="5" name="CuadroTexto 4"/>
          <p:cNvSpPr txBox="1"/>
          <p:nvPr/>
        </p:nvSpPr>
        <p:spPr>
          <a:xfrm>
            <a:off x="470289" y="1454874"/>
            <a:ext cx="2442782" cy="1600438"/>
          </a:xfrm>
          <a:prstGeom prst="rect">
            <a:avLst/>
          </a:prstGeom>
          <a:noFill/>
        </p:spPr>
        <p:txBody>
          <a:bodyPr wrap="square" rtlCol="0">
            <a:spAutoFit/>
          </a:bodyPr>
          <a:lstStyle/>
          <a:p>
            <a:pPr algn="ctr"/>
            <a:r>
              <a:rPr lang="es-MX" sz="1400" dirty="0" smtClean="0">
                <a:solidFill>
                  <a:schemeClr val="bg1"/>
                </a:solidFill>
              </a:rPr>
              <a:t>12 DE MARZO 2020</a:t>
            </a:r>
          </a:p>
          <a:p>
            <a:pPr algn="ctr"/>
            <a:endParaRPr lang="es-MX" sz="1400" dirty="0">
              <a:solidFill>
                <a:schemeClr val="bg1"/>
              </a:solidFill>
            </a:endParaRPr>
          </a:p>
          <a:p>
            <a:pPr algn="ctr"/>
            <a:endParaRPr lang="es-MX" sz="1400" dirty="0" smtClean="0">
              <a:solidFill>
                <a:schemeClr val="bg1"/>
              </a:solidFill>
            </a:endParaRPr>
          </a:p>
          <a:p>
            <a:pPr algn="ctr"/>
            <a:endParaRPr lang="es-MX" sz="1400" dirty="0">
              <a:solidFill>
                <a:schemeClr val="bg1"/>
              </a:solidFill>
            </a:endParaRPr>
          </a:p>
          <a:p>
            <a:pPr algn="ctr"/>
            <a:r>
              <a:rPr lang="es-MX" sz="1400" dirty="0" smtClean="0">
                <a:solidFill>
                  <a:schemeClr val="bg1"/>
                </a:solidFill>
              </a:rPr>
              <a:t>ATENCION CIUDADANA CON UN HORARIO DE 2:00 A 2:30 P.M.</a:t>
            </a:r>
            <a:endParaRPr lang="es-MX" sz="1400" dirty="0">
              <a:solidFill>
                <a:schemeClr val="bg1"/>
              </a:solidFill>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585" y="1340768"/>
            <a:ext cx="2803324" cy="157687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429000"/>
            <a:ext cx="3419872" cy="1923678"/>
          </a:xfrm>
          <a:prstGeom prst="rect">
            <a:avLst/>
          </a:prstGeom>
        </p:spPr>
      </p:pic>
    </p:spTree>
    <p:extLst>
      <p:ext uri="{BB962C8B-B14F-4D97-AF65-F5344CB8AC3E}">
        <p14:creationId xmlns:p14="http://schemas.microsoft.com/office/powerpoint/2010/main" val="3263961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noFill/>
        </p:spPr>
        <p:txBody>
          <a:bodyPr>
            <a:normAutofit fontScale="92500" lnSpcReduction="10000"/>
          </a:bodyPr>
          <a:lstStyle/>
          <a:p>
            <a:pPr marL="0" indent="0" algn="ctr">
              <a:buNone/>
            </a:pPr>
            <a:endParaRPr lang="es-MX" dirty="0" smtClean="0"/>
          </a:p>
          <a:p>
            <a:pPr marL="0" indent="0" algn="ctr">
              <a:buNone/>
            </a:pPr>
            <a:r>
              <a:rPr lang="es-MX" sz="9600" b="1" dirty="0" smtClean="0">
                <a:solidFill>
                  <a:schemeClr val="bg1">
                    <a:lumMod val="95000"/>
                    <a:lumOff val="5000"/>
                  </a:schemeClr>
                </a:solidFill>
              </a:rPr>
              <a:t>3 </a:t>
            </a:r>
          </a:p>
          <a:p>
            <a:pPr marL="0" indent="0" algn="ctr">
              <a:buNone/>
            </a:pPr>
            <a:r>
              <a:rPr lang="es-MX" sz="9600" b="1" dirty="0" smtClean="0">
                <a:solidFill>
                  <a:schemeClr val="bg1">
                    <a:lumMod val="95000"/>
                    <a:lumOff val="5000"/>
                  </a:schemeClr>
                </a:solidFill>
              </a:rPr>
              <a:t>VISITAS</a:t>
            </a:r>
          </a:p>
          <a:p>
            <a:pPr marL="0" indent="0" algn="ctr">
              <a:buNone/>
            </a:pPr>
            <a:r>
              <a:rPr lang="es-MX" sz="9600" b="1" dirty="0" smtClean="0">
                <a:solidFill>
                  <a:schemeClr val="bg1">
                    <a:lumMod val="95000"/>
                    <a:lumOff val="5000"/>
                  </a:schemeClr>
                </a:solidFill>
              </a:rPr>
              <a:t> A</a:t>
            </a:r>
          </a:p>
          <a:p>
            <a:pPr marL="0" indent="0" algn="ctr">
              <a:buNone/>
            </a:pPr>
            <a:r>
              <a:rPr lang="es-MX" sz="9600" b="1" dirty="0" smtClean="0">
                <a:solidFill>
                  <a:schemeClr val="bg1">
                    <a:lumMod val="95000"/>
                    <a:lumOff val="5000"/>
                  </a:schemeClr>
                </a:solidFill>
              </a:rPr>
              <a:t>COLONIAS</a:t>
            </a:r>
            <a:endParaRPr lang="es-MX" sz="9600" b="1" dirty="0">
              <a:solidFill>
                <a:schemeClr val="bg1">
                  <a:lumMod val="95000"/>
                  <a:lumOff val="5000"/>
                </a:schemeClr>
              </a:solidFill>
            </a:endParaRPr>
          </a:p>
        </p:txBody>
      </p:sp>
    </p:spTree>
    <p:extLst>
      <p:ext uri="{BB962C8B-B14F-4D97-AF65-F5344CB8AC3E}">
        <p14:creationId xmlns:p14="http://schemas.microsoft.com/office/powerpoint/2010/main" val="17290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latin typeface="Arial" panose="020B0604020202020204" pitchFamily="34" charset="0"/>
                <a:cs typeface="Arial" panose="020B0604020202020204" pitchFamily="34" charset="0"/>
              </a:rPr>
              <a:t>3.-   VISITA A OTRAS COLONIAS                                                    </a:t>
            </a:r>
            <a:r>
              <a:rPr lang="es-MX" sz="1600" dirty="0" smtClean="0">
                <a:latin typeface="Arial" panose="020B0604020202020204" pitchFamily="34" charset="0"/>
                <a:cs typeface="Arial" panose="020B0604020202020204" pitchFamily="34" charset="0"/>
              </a:rPr>
              <a:t>MARZO - 2020</a:t>
            </a:r>
            <a:endParaRPr lang="es-MX" sz="1600" dirty="0">
              <a:latin typeface="Arial" panose="020B0604020202020204" pitchFamily="34" charset="0"/>
              <a:cs typeface="Arial" panose="020B0604020202020204" pitchFamily="34" charset="0"/>
            </a:endParaRPr>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5" name="CuadroTexto 4"/>
          <p:cNvSpPr txBox="1"/>
          <p:nvPr/>
        </p:nvSpPr>
        <p:spPr>
          <a:xfrm>
            <a:off x="539552" y="1412776"/>
            <a:ext cx="2376264" cy="4031873"/>
          </a:xfrm>
          <a:prstGeom prst="rect">
            <a:avLst/>
          </a:prstGeom>
          <a:noFill/>
        </p:spPr>
        <p:txBody>
          <a:bodyPr wrap="square" rtlCol="0">
            <a:spAutoFit/>
          </a:bodyPr>
          <a:lstStyle/>
          <a:p>
            <a:pPr algn="ctr"/>
            <a:r>
              <a:rPr lang="es-MX" sz="1600" dirty="0" smtClean="0">
                <a:solidFill>
                  <a:schemeClr val="bg1"/>
                </a:solidFill>
              </a:rPr>
              <a:t>5 MARZO 2020</a:t>
            </a:r>
          </a:p>
          <a:p>
            <a:pPr algn="ctr"/>
            <a:endParaRPr lang="es-MX" sz="1600" dirty="0">
              <a:solidFill>
                <a:schemeClr val="bg1"/>
              </a:solidFill>
            </a:endParaRPr>
          </a:p>
          <a:p>
            <a:pPr algn="ctr"/>
            <a:r>
              <a:rPr lang="es-MX" sz="1600" dirty="0" smtClean="0">
                <a:solidFill>
                  <a:schemeClr val="bg1"/>
                </a:solidFill>
              </a:rPr>
              <a:t>VISITA A ESCUELA AGUSTIN YAÑEZ EN LA COLONIA EL VERGEL PARA BRINDAR APOYO CON EL MURALISTA JORGE GIL CASNE PARA LA REALIZACION DE UN MURAL CON UN HORARIO DE 10:00 A.M. A12:00 P.M. ASISITEN 4 PERSONAS.</a:t>
            </a:r>
            <a:endParaRPr lang="es-MX" sz="1600" dirty="0">
              <a:solidFill>
                <a:schemeClr val="bg1"/>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423" y="3623579"/>
            <a:ext cx="1280740" cy="2276871"/>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9362" y="1177724"/>
            <a:ext cx="3675900" cy="2067694"/>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3665617"/>
            <a:ext cx="2651787" cy="1988840"/>
          </a:xfrm>
          <a:prstGeom prst="rect">
            <a:avLst/>
          </a:prstGeom>
        </p:spPr>
      </p:pic>
    </p:spTree>
    <p:extLst>
      <p:ext uri="{BB962C8B-B14F-4D97-AF65-F5344CB8AC3E}">
        <p14:creationId xmlns:p14="http://schemas.microsoft.com/office/powerpoint/2010/main" val="791341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latin typeface="Arial" panose="020B0604020202020204" pitchFamily="34" charset="0"/>
                <a:cs typeface="Arial" panose="020B0604020202020204" pitchFamily="34" charset="0"/>
              </a:rPr>
              <a:t>3.-   VISITA A OTRAS COLONIAS                                                    </a:t>
            </a:r>
            <a:r>
              <a:rPr lang="es-MX" sz="1600" dirty="0" smtClean="0">
                <a:latin typeface="Arial" panose="020B0604020202020204" pitchFamily="34" charset="0"/>
                <a:cs typeface="Arial" panose="020B0604020202020204" pitchFamily="34" charset="0"/>
              </a:rPr>
              <a:t>MARZO - 2020</a:t>
            </a:r>
            <a:endParaRPr lang="es-MX" sz="1600" dirty="0">
              <a:latin typeface="Arial" panose="020B0604020202020204" pitchFamily="34" charset="0"/>
              <a:cs typeface="Arial" panose="020B0604020202020204" pitchFamily="34" charset="0"/>
            </a:endParaRPr>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4881" y="1397694"/>
            <a:ext cx="2496278" cy="1872208"/>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750" y="1581944"/>
            <a:ext cx="2092239" cy="188422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0744" y="3785092"/>
            <a:ext cx="2668190" cy="2001142"/>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t="29632"/>
          <a:stretch/>
        </p:blipFill>
        <p:spPr>
          <a:xfrm>
            <a:off x="3419750" y="3981362"/>
            <a:ext cx="1923678" cy="1804872"/>
          </a:xfrm>
          <a:prstGeom prst="rect">
            <a:avLst/>
          </a:prstGeom>
        </p:spPr>
      </p:pic>
      <p:sp>
        <p:nvSpPr>
          <p:cNvPr id="9" name="CuadroTexto 8"/>
          <p:cNvSpPr txBox="1"/>
          <p:nvPr/>
        </p:nvSpPr>
        <p:spPr>
          <a:xfrm>
            <a:off x="467544" y="1397694"/>
            <a:ext cx="2384890" cy="3970318"/>
          </a:xfrm>
          <a:prstGeom prst="rect">
            <a:avLst/>
          </a:prstGeom>
          <a:noFill/>
        </p:spPr>
        <p:txBody>
          <a:bodyPr wrap="square" rtlCol="0">
            <a:spAutoFit/>
          </a:bodyPr>
          <a:lstStyle/>
          <a:p>
            <a:pPr algn="ctr"/>
            <a:r>
              <a:rPr lang="es-MX" sz="1400" dirty="0" smtClean="0">
                <a:solidFill>
                  <a:schemeClr val="bg1"/>
                </a:solidFill>
              </a:rPr>
              <a:t>12 MARZO 2020</a:t>
            </a:r>
          </a:p>
          <a:p>
            <a:pPr algn="ctr"/>
            <a:endParaRPr lang="es-MX" sz="1400" dirty="0">
              <a:solidFill>
                <a:schemeClr val="bg1"/>
              </a:solidFill>
            </a:endParaRPr>
          </a:p>
          <a:p>
            <a:pPr algn="ctr"/>
            <a:endParaRPr lang="es-MX" sz="1400" dirty="0" smtClean="0">
              <a:solidFill>
                <a:schemeClr val="bg1"/>
              </a:solidFill>
            </a:endParaRPr>
          </a:p>
          <a:p>
            <a:pPr algn="ctr"/>
            <a:r>
              <a:rPr lang="es-MX" sz="1400" dirty="0" smtClean="0">
                <a:solidFill>
                  <a:schemeClr val="bg1"/>
                </a:solidFill>
              </a:rPr>
              <a:t>REUNION EN LA CALLE AGUSTIN MELGAR EN LA COLONIA LAS JUNTAS EN DONDE NOS ACOMPAÑO  PERSONAL DE PREVENCION DEL DELITO,SEGURIDAD PUBLICA,CDC LAS JUNTAS,EL DIRECTOR DE LA SECUNDARIA MIXTA #17 ASISTIERON 60 PERSONAS APROXIMADAMENTE CON UN HORARIO DE 7;00 P.M. A 8:30 P.M</a:t>
            </a:r>
            <a:endParaRPr lang="es-MX" dirty="0">
              <a:solidFill>
                <a:schemeClr val="bg1"/>
              </a:solidFill>
            </a:endParaRPr>
          </a:p>
        </p:txBody>
      </p:sp>
    </p:spTree>
    <p:extLst>
      <p:ext uri="{BB962C8B-B14F-4D97-AF65-F5344CB8AC3E}">
        <p14:creationId xmlns:p14="http://schemas.microsoft.com/office/powerpoint/2010/main" val="3524387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1600" b="1" dirty="0" smtClean="0">
                <a:latin typeface="Arial" panose="020B0604020202020204" pitchFamily="34" charset="0"/>
                <a:cs typeface="Arial" panose="020B0604020202020204" pitchFamily="34" charset="0"/>
              </a:rPr>
              <a:t>3.-   VISITA A OTRAS COLONIAS                                                    </a:t>
            </a:r>
            <a:r>
              <a:rPr lang="es-MX" sz="1600" dirty="0" smtClean="0">
                <a:latin typeface="Arial" panose="020B0604020202020204" pitchFamily="34" charset="0"/>
                <a:cs typeface="Arial" panose="020B0604020202020204" pitchFamily="34" charset="0"/>
              </a:rPr>
              <a:t>MARZO - 2020</a:t>
            </a:r>
            <a:endParaRPr lang="es-MX" sz="1600" dirty="0">
              <a:latin typeface="Arial" panose="020B0604020202020204" pitchFamily="34" charset="0"/>
              <a:cs typeface="Arial" panose="020B0604020202020204" pitchFamily="34" charset="0"/>
            </a:endParaRPr>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37400"/>
          <a:stretch/>
        </p:blipFill>
        <p:spPr>
          <a:xfrm>
            <a:off x="6004322" y="1733544"/>
            <a:ext cx="2568865" cy="211274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365104"/>
            <a:ext cx="2862064" cy="1800164"/>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6682" y="1338623"/>
            <a:ext cx="2651787" cy="1988840"/>
          </a:xfrm>
          <a:prstGeom prst="rect">
            <a:avLst/>
          </a:prstGeom>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l="7476" t="19551"/>
          <a:stretch/>
        </p:blipFill>
        <p:spPr>
          <a:xfrm>
            <a:off x="3033332" y="3717068"/>
            <a:ext cx="2590188" cy="1800164"/>
          </a:xfrm>
          <a:prstGeom prst="rect">
            <a:avLst/>
          </a:prstGeom>
        </p:spPr>
      </p:pic>
      <p:sp>
        <p:nvSpPr>
          <p:cNvPr id="9" name="CuadroTexto 8"/>
          <p:cNvSpPr txBox="1"/>
          <p:nvPr/>
        </p:nvSpPr>
        <p:spPr>
          <a:xfrm>
            <a:off x="548389" y="1338623"/>
            <a:ext cx="2371329" cy="4493538"/>
          </a:xfrm>
          <a:prstGeom prst="rect">
            <a:avLst/>
          </a:prstGeom>
          <a:noFill/>
        </p:spPr>
        <p:txBody>
          <a:bodyPr wrap="square" rtlCol="0">
            <a:spAutoFit/>
          </a:bodyPr>
          <a:lstStyle/>
          <a:p>
            <a:pPr algn="ctr"/>
            <a:r>
              <a:rPr lang="es-MX" sz="1100" dirty="0" smtClean="0">
                <a:solidFill>
                  <a:schemeClr val="bg1"/>
                </a:solidFill>
              </a:rPr>
              <a:t>13 DE MARZO 2020</a:t>
            </a:r>
          </a:p>
          <a:p>
            <a:pPr algn="ctr"/>
            <a:endParaRPr lang="es-MX" sz="1100" dirty="0" smtClean="0">
              <a:solidFill>
                <a:schemeClr val="bg1"/>
              </a:solidFill>
            </a:endParaRPr>
          </a:p>
          <a:p>
            <a:pPr algn="ctr"/>
            <a:r>
              <a:rPr lang="es-MX" sz="1100" dirty="0" smtClean="0">
                <a:solidFill>
                  <a:schemeClr val="bg1"/>
                </a:solidFill>
              </a:rPr>
              <a:t>ACUDIMOS A LA CALLE LITERATURA EN LA COLONIA MIRAVALLE PARA ATENDER LOS REPORTES Y DUDAS DE LOS VECINOS ASI MISMO NOS ACOMPAÑO EL COMANDANTE DE LA ZONA ,EL COORDINADOR DE SERVICIOS PUBLICOS MUNICIPALES,EL DIRECTOR DE ALUMBRADO PUBLICO,EL DIRECTOR DE ASEO PUBLICO,DIRECTOR DE PARQUES Y JARDINES,MEJORAMIENTO URBANO,MEJORAMIENTO URBANO,PERSONAL DE PARTICIPACION CIUDADANA,PARA ASI BRINDAR MEJOR SERVICIO A LOS CIUDADANOS DE ESTA COLONIA ASISTEN 60 PERSONAS CON UN HORARIO DE 7:00 P.M. A 8:30 P.M.</a:t>
            </a:r>
            <a:endParaRPr lang="es-MX" sz="1100" dirty="0">
              <a:solidFill>
                <a:schemeClr val="bg1"/>
              </a:solidFill>
            </a:endParaRPr>
          </a:p>
        </p:txBody>
      </p:sp>
    </p:spTree>
    <p:extLst>
      <p:ext uri="{BB962C8B-B14F-4D97-AF65-F5344CB8AC3E}">
        <p14:creationId xmlns:p14="http://schemas.microsoft.com/office/powerpoint/2010/main" val="2131258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noFill/>
        </p:spPr>
        <p:txBody>
          <a:bodyPr>
            <a:normAutofit lnSpcReduction="10000"/>
          </a:bodyPr>
          <a:lstStyle/>
          <a:p>
            <a:pPr marL="0" indent="0" algn="ctr">
              <a:buNone/>
            </a:pPr>
            <a:endParaRPr lang="es-MX" dirty="0" smtClean="0"/>
          </a:p>
          <a:p>
            <a:pPr marL="0" indent="0" algn="ctr">
              <a:buNone/>
            </a:pPr>
            <a:r>
              <a:rPr lang="es-MX" sz="11500" b="1" dirty="0">
                <a:solidFill>
                  <a:schemeClr val="bg1">
                    <a:lumMod val="95000"/>
                    <a:lumOff val="5000"/>
                  </a:schemeClr>
                </a:solidFill>
              </a:rPr>
              <a:t>4</a:t>
            </a:r>
            <a:r>
              <a:rPr lang="es-MX" sz="11500" b="1" dirty="0" smtClean="0">
                <a:solidFill>
                  <a:schemeClr val="bg1">
                    <a:lumMod val="95000"/>
                    <a:lumOff val="5000"/>
                  </a:schemeClr>
                </a:solidFill>
              </a:rPr>
              <a:t> </a:t>
            </a:r>
          </a:p>
          <a:p>
            <a:pPr marL="0" indent="0" algn="ctr">
              <a:buNone/>
            </a:pPr>
            <a:r>
              <a:rPr lang="es-MX" sz="6600" b="1" dirty="0" smtClean="0">
                <a:solidFill>
                  <a:schemeClr val="bg1">
                    <a:lumMod val="95000"/>
                    <a:lumOff val="5000"/>
                  </a:schemeClr>
                </a:solidFill>
              </a:rPr>
              <a:t>BRIGADAS DE MANTENIMIENTO Y RECUPERACIÓN DE ESPACIOS PÚBLICOS</a:t>
            </a:r>
          </a:p>
        </p:txBody>
      </p:sp>
    </p:spTree>
    <p:extLst>
      <p:ext uri="{BB962C8B-B14F-4D97-AF65-F5344CB8AC3E}">
        <p14:creationId xmlns:p14="http://schemas.microsoft.com/office/powerpoint/2010/main" val="386890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s-MX" sz="1200" b="1" dirty="0">
                <a:latin typeface="Arial" panose="020B0604020202020204" pitchFamily="34" charset="0"/>
                <a:cs typeface="Arial" panose="020B0604020202020204" pitchFamily="34" charset="0"/>
              </a:rPr>
              <a:t>4</a:t>
            </a:r>
            <a:r>
              <a:rPr lang="es-MX" sz="1200" b="1" dirty="0" smtClean="0">
                <a:latin typeface="Arial" panose="020B0604020202020204" pitchFamily="34" charset="0"/>
                <a:cs typeface="Arial" panose="020B0604020202020204" pitchFamily="34" charset="0"/>
              </a:rPr>
              <a:t>.-   BRIGADAS DE MANTENIMIENTO Y RECUPERACION DE ESPACION PUBLICOS                 </a:t>
            </a:r>
            <a:r>
              <a:rPr lang="es-MX" sz="1100" dirty="0" smtClean="0">
                <a:latin typeface="Arial" panose="020B0604020202020204" pitchFamily="34" charset="0"/>
                <a:cs typeface="Arial" panose="020B0604020202020204" pitchFamily="34" charset="0"/>
              </a:rPr>
              <a:t>MARZO- </a:t>
            </a:r>
            <a:r>
              <a:rPr lang="es-MX" sz="1100" dirty="0">
                <a:latin typeface="Arial" panose="020B0604020202020204" pitchFamily="34" charset="0"/>
                <a:cs typeface="Arial" panose="020B0604020202020204" pitchFamily="34" charset="0"/>
              </a:rPr>
              <a:t>2020</a:t>
            </a:r>
          </a:p>
          <a:p>
            <a:pPr algn="l"/>
            <a:endParaRPr lang="es-MX" sz="11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b="35680"/>
          <a:stretch/>
        </p:blipFill>
        <p:spPr>
          <a:xfrm>
            <a:off x="6876257" y="1128156"/>
            <a:ext cx="1584176" cy="1809900"/>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b="32360"/>
          <a:stretch/>
        </p:blipFill>
        <p:spPr>
          <a:xfrm>
            <a:off x="3347864" y="1211260"/>
            <a:ext cx="1431375" cy="1719716"/>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b="39933"/>
          <a:stretch/>
        </p:blipFill>
        <p:spPr>
          <a:xfrm>
            <a:off x="4963859" y="1211259"/>
            <a:ext cx="1727777" cy="1713685"/>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960" y="3101482"/>
            <a:ext cx="1839404" cy="2969714"/>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2445" y="3159985"/>
            <a:ext cx="1654080" cy="2938056"/>
          </a:xfrm>
          <a:prstGeom prst="rect">
            <a:avLst/>
          </a:prstGeom>
        </p:spPr>
      </p:pic>
      <p:sp>
        <p:nvSpPr>
          <p:cNvPr id="10" name="CuadroTexto 9"/>
          <p:cNvSpPr txBox="1"/>
          <p:nvPr/>
        </p:nvSpPr>
        <p:spPr>
          <a:xfrm>
            <a:off x="632169" y="1444035"/>
            <a:ext cx="2171033" cy="2800767"/>
          </a:xfrm>
          <a:prstGeom prst="rect">
            <a:avLst/>
          </a:prstGeom>
          <a:noFill/>
        </p:spPr>
        <p:txBody>
          <a:bodyPr wrap="square" rtlCol="0">
            <a:spAutoFit/>
          </a:bodyPr>
          <a:lstStyle/>
          <a:p>
            <a:pPr algn="ctr"/>
            <a:r>
              <a:rPr lang="es-MX" sz="1600" dirty="0" smtClean="0">
                <a:solidFill>
                  <a:schemeClr val="bg1"/>
                </a:solidFill>
              </a:rPr>
              <a:t>10 DE MARZO 2020</a:t>
            </a:r>
          </a:p>
          <a:p>
            <a:pPr algn="ctr"/>
            <a:endParaRPr lang="es-MX" sz="1600" dirty="0">
              <a:solidFill>
                <a:schemeClr val="bg1"/>
              </a:solidFill>
            </a:endParaRPr>
          </a:p>
          <a:p>
            <a:pPr algn="ctr"/>
            <a:r>
              <a:rPr lang="es-MX" sz="1600" dirty="0" smtClean="0">
                <a:solidFill>
                  <a:schemeClr val="bg1"/>
                </a:solidFill>
              </a:rPr>
              <a:t>RECUPERACION DE ESPACIO Y PINTA DE BARDAS DE LA PLAZA MUNICIPAL DE LAS JUNTAS CON UN HORARIO DE 11:00 A.M. A 11:40 A.M.</a:t>
            </a:r>
            <a:endParaRPr lang="es-MX" sz="1600" dirty="0">
              <a:solidFill>
                <a:schemeClr val="bg1"/>
              </a:solidFill>
            </a:endParaRPr>
          </a:p>
        </p:txBody>
      </p:sp>
    </p:spTree>
    <p:extLst>
      <p:ext uri="{BB962C8B-B14F-4D97-AF65-F5344CB8AC3E}">
        <p14:creationId xmlns:p14="http://schemas.microsoft.com/office/powerpoint/2010/main" val="809168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562074"/>
          </a:xfrm>
          <a:prstGeom prst="rect">
            <a:avLst/>
          </a:prstGeo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s-MX" sz="1200" b="1" dirty="0">
                <a:latin typeface="Arial" panose="020B0604020202020204" pitchFamily="34" charset="0"/>
                <a:cs typeface="Arial" panose="020B0604020202020204" pitchFamily="34" charset="0"/>
              </a:rPr>
              <a:t>4</a:t>
            </a:r>
            <a:r>
              <a:rPr lang="es-MX" sz="1200" b="1" dirty="0" smtClean="0">
                <a:latin typeface="Arial" panose="020B0604020202020204" pitchFamily="34" charset="0"/>
                <a:cs typeface="Arial" panose="020B0604020202020204" pitchFamily="34" charset="0"/>
              </a:rPr>
              <a:t>.-   BRIGADAS DE MANTENIMIENTO Y RECUPERACION DE ESPACION PUBLICOS                 </a:t>
            </a:r>
            <a:r>
              <a:rPr lang="es-MX" sz="1100" dirty="0" smtClean="0">
                <a:latin typeface="Arial" panose="020B0604020202020204" pitchFamily="34" charset="0"/>
                <a:cs typeface="Arial" panose="020B0604020202020204" pitchFamily="34" charset="0"/>
              </a:rPr>
              <a:t>MARZO- </a:t>
            </a:r>
            <a:r>
              <a:rPr lang="es-MX" sz="1100" dirty="0">
                <a:latin typeface="Arial" panose="020B0604020202020204" pitchFamily="34" charset="0"/>
                <a:cs typeface="Arial" panose="020B0604020202020204" pitchFamily="34" charset="0"/>
              </a:rPr>
              <a:t>2020</a:t>
            </a:r>
          </a:p>
          <a:p>
            <a:pPr algn="l"/>
            <a:endParaRPr lang="es-MX" sz="1100" dirty="0"/>
          </a:p>
        </p:txBody>
      </p:sp>
      <p:sp>
        <p:nvSpPr>
          <p:cNvPr id="3" name="4 Marcador de contenido"/>
          <p:cNvSpPr txBox="1">
            <a:spLocks/>
          </p:cNvSpPr>
          <p:nvPr/>
        </p:nvSpPr>
        <p:spPr>
          <a:xfrm>
            <a:off x="467544" y="1124744"/>
            <a:ext cx="2520280"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sp>
        <p:nvSpPr>
          <p:cNvPr id="4" name="4 Marcador de contenido"/>
          <p:cNvSpPr txBox="1">
            <a:spLocks/>
          </p:cNvSpPr>
          <p:nvPr/>
        </p:nvSpPr>
        <p:spPr>
          <a:xfrm>
            <a:off x="2987824" y="1116848"/>
            <a:ext cx="5698976" cy="5184576"/>
          </a:xfrm>
          <a:prstGeom prst="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endParaRPr lang="es-MX" sz="1600" dirty="0" smtClean="0">
              <a:solidFill>
                <a:schemeClr val="tx1"/>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340768"/>
            <a:ext cx="3548768" cy="1997901"/>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12201" t="29001" r="37399" b="13250"/>
          <a:stretch/>
        </p:blipFill>
        <p:spPr>
          <a:xfrm>
            <a:off x="3433827" y="1358449"/>
            <a:ext cx="1296144" cy="198022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477" y="3486330"/>
            <a:ext cx="1425914" cy="2246926"/>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4384" y="3384376"/>
            <a:ext cx="1977684" cy="2348880"/>
          </a:xfrm>
          <a:prstGeom prst="rect">
            <a:avLst/>
          </a:prstGeom>
        </p:spPr>
      </p:pic>
      <p:pic>
        <p:nvPicPr>
          <p:cNvPr id="9" name="Imagen 8"/>
          <p:cNvPicPr>
            <a:picLocks noChangeAspect="1"/>
          </p:cNvPicPr>
          <p:nvPr/>
        </p:nvPicPr>
        <p:blipFill rotWithShape="1">
          <a:blip r:embed="rId7" cstate="print">
            <a:extLst>
              <a:ext uri="{28A0092B-C50C-407E-A947-70E740481C1C}">
                <a14:useLocalDpi xmlns:a14="http://schemas.microsoft.com/office/drawing/2010/main" val="0"/>
              </a:ext>
            </a:extLst>
          </a:blip>
          <a:srcRect t="34250" r="30400"/>
          <a:stretch/>
        </p:blipFill>
        <p:spPr>
          <a:xfrm>
            <a:off x="3045239" y="3402331"/>
            <a:ext cx="1829385" cy="2330925"/>
          </a:xfrm>
          <a:prstGeom prst="rect">
            <a:avLst/>
          </a:prstGeom>
        </p:spPr>
      </p:pic>
      <p:sp>
        <p:nvSpPr>
          <p:cNvPr id="10" name="CuadroTexto 9"/>
          <p:cNvSpPr txBox="1"/>
          <p:nvPr/>
        </p:nvSpPr>
        <p:spPr>
          <a:xfrm>
            <a:off x="467544" y="1242040"/>
            <a:ext cx="2460520" cy="3970318"/>
          </a:xfrm>
          <a:prstGeom prst="rect">
            <a:avLst/>
          </a:prstGeom>
          <a:noFill/>
        </p:spPr>
        <p:txBody>
          <a:bodyPr wrap="square" rtlCol="0">
            <a:spAutoFit/>
          </a:bodyPr>
          <a:lstStyle/>
          <a:p>
            <a:pPr algn="ctr"/>
            <a:r>
              <a:rPr lang="es-MX" dirty="0" smtClean="0">
                <a:solidFill>
                  <a:schemeClr val="bg1"/>
                </a:solidFill>
              </a:rPr>
              <a:t>17 AL 20 DE MARZO</a:t>
            </a:r>
          </a:p>
          <a:p>
            <a:pPr algn="ctr"/>
            <a:endParaRPr lang="es-MX" dirty="0">
              <a:solidFill>
                <a:schemeClr val="bg1"/>
              </a:solidFill>
            </a:endParaRPr>
          </a:p>
          <a:p>
            <a:pPr algn="ctr"/>
            <a:r>
              <a:rPr lang="es-MX" dirty="0" smtClean="0">
                <a:solidFill>
                  <a:schemeClr val="bg1"/>
                </a:solidFill>
              </a:rPr>
              <a:t>CAMPAÑA DE LIMPIEZA CONTRA EL COVIT-19 EN DONDE PARTICIPA PERSONAL DE LA DELEGACION Y PERSONAL DE LIMPIEZA EN DIFERENTES HORARIOS SE HACE LA LIMPIEZA CON CLORO.</a:t>
            </a:r>
            <a:endParaRPr lang="es-MX" dirty="0">
              <a:solidFill>
                <a:schemeClr val="bg1"/>
              </a:solidFill>
            </a:endParaRPr>
          </a:p>
        </p:txBody>
      </p:sp>
    </p:spTree>
    <p:extLst>
      <p:ext uri="{BB962C8B-B14F-4D97-AF65-F5344CB8AC3E}">
        <p14:creationId xmlns:p14="http://schemas.microsoft.com/office/powerpoint/2010/main" val="253138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noFill/>
        </p:spPr>
        <p:txBody>
          <a:bodyPr>
            <a:normAutofit/>
          </a:bodyPr>
          <a:lstStyle/>
          <a:p>
            <a:pPr marL="0" indent="0" algn="ctr">
              <a:buNone/>
            </a:pPr>
            <a:endParaRPr lang="es-MX" sz="1800" b="1" dirty="0" smtClean="0"/>
          </a:p>
          <a:p>
            <a:pPr marL="0" indent="0" algn="ctr">
              <a:buNone/>
            </a:pPr>
            <a:r>
              <a:rPr lang="es-MX" sz="6000" b="1" dirty="0" smtClean="0">
                <a:solidFill>
                  <a:schemeClr val="bg1">
                    <a:lumMod val="95000"/>
                    <a:lumOff val="5000"/>
                  </a:schemeClr>
                </a:solidFill>
              </a:rPr>
              <a:t>5 </a:t>
            </a:r>
          </a:p>
          <a:p>
            <a:pPr marL="0" indent="0" algn="ctr">
              <a:buNone/>
            </a:pPr>
            <a:r>
              <a:rPr lang="es-MX" sz="8000" b="1" dirty="0" smtClean="0">
                <a:solidFill>
                  <a:schemeClr val="bg1">
                    <a:lumMod val="95000"/>
                    <a:lumOff val="5000"/>
                  </a:schemeClr>
                </a:solidFill>
              </a:rPr>
              <a:t>APOYO </a:t>
            </a:r>
          </a:p>
          <a:p>
            <a:pPr marL="0" indent="0" algn="ctr">
              <a:buNone/>
            </a:pPr>
            <a:r>
              <a:rPr lang="es-MX" sz="8000" b="1" dirty="0" smtClean="0">
                <a:solidFill>
                  <a:schemeClr val="bg1">
                    <a:lumMod val="95000"/>
                    <a:lumOff val="5000"/>
                  </a:schemeClr>
                </a:solidFill>
              </a:rPr>
              <a:t>A OTRAS DEPENDENCIAS</a:t>
            </a:r>
            <a:endParaRPr lang="es-MX" sz="8000" b="1" dirty="0">
              <a:solidFill>
                <a:schemeClr val="bg1">
                  <a:lumMod val="95000"/>
                  <a:lumOff val="5000"/>
                </a:schemeClr>
              </a:solidFill>
            </a:endParaRPr>
          </a:p>
        </p:txBody>
      </p:sp>
    </p:spTree>
    <p:extLst>
      <p:ext uri="{BB962C8B-B14F-4D97-AF65-F5344CB8AC3E}">
        <p14:creationId xmlns:p14="http://schemas.microsoft.com/office/powerpoint/2010/main" val="1528533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TM04033929[[fn=Pizarra]]</Template>
  <TotalTime>3756</TotalTime>
  <Words>701</Words>
  <Application>Microsoft Office PowerPoint</Application>
  <PresentationFormat>Presentación en pantalla (4:3)</PresentationFormat>
  <Paragraphs>95</Paragraphs>
  <Slides>17</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 Unicode MS</vt:lpstr>
      <vt:lpstr>Arial</vt:lpstr>
      <vt:lpstr>Arial Narrow</vt:lpstr>
      <vt:lpstr>Calibri</vt:lpstr>
      <vt:lpstr>Calisto MT</vt:lpstr>
      <vt:lpstr>Times New Roman</vt:lpstr>
      <vt:lpstr>Trebuchet MS</vt:lpstr>
      <vt:lpstr>Wingdings 2</vt:lpstr>
      <vt:lpstr>Pizarra</vt:lpstr>
      <vt:lpstr>AYUNTAMIENTO DE SAN PEDRO TLAQUEPAQUE GOBIERNO 2018 - 2021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6.- ACTIVIDADES COMPLEMENTARIAS                                                              MARZO-2020</vt:lpstr>
      <vt:lpstr>   6.- ACTIVIDADES COMPLEMENTARIAS                                                              MARZO-2020</vt:lpstr>
      <vt:lpstr>   6.- ACTIVIDADES COMPLEMENTARIAS                                                              MARZO-2020</vt:lpstr>
      <vt:lpstr>   6.- ACTIVIDADES COMPLEMENTARIAS                                                              MARZO-2020</vt:lpstr>
      <vt:lpstr>   6.- ACTIVIDADES COMPLEMENTARIAS                                                              MARZO-2020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AYUNTAMIENTO DE SAN PEDRO TLAQUEPAQUE GOBIERNO 2018 - 2021</dc:title>
  <dc:creator>LasJuntas</dc:creator>
  <cp:lastModifiedBy>Delegacion</cp:lastModifiedBy>
  <cp:revision>154</cp:revision>
  <cp:lastPrinted>2020-02-21T19:38:48Z</cp:lastPrinted>
  <dcterms:created xsi:type="dcterms:W3CDTF">2019-09-30T15:33:33Z</dcterms:created>
  <dcterms:modified xsi:type="dcterms:W3CDTF">2020-03-20T16:23:53Z</dcterms:modified>
</cp:coreProperties>
</file>