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8"/>
  </p:notesMasterIdLst>
  <p:sldIdLst>
    <p:sldId id="256" r:id="rId2"/>
    <p:sldId id="287" r:id="rId3"/>
    <p:sldId id="288" r:id="rId4"/>
    <p:sldId id="289" r:id="rId5"/>
    <p:sldId id="291" r:id="rId6"/>
    <p:sldId id="292" r:id="rId7"/>
    <p:sldId id="290" r:id="rId8"/>
    <p:sldId id="258" r:id="rId9"/>
    <p:sldId id="259" r:id="rId10"/>
    <p:sldId id="260" r:id="rId11"/>
    <p:sldId id="261" r:id="rId12"/>
    <p:sldId id="262" r:id="rId13"/>
    <p:sldId id="263" r:id="rId14"/>
    <p:sldId id="264" r:id="rId15"/>
    <p:sldId id="265" r:id="rId16"/>
    <p:sldId id="266" r:id="rId17"/>
    <p:sldId id="267" r:id="rId18"/>
    <p:sldId id="268" r:id="rId19"/>
    <p:sldId id="271" r:id="rId20"/>
    <p:sldId id="272" r:id="rId21"/>
    <p:sldId id="273" r:id="rId22"/>
    <p:sldId id="274" r:id="rId23"/>
    <p:sldId id="276" r:id="rId24"/>
    <p:sldId id="277" r:id="rId25"/>
    <p:sldId id="293" r:id="rId26"/>
    <p:sldId id="278" r:id="rId27"/>
    <p:sldId id="280" r:id="rId28"/>
    <p:sldId id="281" r:id="rId29"/>
    <p:sldId id="283" r:id="rId30"/>
    <p:sldId id="284" r:id="rId31"/>
    <p:sldId id="285"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7" r:id="rId45"/>
    <p:sldId id="306" r:id="rId46"/>
    <p:sldId id="308" r:id="rId47"/>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9" d="100"/>
          <a:sy n="89" d="100"/>
        </p:scale>
        <p:origin x="-624" y="-4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30B1F4-AA06-4A9C-AD78-E7A18C8BAE2C}" type="datetimeFigureOut">
              <a:rPr lang="es-MX" smtClean="0"/>
              <a:t>05/07/2019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00BD70-934C-4B4E-8C8D-EBCD8BD3644C}" type="slidenum">
              <a:rPr lang="es-MX" smtClean="0"/>
              <a:t>‹Nº›</a:t>
            </a:fld>
            <a:endParaRPr lang="es-MX"/>
          </a:p>
        </p:txBody>
      </p:sp>
    </p:spTree>
    <p:extLst>
      <p:ext uri="{BB962C8B-B14F-4D97-AF65-F5344CB8AC3E}">
        <p14:creationId xmlns:p14="http://schemas.microsoft.com/office/powerpoint/2010/main" val="387311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15</a:t>
            </a:fld>
            <a:endParaRPr lang="es-MX"/>
          </a:p>
        </p:txBody>
      </p:sp>
    </p:spTree>
    <p:extLst>
      <p:ext uri="{BB962C8B-B14F-4D97-AF65-F5344CB8AC3E}">
        <p14:creationId xmlns:p14="http://schemas.microsoft.com/office/powerpoint/2010/main" val="700121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39</a:t>
            </a:fld>
            <a:endParaRPr lang="es-MX"/>
          </a:p>
        </p:txBody>
      </p:sp>
    </p:spTree>
    <p:extLst>
      <p:ext uri="{BB962C8B-B14F-4D97-AF65-F5344CB8AC3E}">
        <p14:creationId xmlns:p14="http://schemas.microsoft.com/office/powerpoint/2010/main" val="3522638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40</a:t>
            </a:fld>
            <a:endParaRPr lang="es-MX"/>
          </a:p>
        </p:txBody>
      </p:sp>
    </p:spTree>
    <p:extLst>
      <p:ext uri="{BB962C8B-B14F-4D97-AF65-F5344CB8AC3E}">
        <p14:creationId xmlns:p14="http://schemas.microsoft.com/office/powerpoint/2010/main" val="3522638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41</a:t>
            </a:fld>
            <a:endParaRPr lang="es-MX"/>
          </a:p>
        </p:txBody>
      </p:sp>
    </p:spTree>
    <p:extLst>
      <p:ext uri="{BB962C8B-B14F-4D97-AF65-F5344CB8AC3E}">
        <p14:creationId xmlns:p14="http://schemas.microsoft.com/office/powerpoint/2010/main" val="3522638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42</a:t>
            </a:fld>
            <a:endParaRPr lang="es-MX"/>
          </a:p>
        </p:txBody>
      </p:sp>
    </p:spTree>
    <p:extLst>
      <p:ext uri="{BB962C8B-B14F-4D97-AF65-F5344CB8AC3E}">
        <p14:creationId xmlns:p14="http://schemas.microsoft.com/office/powerpoint/2010/main" val="3522638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43</a:t>
            </a:fld>
            <a:endParaRPr lang="es-MX"/>
          </a:p>
        </p:txBody>
      </p:sp>
    </p:spTree>
    <p:extLst>
      <p:ext uri="{BB962C8B-B14F-4D97-AF65-F5344CB8AC3E}">
        <p14:creationId xmlns:p14="http://schemas.microsoft.com/office/powerpoint/2010/main" val="3522638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44</a:t>
            </a:fld>
            <a:endParaRPr lang="es-MX"/>
          </a:p>
        </p:txBody>
      </p:sp>
    </p:spTree>
    <p:extLst>
      <p:ext uri="{BB962C8B-B14F-4D97-AF65-F5344CB8AC3E}">
        <p14:creationId xmlns:p14="http://schemas.microsoft.com/office/powerpoint/2010/main" val="3522638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45</a:t>
            </a:fld>
            <a:endParaRPr lang="es-MX"/>
          </a:p>
        </p:txBody>
      </p:sp>
    </p:spTree>
    <p:extLst>
      <p:ext uri="{BB962C8B-B14F-4D97-AF65-F5344CB8AC3E}">
        <p14:creationId xmlns:p14="http://schemas.microsoft.com/office/powerpoint/2010/main" val="3522638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46</a:t>
            </a:fld>
            <a:endParaRPr lang="es-MX"/>
          </a:p>
        </p:txBody>
      </p:sp>
    </p:spTree>
    <p:extLst>
      <p:ext uri="{BB962C8B-B14F-4D97-AF65-F5344CB8AC3E}">
        <p14:creationId xmlns:p14="http://schemas.microsoft.com/office/powerpoint/2010/main" val="3522638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31</a:t>
            </a:fld>
            <a:endParaRPr lang="es-MX"/>
          </a:p>
        </p:txBody>
      </p:sp>
    </p:spTree>
    <p:extLst>
      <p:ext uri="{BB962C8B-B14F-4D97-AF65-F5344CB8AC3E}">
        <p14:creationId xmlns:p14="http://schemas.microsoft.com/office/powerpoint/2010/main" val="3522638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32</a:t>
            </a:fld>
            <a:endParaRPr lang="es-MX"/>
          </a:p>
        </p:txBody>
      </p:sp>
    </p:spTree>
    <p:extLst>
      <p:ext uri="{BB962C8B-B14F-4D97-AF65-F5344CB8AC3E}">
        <p14:creationId xmlns:p14="http://schemas.microsoft.com/office/powerpoint/2010/main" val="3522638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33</a:t>
            </a:fld>
            <a:endParaRPr lang="es-MX"/>
          </a:p>
        </p:txBody>
      </p:sp>
    </p:spTree>
    <p:extLst>
      <p:ext uri="{BB962C8B-B14F-4D97-AF65-F5344CB8AC3E}">
        <p14:creationId xmlns:p14="http://schemas.microsoft.com/office/powerpoint/2010/main" val="3522638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34</a:t>
            </a:fld>
            <a:endParaRPr lang="es-MX"/>
          </a:p>
        </p:txBody>
      </p:sp>
    </p:spTree>
    <p:extLst>
      <p:ext uri="{BB962C8B-B14F-4D97-AF65-F5344CB8AC3E}">
        <p14:creationId xmlns:p14="http://schemas.microsoft.com/office/powerpoint/2010/main" val="3522638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35</a:t>
            </a:fld>
            <a:endParaRPr lang="es-MX"/>
          </a:p>
        </p:txBody>
      </p:sp>
    </p:spTree>
    <p:extLst>
      <p:ext uri="{BB962C8B-B14F-4D97-AF65-F5344CB8AC3E}">
        <p14:creationId xmlns:p14="http://schemas.microsoft.com/office/powerpoint/2010/main" val="3522638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36</a:t>
            </a:fld>
            <a:endParaRPr lang="es-MX"/>
          </a:p>
        </p:txBody>
      </p:sp>
    </p:spTree>
    <p:extLst>
      <p:ext uri="{BB962C8B-B14F-4D97-AF65-F5344CB8AC3E}">
        <p14:creationId xmlns:p14="http://schemas.microsoft.com/office/powerpoint/2010/main" val="3522638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37</a:t>
            </a:fld>
            <a:endParaRPr lang="es-MX"/>
          </a:p>
        </p:txBody>
      </p:sp>
    </p:spTree>
    <p:extLst>
      <p:ext uri="{BB962C8B-B14F-4D97-AF65-F5344CB8AC3E}">
        <p14:creationId xmlns:p14="http://schemas.microsoft.com/office/powerpoint/2010/main" val="3522638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7A00BD70-934C-4B4E-8C8D-EBCD8BD3644C}" type="slidenum">
              <a:rPr lang="es-MX" smtClean="0"/>
              <a:t>38</a:t>
            </a:fld>
            <a:endParaRPr lang="es-MX"/>
          </a:p>
        </p:txBody>
      </p:sp>
    </p:spTree>
    <p:extLst>
      <p:ext uri="{BB962C8B-B14F-4D97-AF65-F5344CB8AC3E}">
        <p14:creationId xmlns:p14="http://schemas.microsoft.com/office/powerpoint/2010/main" val="3522638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C5D19DFC-D526-42D8-B218-FBDF633D9E62}" type="datetimeFigureOut">
              <a:rPr lang="es-MX" smtClean="0"/>
              <a:t>05/07/2019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4220089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C5D19DFC-D526-42D8-B218-FBDF633D9E62}" type="datetimeFigureOut">
              <a:rPr lang="es-MX" smtClean="0"/>
              <a:t>05/07/2019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1915702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C5D19DFC-D526-42D8-B218-FBDF633D9E62}" type="datetimeFigureOut">
              <a:rPr lang="es-MX" smtClean="0"/>
              <a:t>05/07/2019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2153572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C5D19DFC-D526-42D8-B218-FBDF633D9E62}" type="datetimeFigureOut">
              <a:rPr lang="es-MX" smtClean="0"/>
              <a:t>05/07/2019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2789507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5D19DFC-D526-42D8-B218-FBDF633D9E62}" type="datetimeFigureOut">
              <a:rPr lang="es-MX" smtClean="0"/>
              <a:t>05/07/2019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4224491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C5D19DFC-D526-42D8-B218-FBDF633D9E62}" type="datetimeFigureOut">
              <a:rPr lang="es-MX" smtClean="0"/>
              <a:t>05/07/2019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1320686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C5D19DFC-D526-42D8-B218-FBDF633D9E62}" type="datetimeFigureOut">
              <a:rPr lang="es-MX" smtClean="0"/>
              <a:t>05/07/2019</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3939023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C5D19DFC-D526-42D8-B218-FBDF633D9E62}" type="datetimeFigureOut">
              <a:rPr lang="es-MX" smtClean="0"/>
              <a:t>05/07/2019</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3233058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5D19DFC-D526-42D8-B218-FBDF633D9E62}" type="datetimeFigureOut">
              <a:rPr lang="es-MX" smtClean="0"/>
              <a:t>05/07/2019</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62784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5D19DFC-D526-42D8-B218-FBDF633D9E62}" type="datetimeFigureOut">
              <a:rPr lang="es-MX" smtClean="0"/>
              <a:t>05/07/2019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401066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5D19DFC-D526-42D8-B218-FBDF633D9E62}" type="datetimeFigureOut">
              <a:rPr lang="es-MX" smtClean="0"/>
              <a:t>05/07/2019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734347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D19DFC-D526-42D8-B218-FBDF633D9E62}" type="datetimeFigureOut">
              <a:rPr lang="es-MX" smtClean="0"/>
              <a:t>05/07/2019</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01D12-8498-4A07-AE50-528984A44FC4}" type="slidenum">
              <a:rPr lang="es-MX" smtClean="0"/>
              <a:t>‹Nº›</a:t>
            </a:fld>
            <a:endParaRPr lang="es-MX"/>
          </a:p>
        </p:txBody>
      </p:sp>
    </p:spTree>
    <p:extLst>
      <p:ext uri="{BB962C8B-B14F-4D97-AF65-F5344CB8AC3E}">
        <p14:creationId xmlns:p14="http://schemas.microsoft.com/office/powerpoint/2010/main" val="29435082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3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2.jpeg"/><Relationship Id="rId4" Type="http://schemas.openxmlformats.org/officeDocument/2006/relationships/image" Target="../media/image101.jpeg"/></Relationships>
</file>

<file path=ppt/slides/_rels/slide3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4.jpeg"/></Relationships>
</file>

<file path=ppt/slides/_rels/slide3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2.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4.jpeg"/></Relationships>
</file>

<file path=ppt/slides/_rels/slide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6.jpeg"/></Relationships>
</file>

<file path=ppt/slides/_rels/slide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4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4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6.jpeg"/></Relationships>
</file>

<file path=ppt/slides/_rels/slide4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8.jpeg"/></Relationships>
</file>

<file path=ppt/slides/_rels/slide4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31.jpeg"/><Relationship Id="rId4" Type="http://schemas.openxmlformats.org/officeDocument/2006/relationships/image" Target="../media/image130.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pic>
        <p:nvPicPr>
          <p:cNvPr id="13" name="3 Imagen"/>
          <p:cNvPicPr>
            <a:picLocks noChangeAspect="1" noChangeArrowheads="1"/>
          </p:cNvPicPr>
          <p:nvPr/>
        </p:nvPicPr>
        <p:blipFill>
          <a:blip r:embed="rId2"/>
          <a:srcRect b="22656"/>
          <a:stretch>
            <a:fillRect/>
          </a:stretch>
        </p:blipFill>
        <p:spPr bwMode="auto">
          <a:xfrm rot="10800000">
            <a:off x="571470" y="571480"/>
            <a:ext cx="1714513" cy="1428760"/>
          </a:xfrm>
          <a:prstGeom prst="rect">
            <a:avLst/>
          </a:prstGeom>
          <a:noFill/>
        </p:spPr>
      </p:pic>
      <p:sp>
        <p:nvSpPr>
          <p:cNvPr id="3" name="2 Rectángulo"/>
          <p:cNvSpPr/>
          <p:nvPr/>
        </p:nvSpPr>
        <p:spPr>
          <a:xfrm>
            <a:off x="2286000" y="404665"/>
            <a:ext cx="5670376" cy="977191"/>
          </a:xfrm>
          <a:prstGeom prst="rect">
            <a:avLst/>
          </a:prstGeom>
        </p:spPr>
        <p:txBody>
          <a:bodyPr wrap="square">
            <a:spAutoFit/>
          </a:bodyPr>
          <a:lstStyle/>
          <a:p>
            <a:pPr algn="ctr">
              <a:lnSpc>
                <a:spcPct val="115000"/>
              </a:lnSpc>
              <a:spcAft>
                <a:spcPts val="0"/>
              </a:spcAft>
            </a:pPr>
            <a:r>
              <a:rPr lang="es-MX" b="1" dirty="0" smtClean="0">
                <a:latin typeface="Calisto MT"/>
                <a:ea typeface="Calibri"/>
                <a:cs typeface="Times New Roman"/>
              </a:rPr>
              <a:t>AYUNTAMIENTO DE SAN PEDRO TLAQUEPAQUE</a:t>
            </a:r>
            <a:endParaRPr lang="es-MX" dirty="0" smtClean="0">
              <a:ea typeface="Calibri"/>
              <a:cs typeface="Times New Roman"/>
            </a:endParaRPr>
          </a:p>
          <a:p>
            <a:pPr algn="ctr">
              <a:lnSpc>
                <a:spcPct val="115000"/>
              </a:lnSpc>
              <a:spcAft>
                <a:spcPts val="0"/>
              </a:spcAft>
            </a:pPr>
            <a:r>
              <a:rPr lang="es-MX" sz="1400" dirty="0" smtClean="0">
                <a:latin typeface="Arial Narrow"/>
                <a:ea typeface="Calibri"/>
                <a:cs typeface="Times New Roman"/>
              </a:rPr>
              <a:t>GOBIERNO </a:t>
            </a:r>
            <a:r>
              <a:rPr lang="es-MX" sz="1400" dirty="0">
                <a:latin typeface="Arial Narrow"/>
                <a:ea typeface="Calibri"/>
                <a:cs typeface="Times New Roman"/>
              </a:rPr>
              <a:t>2018 - 2021</a:t>
            </a:r>
            <a:endParaRPr lang="es-MX" sz="1100" dirty="0">
              <a:ea typeface="Calibri"/>
              <a:cs typeface="Times New Roman"/>
            </a:endParaRPr>
          </a:p>
        </p:txBody>
      </p:sp>
      <p:sp>
        <p:nvSpPr>
          <p:cNvPr id="4" name="3 Rectángulo"/>
          <p:cNvSpPr/>
          <p:nvPr/>
        </p:nvSpPr>
        <p:spPr>
          <a:xfrm>
            <a:off x="2286000" y="1772816"/>
            <a:ext cx="5238328" cy="1477328"/>
          </a:xfrm>
          <a:prstGeom prst="rect">
            <a:avLst/>
          </a:prstGeom>
        </p:spPr>
        <p:txBody>
          <a:bodyPr wrap="square">
            <a:spAutoFit/>
          </a:bodyPr>
          <a:lstStyle/>
          <a:p>
            <a:pPr lvl="0" algn="ctr" eaLnBrk="0" fontAlgn="base" hangingPunct="0">
              <a:spcBef>
                <a:spcPct val="0"/>
              </a:spcBef>
              <a:spcAft>
                <a:spcPct val="0"/>
              </a:spcAft>
            </a:pPr>
            <a:endParaRPr lang="es-MX" dirty="0">
              <a:latin typeface="Arial Unicode MS" pitchFamily="34" charset="-128"/>
              <a:ea typeface="Arial Unicode MS" pitchFamily="34" charset="-128"/>
              <a:cs typeface="Arial" pitchFamily="34" charset="0"/>
            </a:endParaRPr>
          </a:p>
          <a:p>
            <a:pPr lvl="0" algn="ctr" eaLnBrk="0" fontAlgn="base" hangingPunct="0">
              <a:spcBef>
                <a:spcPct val="0"/>
              </a:spcBef>
              <a:spcAft>
                <a:spcPct val="0"/>
              </a:spcAft>
            </a:pPr>
            <a:r>
              <a:rPr lang="es-MX" sz="2400" dirty="0">
                <a:latin typeface="Arial Unicode MS" pitchFamily="34" charset="-128"/>
                <a:ea typeface="Arial Unicode MS" pitchFamily="34" charset="-128"/>
                <a:cs typeface="Arial" pitchFamily="34" charset="0"/>
              </a:rPr>
              <a:t>Dirección de Delegaciones y Agencias </a:t>
            </a:r>
            <a:r>
              <a:rPr lang="es-MX" sz="2400" dirty="0" smtClean="0">
                <a:latin typeface="Arial Unicode MS" pitchFamily="34" charset="-128"/>
                <a:ea typeface="Arial Unicode MS" pitchFamily="34" charset="-128"/>
                <a:cs typeface="Arial" pitchFamily="34" charset="0"/>
              </a:rPr>
              <a:t>Municipales</a:t>
            </a:r>
          </a:p>
          <a:p>
            <a:pPr lvl="0" algn="ctr" eaLnBrk="0" fontAlgn="base" hangingPunct="0">
              <a:spcBef>
                <a:spcPct val="0"/>
              </a:spcBef>
              <a:spcAft>
                <a:spcPct val="0"/>
              </a:spcAft>
            </a:pPr>
            <a:r>
              <a:rPr lang="es-MX" sz="2400" dirty="0" smtClean="0">
                <a:latin typeface="Arial Unicode MS" pitchFamily="34" charset="-128"/>
                <a:ea typeface="Arial Unicode MS" pitchFamily="34" charset="-128"/>
                <a:cs typeface="Arial" pitchFamily="34" charset="0"/>
              </a:rPr>
              <a:t>                                                                                    </a:t>
            </a:r>
            <a:endParaRPr lang="es-MX" sz="2400" dirty="0">
              <a:latin typeface="Arial" pitchFamily="34" charset="0"/>
              <a:cs typeface="Arial" pitchFamily="34" charset="0"/>
            </a:endParaRPr>
          </a:p>
        </p:txBody>
      </p:sp>
      <p:sp>
        <p:nvSpPr>
          <p:cNvPr id="5" name="4 Rectángulo"/>
          <p:cNvSpPr/>
          <p:nvPr/>
        </p:nvSpPr>
        <p:spPr>
          <a:xfrm>
            <a:off x="2057400" y="2967335"/>
            <a:ext cx="5029200" cy="1631216"/>
          </a:xfrm>
          <a:prstGeom prst="rect">
            <a:avLst/>
          </a:prstGeom>
        </p:spPr>
        <p:txBody>
          <a:bodyPr>
            <a:spAutoFit/>
          </a:bodyPr>
          <a:lstStyle/>
          <a:p>
            <a:pPr lvl="0" algn="ctr" eaLnBrk="0" fontAlgn="base" hangingPunct="0">
              <a:spcBef>
                <a:spcPct val="0"/>
              </a:spcBef>
              <a:spcAft>
                <a:spcPct val="0"/>
              </a:spcAft>
            </a:pPr>
            <a:r>
              <a:rPr lang="es-MX" sz="2000" dirty="0" smtClean="0">
                <a:latin typeface="Arial Unicode MS" pitchFamily="34" charset="-128"/>
                <a:ea typeface="Arial Unicode MS" pitchFamily="34" charset="-128"/>
                <a:cs typeface="Arial" pitchFamily="34" charset="0"/>
              </a:rPr>
              <a:t>        DELEGACIÓN MUNICIPAL LAS JUNTAS.</a:t>
            </a:r>
          </a:p>
          <a:p>
            <a:pPr lvl="0" algn="ctr" eaLnBrk="0" fontAlgn="base" hangingPunct="0">
              <a:spcBef>
                <a:spcPct val="0"/>
              </a:spcBef>
              <a:spcAft>
                <a:spcPct val="0"/>
              </a:spcAft>
            </a:pPr>
            <a:r>
              <a:rPr lang="es-MX" sz="2000" dirty="0" smtClean="0">
                <a:latin typeface="Arial Unicode MS" pitchFamily="34" charset="-128"/>
                <a:ea typeface="Arial Unicode MS" pitchFamily="34" charset="-128"/>
                <a:cs typeface="Arial" pitchFamily="34" charset="0"/>
              </a:rPr>
              <a:t>                                                                     INFORME TRIMESTRAL </a:t>
            </a:r>
          </a:p>
          <a:p>
            <a:pPr lvl="0" algn="ctr" eaLnBrk="0" fontAlgn="base" hangingPunct="0">
              <a:spcBef>
                <a:spcPct val="0"/>
              </a:spcBef>
              <a:spcAft>
                <a:spcPct val="0"/>
              </a:spcAft>
            </a:pPr>
            <a:r>
              <a:rPr lang="es-MX" sz="2000" dirty="0" smtClean="0">
                <a:latin typeface="Arial Unicode MS" pitchFamily="34" charset="-128"/>
                <a:ea typeface="Arial Unicode MS" pitchFamily="34" charset="-128"/>
                <a:cs typeface="Arial" pitchFamily="34" charset="0"/>
              </a:rPr>
              <a:t>ABRIL A JUNIO  2019</a:t>
            </a:r>
            <a:endParaRPr lang="es-MX" sz="2000" dirty="0">
              <a:latin typeface="Arial" pitchFamily="34" charset="0"/>
              <a:cs typeface="Arial" pitchFamily="34" charset="0"/>
            </a:endParaRPr>
          </a:p>
        </p:txBody>
      </p:sp>
    </p:spTree>
    <p:extLst>
      <p:ext uri="{BB962C8B-B14F-4D97-AF65-F5344CB8AC3E}">
        <p14:creationId xmlns:p14="http://schemas.microsoft.com/office/powerpoint/2010/main" val="3375829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584775"/>
          </a:xfrm>
          <a:prstGeom prst="rect">
            <a:avLst/>
          </a:prstGeom>
          <a:noFill/>
        </p:spPr>
        <p:txBody>
          <a:bodyPr wrap="square" rtlCol="0">
            <a:spAutoFit/>
          </a:bodyPr>
          <a:lstStyle/>
          <a:p>
            <a:r>
              <a:rPr lang="es-MX" dirty="0" smtClean="0"/>
              <a:t>  </a:t>
            </a:r>
            <a:r>
              <a:rPr lang="es-MX" sz="1400" dirty="0" smtClean="0"/>
              <a:t>Brigadas de Mantenimiento y Conservación de Espacios Públicos/4               Abrí-2019</a:t>
            </a:r>
          </a:p>
          <a:p>
            <a:r>
              <a:rPr lang="es-MX" sz="1400" b="1" dirty="0" smtClean="0"/>
              <a:t>                                                                                                                                    </a:t>
            </a:r>
            <a:endParaRPr lang="es-MX" sz="1400"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20891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11 Imagen" descr="C:\Users\LasJuntas\Documents\Operativo, puente cardenal, 1-3-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1728" y="1412776"/>
            <a:ext cx="3578508" cy="2412268"/>
          </a:xfrm>
          <a:prstGeom prst="rect">
            <a:avLst/>
          </a:prstGeom>
          <a:noFill/>
          <a:ln>
            <a:noFill/>
          </a:ln>
        </p:spPr>
      </p:pic>
      <p:pic>
        <p:nvPicPr>
          <p:cNvPr id="15" name="14 Imagen" descr="C:\Users\LasJuntas\Documents\Operativo en puente de cardenal y Vía Colima, 01-4-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9794" y="4099836"/>
            <a:ext cx="3578508" cy="2361680"/>
          </a:xfrm>
          <a:prstGeom prst="rect">
            <a:avLst/>
          </a:prstGeom>
          <a:noFill/>
          <a:ln>
            <a:noFill/>
          </a:ln>
        </p:spPr>
      </p:pic>
      <p:sp>
        <p:nvSpPr>
          <p:cNvPr id="4" name="3 CuadroTexto"/>
          <p:cNvSpPr txBox="1"/>
          <p:nvPr/>
        </p:nvSpPr>
        <p:spPr>
          <a:xfrm>
            <a:off x="467544" y="1268760"/>
            <a:ext cx="2304256" cy="4124206"/>
          </a:xfrm>
          <a:prstGeom prst="rect">
            <a:avLst/>
          </a:prstGeom>
          <a:noFill/>
        </p:spPr>
        <p:txBody>
          <a:bodyPr wrap="square" rtlCol="0">
            <a:spAutoFit/>
          </a:bodyPr>
          <a:lstStyle/>
          <a:p>
            <a:endParaRPr lang="es-MX" sz="1400" dirty="0" smtClean="0"/>
          </a:p>
          <a:p>
            <a:endParaRPr lang="es-MX" dirty="0" smtClean="0"/>
          </a:p>
          <a:p>
            <a:endParaRPr lang="es-MX" dirty="0"/>
          </a:p>
          <a:p>
            <a:pPr algn="ctr"/>
            <a:r>
              <a:rPr lang="es-MX" dirty="0" smtClean="0"/>
              <a:t>01/04/2019. Operativo de limpieza en el puente a desnivel, en la Col. Las Juntas. A cargo del Delegado Heriberto Murguía Ángel y personal a su digno cargo.</a:t>
            </a:r>
          </a:p>
          <a:p>
            <a:endParaRPr lang="es-MX" dirty="0"/>
          </a:p>
          <a:p>
            <a:endParaRPr lang="es-MX" sz="1400" dirty="0"/>
          </a:p>
        </p:txBody>
      </p:sp>
    </p:spTree>
    <p:extLst>
      <p:ext uri="{BB962C8B-B14F-4D97-AF65-F5344CB8AC3E}">
        <p14:creationId xmlns:p14="http://schemas.microsoft.com/office/powerpoint/2010/main" val="13325976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677108"/>
          </a:xfrm>
          <a:prstGeom prst="rect">
            <a:avLst/>
          </a:prstGeom>
          <a:noFill/>
        </p:spPr>
        <p:txBody>
          <a:bodyPr wrap="square" rtlCol="0">
            <a:spAutoFit/>
          </a:bodyPr>
          <a:lstStyle/>
          <a:p>
            <a:r>
              <a:rPr lang="es-MX" dirty="0" smtClean="0"/>
              <a:t>Actividades Complementarias                           Abríl-2019</a:t>
            </a:r>
          </a:p>
          <a:p>
            <a:r>
              <a:rPr lang="es-MX" sz="2000" b="1" dirty="0" smtClean="0"/>
              <a:t>                                                                                                      </a:t>
            </a:r>
            <a:endParaRPr lang="es-MX" sz="2000"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CuadroTexto"/>
          <p:cNvSpPr txBox="1"/>
          <p:nvPr/>
        </p:nvSpPr>
        <p:spPr>
          <a:xfrm>
            <a:off x="467544" y="1124744"/>
            <a:ext cx="2376264" cy="4185761"/>
          </a:xfrm>
          <a:prstGeom prst="rect">
            <a:avLst/>
          </a:prstGeom>
          <a:noFill/>
        </p:spPr>
        <p:txBody>
          <a:bodyPr wrap="square" rtlCol="0">
            <a:spAutoFit/>
          </a:bodyPr>
          <a:lstStyle/>
          <a:p>
            <a:r>
              <a:rPr lang="es-MX" sz="1600" dirty="0" smtClean="0"/>
              <a:t>.   </a:t>
            </a:r>
          </a:p>
          <a:p>
            <a:endParaRPr lang="es-MX" sz="1600" dirty="0"/>
          </a:p>
          <a:p>
            <a:endParaRPr lang="es-MX" dirty="0" smtClean="0"/>
          </a:p>
          <a:p>
            <a:endParaRPr lang="es-MX" dirty="0"/>
          </a:p>
          <a:p>
            <a:pPr algn="ctr"/>
            <a:r>
              <a:rPr lang="es-MX" sz="1400" dirty="0"/>
              <a:t>30/03/2019. Se dio apoyo </a:t>
            </a:r>
            <a:r>
              <a:rPr lang="es-MX" sz="1400" dirty="0" smtClean="0"/>
              <a:t>por parte del Delegado de Las Juntas, Heriberto Murguía Ángel a </a:t>
            </a:r>
            <a:r>
              <a:rPr lang="es-MX" sz="1400" dirty="0"/>
              <a:t>la Delegación de San Martín de Las </a:t>
            </a:r>
            <a:r>
              <a:rPr lang="es-MX" sz="1400" dirty="0" smtClean="0"/>
              <a:t>Flores. Esto con </a:t>
            </a:r>
            <a:r>
              <a:rPr lang="es-MX" sz="1400" dirty="0"/>
              <a:t>motivo del programa ¨ Por La Mujer y La Familia.</a:t>
            </a:r>
            <a:endParaRPr lang="es-MX" sz="1400" dirty="0" smtClean="0"/>
          </a:p>
          <a:p>
            <a:endParaRPr lang="es-MX" dirty="0" smtClean="0"/>
          </a:p>
          <a:p>
            <a:endParaRPr lang="es-MX" dirty="0"/>
          </a:p>
          <a:p>
            <a:endParaRPr lang="es-MX" dirty="0" smtClean="0"/>
          </a:p>
          <a:p>
            <a:endParaRPr lang="es-MX" dirty="0"/>
          </a:p>
        </p:txBody>
      </p:sp>
      <p:sp>
        <p:nvSpPr>
          <p:cNvPr id="3" name="2 Rectángulo"/>
          <p:cNvSpPr/>
          <p:nvPr/>
        </p:nvSpPr>
        <p:spPr>
          <a:xfrm>
            <a:off x="447655" y="1128268"/>
            <a:ext cx="8064896"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12 Imagen" descr="C:\Users\LasJuntas\Documents\La Mujer y la Familia. 30-3-19. San Marti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1484784"/>
            <a:ext cx="2376264" cy="3816424"/>
          </a:xfrm>
          <a:prstGeom prst="rect">
            <a:avLst/>
          </a:prstGeom>
          <a:noFill/>
          <a:ln>
            <a:noFill/>
          </a:ln>
        </p:spPr>
      </p:pic>
      <p:pic>
        <p:nvPicPr>
          <p:cNvPr id="14" name="13 Imagen" descr="C:\Users\LasJuntas\Documents\Evento de La Mujer y la Familia, Col. Nueva Sant.María29-3-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1484784"/>
            <a:ext cx="2520280" cy="3805170"/>
          </a:xfrm>
          <a:prstGeom prst="rect">
            <a:avLst/>
          </a:prstGeom>
          <a:noFill/>
          <a:ln>
            <a:noFill/>
          </a:ln>
        </p:spPr>
      </p:pic>
    </p:spTree>
    <p:extLst>
      <p:ext uri="{BB962C8B-B14F-4D97-AF65-F5344CB8AC3E}">
        <p14:creationId xmlns:p14="http://schemas.microsoft.com/office/powerpoint/2010/main" val="41544897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769441"/>
          </a:xfrm>
          <a:prstGeom prst="rect">
            <a:avLst/>
          </a:prstGeom>
          <a:noFill/>
        </p:spPr>
        <p:txBody>
          <a:bodyPr wrap="square" rtlCol="0">
            <a:spAutoFit/>
          </a:bodyPr>
          <a:lstStyle/>
          <a:p>
            <a:r>
              <a:rPr lang="es-MX" dirty="0" smtClean="0"/>
              <a:t> </a:t>
            </a:r>
            <a:r>
              <a:rPr lang="es-MX" sz="2400" dirty="0" smtClean="0"/>
              <a:t> </a:t>
            </a:r>
            <a:r>
              <a:rPr lang="es-MX" dirty="0" smtClean="0"/>
              <a:t>Festividades Tradicionales/1                      Mayo-2019</a:t>
            </a:r>
          </a:p>
          <a:p>
            <a:r>
              <a:rPr lang="es-MX" sz="2000" b="1" dirty="0" smtClean="0"/>
              <a:t>                                                                                                     </a:t>
            </a:r>
            <a:endParaRPr lang="es-MX" sz="2000"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CuadroTexto"/>
          <p:cNvSpPr txBox="1"/>
          <p:nvPr/>
        </p:nvSpPr>
        <p:spPr>
          <a:xfrm>
            <a:off x="467544" y="1124744"/>
            <a:ext cx="2376264" cy="4062651"/>
          </a:xfrm>
          <a:prstGeom prst="rect">
            <a:avLst/>
          </a:prstGeom>
          <a:noFill/>
        </p:spPr>
        <p:txBody>
          <a:bodyPr wrap="square" rtlCol="0">
            <a:spAutoFit/>
          </a:bodyPr>
          <a:lstStyle/>
          <a:p>
            <a:endParaRPr lang="es-MX" sz="1600" dirty="0" smtClean="0"/>
          </a:p>
          <a:p>
            <a:endParaRPr lang="es-MX" sz="1600" dirty="0"/>
          </a:p>
          <a:p>
            <a:endParaRPr lang="es-MX" sz="1600" dirty="0" smtClean="0"/>
          </a:p>
          <a:p>
            <a:pPr algn="ctr"/>
            <a:r>
              <a:rPr lang="es-MX" sz="1400" dirty="0" smtClean="0"/>
              <a:t>8/5/2019</a:t>
            </a:r>
            <a:r>
              <a:rPr lang="es-MX" sz="1400" dirty="0"/>
              <a:t>. </a:t>
            </a:r>
            <a:r>
              <a:rPr lang="es-MX" sz="1400" dirty="0" smtClean="0"/>
              <a:t>El Delegado Heriberto Murguía Ángel  </a:t>
            </a:r>
            <a:r>
              <a:rPr lang="es-MX" sz="1400" dirty="0"/>
              <a:t>festejo a las madres, en la Del. Las Juntas, estuvieron presentes: </a:t>
            </a:r>
            <a:r>
              <a:rPr lang="es-MX" sz="1400" dirty="0" smtClean="0"/>
              <a:t>La </a:t>
            </a:r>
            <a:r>
              <a:rPr lang="es-MX" sz="1400" dirty="0"/>
              <a:t>directora de Delegaciones y Agencias Municipales. C. Rosa Pérez Leal, personal de su departamento, la Delegada de López Cotilla, Lolita y personal de Protección </a:t>
            </a:r>
            <a:r>
              <a:rPr lang="es-MX" sz="1400" dirty="0" smtClean="0"/>
              <a:t>Civil. Al evento estuvieron presentes  400 Mamás.</a:t>
            </a:r>
            <a:endParaRPr lang="es-MX" sz="1400" dirty="0"/>
          </a:p>
        </p:txBody>
      </p:sp>
      <p:sp>
        <p:nvSpPr>
          <p:cNvPr id="3" name="2 Rectángulo"/>
          <p:cNvSpPr/>
          <p:nvPr/>
        </p:nvSpPr>
        <p:spPr>
          <a:xfrm>
            <a:off x="467544" y="1124744"/>
            <a:ext cx="78488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2" descr="C:\Users\LasJuntas\Documents\Festejo a las mamás. Mayo. 8 Juntas, 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1293117"/>
            <a:ext cx="4657962" cy="19918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LasJuntas\Documents\Festejo, 4, mamás 8 juntas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7813" y="3428999"/>
            <a:ext cx="2472478" cy="29887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LasJuntas\Documents\Festejo 5, mamás 8 juntas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2319" y="3464651"/>
            <a:ext cx="2407033" cy="2917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831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769441"/>
          </a:xfrm>
          <a:prstGeom prst="rect">
            <a:avLst/>
          </a:prstGeom>
          <a:noFill/>
        </p:spPr>
        <p:txBody>
          <a:bodyPr wrap="square" rtlCol="0">
            <a:spAutoFit/>
          </a:bodyPr>
          <a:lstStyle/>
          <a:p>
            <a:r>
              <a:rPr lang="es-MX" dirty="0" smtClean="0"/>
              <a:t> </a:t>
            </a:r>
            <a:r>
              <a:rPr lang="es-MX" sz="2400" dirty="0" smtClean="0"/>
              <a:t> </a:t>
            </a:r>
            <a:r>
              <a:rPr lang="es-MX" dirty="0" smtClean="0"/>
              <a:t>Actividades Complementarias</a:t>
            </a:r>
          </a:p>
          <a:p>
            <a:r>
              <a:rPr lang="es-MX" sz="2000" b="1" dirty="0" smtClean="0"/>
              <a:t>                                                                                         </a:t>
            </a:r>
            <a:r>
              <a:rPr lang="es-MX" sz="2000" dirty="0" smtClean="0"/>
              <a:t>   Mayo-2019</a:t>
            </a:r>
            <a:endParaRPr lang="es-MX" sz="2000"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467544" y="1124744"/>
            <a:ext cx="7920880"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3" name="Picture 2" descr="C:\Users\LasJuntas\Documents\Festejo a mamás en col. en Las Juntitas. 11,5,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3163" y="1412776"/>
            <a:ext cx="2312934" cy="27873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LasJuntas\Documents\Festejo 2 mamás Las Juntitas. 11,5,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5" y="1441488"/>
            <a:ext cx="2167957" cy="27873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LasJuntas\Documents\Festejo a mamás,3Vergel, 16,5,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163" y="4581128"/>
            <a:ext cx="2560610" cy="17301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LasJuntas\Documents\Festejo 4, Vergel mamás, 16,5,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5" y="4581128"/>
            <a:ext cx="2382971" cy="1730181"/>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683568" y="1196752"/>
            <a:ext cx="1800200" cy="5078313"/>
          </a:xfrm>
          <a:prstGeom prst="rect">
            <a:avLst/>
          </a:prstGeom>
          <a:noFill/>
        </p:spPr>
        <p:txBody>
          <a:bodyPr wrap="square" rtlCol="0">
            <a:spAutoFit/>
          </a:bodyPr>
          <a:lstStyle/>
          <a:p>
            <a:pPr algn="ctr"/>
            <a:r>
              <a:rPr lang="es-MX" sz="1200" dirty="0" smtClean="0"/>
              <a:t>11/05/2019. Fue invitado el Delegado Lic. Heriberto Murguía Ángel a la  Col. Las Juntitas, en el festejo a las Madrecitas. Estando presente la Regidora Irma Yolanda  Reynoso. </a:t>
            </a:r>
          </a:p>
          <a:p>
            <a:pPr algn="ctr"/>
            <a:r>
              <a:rPr lang="es-MX" sz="1200" dirty="0" smtClean="0"/>
              <a:t>Se les dieron </a:t>
            </a:r>
            <a:r>
              <a:rPr lang="es-MX" sz="1200" dirty="0" err="1" smtClean="0"/>
              <a:t>cantaritos</a:t>
            </a:r>
            <a:r>
              <a:rPr lang="es-MX" sz="1200" dirty="0" smtClean="0"/>
              <a:t> con dulces. </a:t>
            </a:r>
          </a:p>
          <a:p>
            <a:pPr algn="ctr"/>
            <a:r>
              <a:rPr lang="es-MX" sz="1200" dirty="0" smtClean="0"/>
              <a:t>Asistieron 80 Mamás.</a:t>
            </a:r>
          </a:p>
          <a:p>
            <a:pPr algn="ctr"/>
            <a:endParaRPr lang="es-MX" sz="1200" dirty="0"/>
          </a:p>
          <a:p>
            <a:pPr algn="ctr"/>
            <a:r>
              <a:rPr lang="es-MX" sz="1200" dirty="0" smtClean="0"/>
              <a:t>16/05/2019.  Se festejo a las Madres en la Col. El Vergel, contando con el apoyo de la C. Rosa Pérez Leal, Directora de Delegaciones y Agencias </a:t>
            </a:r>
            <a:r>
              <a:rPr lang="es-MX" sz="1200" dirty="0" err="1" smtClean="0"/>
              <a:t>Mpales</a:t>
            </a:r>
            <a:r>
              <a:rPr lang="es-MX" sz="1200" dirty="0" smtClean="0"/>
              <a:t>. </a:t>
            </a:r>
          </a:p>
          <a:p>
            <a:pPr algn="ctr"/>
            <a:r>
              <a:rPr lang="es-MX" sz="1200" dirty="0" smtClean="0"/>
              <a:t>Se les dio un aperitivo y se llevó Show de cantantes imitadores. Asistieron 300 Mamás. </a:t>
            </a:r>
            <a:endParaRPr lang="es-MX" dirty="0"/>
          </a:p>
        </p:txBody>
      </p:sp>
    </p:spTree>
    <p:extLst>
      <p:ext uri="{BB962C8B-B14F-4D97-AF65-F5344CB8AC3E}">
        <p14:creationId xmlns:p14="http://schemas.microsoft.com/office/powerpoint/2010/main" val="35195067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769441"/>
          </a:xfrm>
          <a:prstGeom prst="rect">
            <a:avLst/>
          </a:prstGeom>
          <a:noFill/>
        </p:spPr>
        <p:txBody>
          <a:bodyPr wrap="square" rtlCol="0">
            <a:spAutoFit/>
          </a:bodyPr>
          <a:lstStyle/>
          <a:p>
            <a:r>
              <a:rPr lang="es-MX" dirty="0" smtClean="0"/>
              <a:t> </a:t>
            </a:r>
            <a:r>
              <a:rPr lang="es-MX" sz="2400" dirty="0" smtClean="0"/>
              <a:t> </a:t>
            </a:r>
            <a:r>
              <a:rPr lang="es-MX" dirty="0" smtClean="0"/>
              <a:t>Actividades Complementarias.</a:t>
            </a:r>
          </a:p>
          <a:p>
            <a:r>
              <a:rPr lang="es-MX" sz="2000" b="1" dirty="0" smtClean="0"/>
              <a:t>                                                                                     </a:t>
            </a:r>
            <a:r>
              <a:rPr lang="es-MX" sz="2000" dirty="0" smtClean="0"/>
              <a:t>   Mayo-2019</a:t>
            </a:r>
            <a:endParaRPr lang="es-MX" sz="2000"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CuadroTexto"/>
          <p:cNvSpPr txBox="1"/>
          <p:nvPr/>
        </p:nvSpPr>
        <p:spPr>
          <a:xfrm>
            <a:off x="467544" y="1124744"/>
            <a:ext cx="2376264" cy="3908762"/>
          </a:xfrm>
          <a:prstGeom prst="rect">
            <a:avLst/>
          </a:prstGeom>
          <a:noFill/>
        </p:spPr>
        <p:txBody>
          <a:bodyPr wrap="square" rtlCol="0">
            <a:spAutoFit/>
          </a:bodyPr>
          <a:lstStyle/>
          <a:p>
            <a:endParaRPr lang="es-MX" sz="1400" dirty="0" smtClean="0"/>
          </a:p>
          <a:p>
            <a:endParaRPr lang="es-MX" sz="1400" dirty="0"/>
          </a:p>
          <a:p>
            <a:endParaRPr lang="es-MX" sz="1400" dirty="0" smtClean="0"/>
          </a:p>
          <a:p>
            <a:endParaRPr lang="es-MX" sz="1400" dirty="0"/>
          </a:p>
          <a:p>
            <a:endParaRPr lang="es-MX" sz="1400" dirty="0" smtClean="0"/>
          </a:p>
          <a:p>
            <a:pPr algn="ctr"/>
            <a:r>
              <a:rPr lang="es-MX" sz="1600" dirty="0" smtClean="0"/>
              <a:t>15/05/2019</a:t>
            </a:r>
            <a:r>
              <a:rPr lang="es-MX" sz="1600" dirty="0"/>
              <a:t>.  El Delegado Lic. Heriberto Murguía Ángel, junto con su personal, brindó  apoyo al festejó de  las Madrecitas del DIF de la Col. Las Juntas. Dirigido por la C. Gloria Islas.  </a:t>
            </a:r>
          </a:p>
          <a:p>
            <a:endParaRPr lang="es-MX" dirty="0"/>
          </a:p>
        </p:txBody>
      </p:sp>
      <p:sp>
        <p:nvSpPr>
          <p:cNvPr id="3" name="2 Rectángulo"/>
          <p:cNvSpPr/>
          <p:nvPr/>
        </p:nvSpPr>
        <p:spPr>
          <a:xfrm>
            <a:off x="467544" y="1124744"/>
            <a:ext cx="8352928"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2" descr="C:\Users\LasJuntas\Documents\Festejo 2 en el DIF Las juntas. 15,5,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1" y="1329067"/>
            <a:ext cx="2978875" cy="22682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LasJuntas\Documents\Festejo de las Mamás en el DIF, Las Juntas 15, 5, 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836550"/>
            <a:ext cx="3239464" cy="2304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149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47466" y="116632"/>
            <a:ext cx="8496944" cy="738664"/>
          </a:xfrm>
          <a:prstGeom prst="rect">
            <a:avLst/>
          </a:prstGeom>
          <a:noFill/>
        </p:spPr>
        <p:txBody>
          <a:bodyPr wrap="square" rtlCol="0">
            <a:spAutoFit/>
          </a:bodyPr>
          <a:lstStyle/>
          <a:p>
            <a:r>
              <a:rPr lang="es-MX" dirty="0" smtClean="0"/>
              <a:t> </a:t>
            </a:r>
            <a:r>
              <a:rPr lang="es-MX" sz="2400" dirty="0" smtClean="0"/>
              <a:t> </a:t>
            </a:r>
            <a:r>
              <a:rPr lang="es-MX" dirty="0" smtClean="0"/>
              <a:t>Actividades Complementarias</a:t>
            </a:r>
          </a:p>
          <a:p>
            <a:r>
              <a:rPr lang="es-MX" b="1" dirty="0" smtClean="0"/>
              <a:t>                                                                                                     </a:t>
            </a:r>
            <a:r>
              <a:rPr lang="es-MX" dirty="0" smtClean="0"/>
              <a:t>  Mayo-2019</a:t>
            </a:r>
            <a:endParaRPr lang="es-MX"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CuadroTexto"/>
          <p:cNvSpPr txBox="1"/>
          <p:nvPr/>
        </p:nvSpPr>
        <p:spPr>
          <a:xfrm>
            <a:off x="467544" y="1124744"/>
            <a:ext cx="2376264" cy="5170646"/>
          </a:xfrm>
          <a:prstGeom prst="rect">
            <a:avLst/>
          </a:prstGeom>
          <a:noFill/>
        </p:spPr>
        <p:txBody>
          <a:bodyPr wrap="square" rtlCol="0">
            <a:spAutoFit/>
          </a:bodyPr>
          <a:lstStyle/>
          <a:p>
            <a:endParaRPr lang="es-MX" dirty="0" smtClean="0"/>
          </a:p>
          <a:p>
            <a:endParaRPr lang="es-MX" dirty="0"/>
          </a:p>
          <a:p>
            <a:pPr algn="ctr"/>
            <a:endParaRPr lang="es-MX" sz="1200" dirty="0" smtClean="0"/>
          </a:p>
          <a:p>
            <a:pPr algn="ctr"/>
            <a:endParaRPr lang="es-MX" sz="1200" dirty="0"/>
          </a:p>
          <a:p>
            <a:pPr algn="ctr"/>
            <a:r>
              <a:rPr lang="es-MX" sz="1200" dirty="0" smtClean="0"/>
              <a:t>13 </a:t>
            </a:r>
            <a:r>
              <a:rPr lang="es-MX" sz="1200" dirty="0"/>
              <a:t>y 14/05/2019.  El Delegado Lic. Heriberto Murguía Ángel y estudiantes que hacen su servicio Social  del  CONALEP, dan apoyo  a la Delegación de López Cotilla,  pintando muros, limpiando canceles  y quitando carteles.  Dirigido por la  Delegada C. Alma Dolores Hurtado Castillo.</a:t>
            </a:r>
          </a:p>
          <a:p>
            <a:endParaRPr lang="es-MX" sz="1200" dirty="0"/>
          </a:p>
          <a:p>
            <a:endParaRPr lang="es-MX" dirty="0" smtClean="0"/>
          </a:p>
          <a:p>
            <a:endParaRPr lang="es-MX" dirty="0"/>
          </a:p>
          <a:p>
            <a:endParaRPr lang="es-MX" dirty="0" smtClean="0"/>
          </a:p>
          <a:p>
            <a:endParaRPr lang="es-MX" dirty="0" smtClean="0"/>
          </a:p>
          <a:p>
            <a:endParaRPr lang="es-MX" dirty="0"/>
          </a:p>
          <a:p>
            <a:endParaRPr lang="es-MX" dirty="0" smtClean="0"/>
          </a:p>
          <a:p>
            <a:r>
              <a:rPr lang="es-MX" dirty="0" smtClean="0"/>
              <a:t>.</a:t>
            </a:r>
            <a:endParaRPr lang="es-MX" dirty="0"/>
          </a:p>
        </p:txBody>
      </p:sp>
      <p:sp>
        <p:nvSpPr>
          <p:cNvPr id="3" name="2 Rectángulo"/>
          <p:cNvSpPr/>
          <p:nvPr/>
        </p:nvSpPr>
        <p:spPr>
          <a:xfrm>
            <a:off x="467544" y="1112078"/>
            <a:ext cx="8496944" cy="541326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2" descr="C:\Users\LasJuntas\Documents\Apoyando 3 a López Cotilla, pintan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1361388"/>
            <a:ext cx="2232248" cy="29763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LasJuntas\Documents\Apoyando 1, a López Cotilla, pintando, 13 y 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505405"/>
            <a:ext cx="2088232" cy="27843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LasJuntas\Documents\Apoyando a la Del. López Cotilla, pintando 13 y 14, 5, 1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4509120"/>
            <a:ext cx="3384376" cy="1884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6104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738664"/>
          </a:xfrm>
          <a:prstGeom prst="rect">
            <a:avLst/>
          </a:prstGeom>
          <a:noFill/>
        </p:spPr>
        <p:txBody>
          <a:bodyPr wrap="square" rtlCol="0">
            <a:spAutoFit/>
          </a:bodyPr>
          <a:lstStyle/>
          <a:p>
            <a:r>
              <a:rPr lang="es-MX" dirty="0" smtClean="0"/>
              <a:t> </a:t>
            </a:r>
            <a:r>
              <a:rPr lang="es-MX" sz="2400" dirty="0" smtClean="0"/>
              <a:t> </a:t>
            </a:r>
            <a:r>
              <a:rPr lang="es-MX" dirty="0" smtClean="0"/>
              <a:t>Actividades Complementarias.</a:t>
            </a:r>
          </a:p>
          <a:p>
            <a:r>
              <a:rPr lang="es-MX" b="1" dirty="0" smtClean="0"/>
              <a:t>                                                                                                              </a:t>
            </a:r>
            <a:r>
              <a:rPr lang="es-MX" dirty="0" smtClean="0"/>
              <a:t>Mayo-2019</a:t>
            </a:r>
            <a:endParaRPr lang="es-MX"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CuadroTexto"/>
          <p:cNvSpPr txBox="1"/>
          <p:nvPr/>
        </p:nvSpPr>
        <p:spPr>
          <a:xfrm>
            <a:off x="467544" y="1124744"/>
            <a:ext cx="2376264" cy="4585871"/>
          </a:xfrm>
          <a:prstGeom prst="rect">
            <a:avLst/>
          </a:prstGeom>
          <a:noFill/>
        </p:spPr>
        <p:txBody>
          <a:bodyPr wrap="square" rtlCol="0">
            <a:spAutoFit/>
          </a:bodyPr>
          <a:lstStyle/>
          <a:p>
            <a:endParaRPr lang="es-MX" sz="1600" dirty="0"/>
          </a:p>
          <a:p>
            <a:r>
              <a:rPr lang="es-MX" sz="1200" dirty="0"/>
              <a:t>17/05/2019.  El Delegado de Las Juntas,  Lic. Heriberto Murguía Ángel, asistió  a Taller de Oratoria, en el CECATI de Col. Las Juntas.   </a:t>
            </a:r>
            <a:endParaRPr lang="es-MX" sz="1200" dirty="0" smtClean="0"/>
          </a:p>
          <a:p>
            <a:endParaRPr lang="es-MX" sz="1200" dirty="0"/>
          </a:p>
          <a:p>
            <a:endParaRPr lang="es-MX" sz="1200" dirty="0" smtClean="0"/>
          </a:p>
          <a:p>
            <a:endParaRPr lang="es-MX" sz="1200" dirty="0"/>
          </a:p>
          <a:p>
            <a:r>
              <a:rPr lang="es-MX" sz="1200" dirty="0"/>
              <a:t>20/05/2019.  Acudió el Del. De Las Juntas, Lic. Heriberto Murguía Ángel  a Sesión Solemne de Cabildo, con  motivo de Premio con medallas al Mérito Docente.</a:t>
            </a:r>
          </a:p>
          <a:p>
            <a:endParaRPr lang="es-MX" dirty="0"/>
          </a:p>
          <a:p>
            <a:endParaRPr lang="es-MX" dirty="0" smtClean="0"/>
          </a:p>
          <a:p>
            <a:endParaRPr lang="es-MX" dirty="0" smtClean="0"/>
          </a:p>
          <a:p>
            <a:endParaRPr lang="es-MX" dirty="0"/>
          </a:p>
          <a:p>
            <a:endParaRPr lang="es-MX" dirty="0" smtClean="0"/>
          </a:p>
          <a:p>
            <a:r>
              <a:rPr lang="es-MX" dirty="0" smtClean="0"/>
              <a:t>.</a:t>
            </a:r>
            <a:endParaRPr lang="es-MX" dirty="0"/>
          </a:p>
        </p:txBody>
      </p:sp>
      <p:sp>
        <p:nvSpPr>
          <p:cNvPr id="3" name="2 Rectángulo"/>
          <p:cNvSpPr/>
          <p:nvPr/>
        </p:nvSpPr>
        <p:spPr>
          <a:xfrm>
            <a:off x="467544" y="1124744"/>
            <a:ext cx="8256627"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3" descr="C:\Users\LasJuntas\Documents\Taller 3, oratoria, 17,5,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7" y="1268760"/>
            <a:ext cx="1800200" cy="30975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LasJuntas\Documents\Taller de oratoria en El CECATI, 17,5,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3254" y="1268760"/>
            <a:ext cx="3024336" cy="22682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LasJuntas\Documents\Sesión solemnre 2 de cabildo. 20.5,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9945" y="4509120"/>
            <a:ext cx="2386151" cy="17896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LasJuntas\Documents\Sesión solmene de cabildo, 20,5,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8657" y="4200833"/>
            <a:ext cx="2828933" cy="209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405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smtClean="0"/>
              <a:t> </a:t>
            </a:r>
            <a:r>
              <a:rPr lang="es-MX" sz="1400" dirty="0" smtClean="0"/>
              <a:t>Brigadas de Mantenimiento y Recuperación de espacios Públicos/4                   Mayo-2019</a:t>
            </a:r>
            <a:r>
              <a:rPr lang="es-MX" sz="1400" b="1"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CuadroTexto"/>
          <p:cNvSpPr txBox="1"/>
          <p:nvPr/>
        </p:nvSpPr>
        <p:spPr>
          <a:xfrm>
            <a:off x="467544" y="1124744"/>
            <a:ext cx="2376264" cy="3816429"/>
          </a:xfrm>
          <a:prstGeom prst="rect">
            <a:avLst/>
          </a:prstGeom>
          <a:noFill/>
        </p:spPr>
        <p:txBody>
          <a:bodyPr wrap="square" rtlCol="0">
            <a:spAutoFit/>
          </a:bodyPr>
          <a:lstStyle/>
          <a:p>
            <a:endParaRPr lang="es-MX" sz="1400" dirty="0" smtClean="0"/>
          </a:p>
          <a:p>
            <a:endParaRPr lang="es-MX" sz="1400" dirty="0"/>
          </a:p>
          <a:p>
            <a:endParaRPr lang="es-MX" sz="1400" dirty="0" smtClean="0"/>
          </a:p>
          <a:p>
            <a:pPr algn="ctr"/>
            <a:r>
              <a:rPr lang="es-MX" sz="1400" dirty="0" smtClean="0"/>
              <a:t>16/05/2019</a:t>
            </a:r>
            <a:r>
              <a:rPr lang="es-MX" sz="1400" dirty="0"/>
              <a:t>.  El Delegado de Las Juntas, Lic., Heriberto Murguía Ángel,  en sus recorridos por colonias,  visita: Las   Juntas, Brisas de Chapala, El Vergel, El Campesino y La Micaelita.  Con la asistencia de  la C. Gilda </a:t>
            </a:r>
            <a:r>
              <a:rPr lang="es-MX" sz="1400" dirty="0" err="1"/>
              <a:t>Gildo</a:t>
            </a:r>
            <a:r>
              <a:rPr lang="es-MX" sz="1400" dirty="0"/>
              <a:t>, del depto.  De Regularización de Predios.  </a:t>
            </a:r>
          </a:p>
          <a:p>
            <a:endParaRPr lang="es-MX" dirty="0"/>
          </a:p>
        </p:txBody>
      </p:sp>
      <p:sp>
        <p:nvSpPr>
          <p:cNvPr id="3" name="2 Rectángulo"/>
          <p:cNvSpPr/>
          <p:nvPr/>
        </p:nvSpPr>
        <p:spPr>
          <a:xfrm>
            <a:off x="467544" y="1124744"/>
            <a:ext cx="820891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Picture 4" descr="C:\Users\LasJuntas\Documents\Visita de colonias, 16,5,19 con Gilda Gil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628800"/>
            <a:ext cx="2464949" cy="32865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LasJuntas\Documents\Visita a las colonias 16,5,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1655428"/>
            <a:ext cx="2427734" cy="326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2647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smtClean="0"/>
              <a:t> </a:t>
            </a:r>
            <a:r>
              <a:rPr lang="es-MX" sz="2000" dirty="0" smtClean="0"/>
              <a:t>Visitas a colonias/                                              Mayo-2019</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496944"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2" descr="C:\Users\LasJuntas\Documents\Inauguración 2 de Mural, Vergel, 18,5,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2039750"/>
            <a:ext cx="2143442" cy="25707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LasJuntas\Documents\Inauguración 3 de Mural, Vergel ,18,5,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6888" y="2060848"/>
            <a:ext cx="3198256" cy="2570706"/>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683568" y="1268760"/>
            <a:ext cx="2016224" cy="3323987"/>
          </a:xfrm>
          <a:prstGeom prst="rect">
            <a:avLst/>
          </a:prstGeom>
          <a:noFill/>
        </p:spPr>
        <p:txBody>
          <a:bodyPr wrap="square" rtlCol="0">
            <a:spAutoFit/>
          </a:bodyPr>
          <a:lstStyle/>
          <a:p>
            <a:endParaRPr lang="es-MX" sz="1400" dirty="0" smtClean="0"/>
          </a:p>
          <a:p>
            <a:endParaRPr lang="es-MX" sz="1400" dirty="0"/>
          </a:p>
          <a:p>
            <a:pPr algn="ctr"/>
            <a:r>
              <a:rPr lang="es-MX" sz="1400" dirty="0" smtClean="0"/>
              <a:t>18/05/2019. La Presidenta Lic. María Elena Limón García, el Delegado Heriberto Murguía Ángel de Las Juntas, visitaron la calle Clavel, en la Col. El Vergel, para la inauguración de una pintura en un mural de dicha comunidad.</a:t>
            </a:r>
            <a:endParaRPr lang="es-MX" sz="1400" dirty="0"/>
          </a:p>
        </p:txBody>
      </p:sp>
    </p:spTree>
    <p:extLst>
      <p:ext uri="{BB962C8B-B14F-4D97-AF65-F5344CB8AC3E}">
        <p14:creationId xmlns:p14="http://schemas.microsoft.com/office/powerpoint/2010/main" val="33938916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b="1" dirty="0" smtClean="0"/>
              <a:t> </a:t>
            </a:r>
            <a:r>
              <a:rPr lang="es-MX" sz="1600" dirty="0" smtClean="0"/>
              <a:t>Brigadas de </a:t>
            </a:r>
            <a:r>
              <a:rPr lang="es-MX" sz="1600" dirty="0" err="1"/>
              <a:t>M</a:t>
            </a:r>
            <a:r>
              <a:rPr lang="es-MX" sz="1600" dirty="0" err="1" smtClean="0"/>
              <a:t>ant</a:t>
            </a:r>
            <a:r>
              <a:rPr lang="es-MX" sz="1600" dirty="0" smtClean="0"/>
              <a:t>, y recuperación de espacios Públicos./ 04             </a:t>
            </a:r>
            <a:r>
              <a:rPr lang="es-MX" sz="1600" b="1" dirty="0" smtClean="0"/>
              <a:t>Mayo - 2019.</a:t>
            </a:r>
            <a:r>
              <a:rPr lang="es-MX" sz="1600" dirty="0" smtClean="0"/>
              <a:t>                                             </a:t>
            </a:r>
            <a:r>
              <a:rPr lang="es-MX" sz="1600" b="1" dirty="0" smtClean="0"/>
              <a:t>                                                                                                                                                    </a:t>
            </a:r>
            <a:endParaRPr lang="es-MX" sz="1600" b="1" dirty="0"/>
          </a:p>
        </p:txBody>
      </p:sp>
      <p:sp>
        <p:nvSpPr>
          <p:cNvPr id="11" name="10 Rectángulo"/>
          <p:cNvSpPr/>
          <p:nvPr/>
        </p:nvSpPr>
        <p:spPr>
          <a:xfrm>
            <a:off x="428029"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CuadroTexto"/>
          <p:cNvSpPr txBox="1"/>
          <p:nvPr/>
        </p:nvSpPr>
        <p:spPr>
          <a:xfrm>
            <a:off x="464033" y="1124744"/>
            <a:ext cx="2376264" cy="3693319"/>
          </a:xfrm>
          <a:prstGeom prst="rect">
            <a:avLst/>
          </a:prstGeom>
          <a:noFill/>
        </p:spPr>
        <p:txBody>
          <a:bodyPr wrap="square" rtlCol="0">
            <a:spAutoFit/>
          </a:bodyPr>
          <a:lstStyle/>
          <a:p>
            <a:pPr algn="ctr"/>
            <a:endParaRPr lang="es-MX" sz="1100" dirty="0" smtClean="0"/>
          </a:p>
          <a:p>
            <a:pPr algn="ctr"/>
            <a:endParaRPr lang="es-MX" sz="1100" dirty="0"/>
          </a:p>
          <a:p>
            <a:pPr algn="ctr"/>
            <a:r>
              <a:rPr lang="es-MX" sz="1100" dirty="0" smtClean="0"/>
              <a:t>14/05/2019</a:t>
            </a:r>
            <a:r>
              <a:rPr lang="es-MX" sz="1100" dirty="0"/>
              <a:t>.  En recorrido por las calles, apoyando a comerciantes en proyecto a las mejoras, con la construcción de una rampa, en la calle San Antonio de la Col. Las Juntas.  El Delegado Lic. Heriberto Murguía Ángel Pensando en   las personas con discapacidad y de la 3° edad. </a:t>
            </a:r>
            <a:endParaRPr lang="es-MX" sz="1100" dirty="0" smtClean="0"/>
          </a:p>
          <a:p>
            <a:pPr algn="ctr"/>
            <a:endParaRPr lang="es-MX" sz="1100" dirty="0"/>
          </a:p>
          <a:p>
            <a:pPr algn="ctr"/>
            <a:endParaRPr lang="es-MX" sz="1100" dirty="0"/>
          </a:p>
          <a:p>
            <a:pPr algn="ctr"/>
            <a:endParaRPr lang="es-MX" sz="1100" dirty="0"/>
          </a:p>
          <a:p>
            <a:pPr algn="ctr"/>
            <a:r>
              <a:rPr lang="es-MX" sz="1100" dirty="0"/>
              <a:t>18/5/2019. El Delegado Lic. Heriberto Murguía Ángel hace recorrido por la Col El Vergel, levantando reportes, y escuchando las peticiones de los ciudadanos</a:t>
            </a:r>
            <a:r>
              <a:rPr lang="es-MX" sz="1400" dirty="0"/>
              <a:t>. </a:t>
            </a:r>
            <a:r>
              <a:rPr lang="es-MX" sz="1400" dirty="0" smtClean="0"/>
              <a:t> </a:t>
            </a:r>
            <a:endParaRPr lang="es-MX" sz="1400" dirty="0"/>
          </a:p>
        </p:txBody>
      </p:sp>
      <p:sp>
        <p:nvSpPr>
          <p:cNvPr id="4" name="3 Rectángulo"/>
          <p:cNvSpPr/>
          <p:nvPr/>
        </p:nvSpPr>
        <p:spPr>
          <a:xfrm>
            <a:off x="464033" y="1124744"/>
            <a:ext cx="8284431"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3" descr="C:\Users\LasJuntas\Documents\Levantaniento de requerimiento de serv, rampa, 14,5,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1484784"/>
            <a:ext cx="2661232" cy="2223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LasJuntas\Documents\Recorrido por call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4369" y="1192494"/>
            <a:ext cx="1876425" cy="24670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LasJuntas\Documents\Visita al Vergel 18,5,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1650" y="3769843"/>
            <a:ext cx="2448272" cy="24946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LasJuntas\Documents\Visita de colonias. El Vergel,18,5,1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423" y="3825044"/>
            <a:ext cx="2580977" cy="236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797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301298"/>
            <a:ext cx="8496944" cy="60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465954"/>
            <a:ext cx="8496944" cy="369332"/>
          </a:xfrm>
          <a:prstGeom prst="rect">
            <a:avLst/>
          </a:prstGeom>
          <a:noFill/>
        </p:spPr>
        <p:txBody>
          <a:bodyPr wrap="square" rtlCol="0">
            <a:spAutoFit/>
          </a:bodyPr>
          <a:lstStyle/>
          <a:p>
            <a:r>
              <a:rPr lang="es-MX" dirty="0" smtClean="0"/>
              <a:t>Festividades tradicionales/ </a:t>
            </a:r>
            <a:r>
              <a:rPr lang="es-MX" dirty="0" smtClean="0"/>
              <a:t>103 </a:t>
            </a:r>
            <a:r>
              <a:rPr lang="es-MX" dirty="0" err="1" smtClean="0"/>
              <a:t>Dia</a:t>
            </a:r>
            <a:r>
              <a:rPr lang="es-MX" dirty="0" smtClean="0"/>
              <a:t> del Niño                                                          </a:t>
            </a:r>
            <a:r>
              <a:rPr lang="es-MX" dirty="0" smtClean="0"/>
              <a:t>Abril- 2019.</a:t>
            </a:r>
            <a:endParaRPr lang="es-MX"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5" name="34 Rectángulo"/>
          <p:cNvSpPr/>
          <p:nvPr/>
        </p:nvSpPr>
        <p:spPr>
          <a:xfrm>
            <a:off x="2915816" y="1124744"/>
            <a:ext cx="5904656"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7" name="36 CuadroTexto"/>
          <p:cNvSpPr txBox="1"/>
          <p:nvPr/>
        </p:nvSpPr>
        <p:spPr>
          <a:xfrm>
            <a:off x="611560" y="1281552"/>
            <a:ext cx="2088232" cy="5047536"/>
          </a:xfrm>
          <a:prstGeom prst="rect">
            <a:avLst/>
          </a:prstGeom>
          <a:noFill/>
        </p:spPr>
        <p:txBody>
          <a:bodyPr wrap="square" rtlCol="0">
            <a:spAutoFit/>
          </a:bodyPr>
          <a:lstStyle/>
          <a:p>
            <a:endParaRPr lang="es-MX" sz="1400" dirty="0" smtClean="0"/>
          </a:p>
          <a:p>
            <a:endParaRPr lang="es-MX" sz="1400" dirty="0"/>
          </a:p>
          <a:p>
            <a:pPr algn="ctr"/>
            <a:r>
              <a:rPr lang="es-MX" sz="1400" dirty="0" smtClean="0"/>
              <a:t>11/04/2019. El Delegado Lic. Heriberto Murguía Ángel, con el apoyo de la Directora C. Rosa Pérez Leal y su personal, de </a:t>
            </a:r>
            <a:r>
              <a:rPr lang="es-MX" sz="1400" dirty="0" err="1" smtClean="0"/>
              <a:t>Direcc</a:t>
            </a:r>
            <a:r>
              <a:rPr lang="es-MX" sz="1400" dirty="0" smtClean="0"/>
              <a:t>. de Delegaciones y Agencias Municipales, llevó a cabo  el Festejo del Día del Niño, en la Delegación Las Juntas.  Los cuales se les repartieron: tacos, aguas frescas, juguetes y bolos.  También se les deleitó con un Show de payasitos. Al evento asistieron 700 niños. </a:t>
            </a:r>
            <a:endParaRPr lang="es-MX" sz="1400" dirty="0"/>
          </a:p>
        </p:txBody>
      </p:sp>
      <p:pic>
        <p:nvPicPr>
          <p:cNvPr id="12" name="11 Imagen" descr="C:\Users\LasJuntas\Documents\Festejo del Día del Niño. 11,04,-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1440" y="1343408"/>
            <a:ext cx="2840114" cy="2501900"/>
          </a:xfrm>
          <a:prstGeom prst="rect">
            <a:avLst/>
          </a:prstGeom>
          <a:ln>
            <a:noFill/>
          </a:ln>
          <a:effectLst>
            <a:outerShdw blurRad="292100" dist="139700" dir="2700000" algn="tl" rotWithShape="0">
              <a:srgbClr val="333333">
                <a:alpha val="65000"/>
              </a:srgbClr>
            </a:outerShdw>
          </a:effectLst>
        </p:spPr>
      </p:pic>
      <p:pic>
        <p:nvPicPr>
          <p:cNvPr id="13" name="12 Imagen" descr="C:\Users\LasJuntas\Documents\Festejo del Día del Niño. 11,4,-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365131"/>
            <a:ext cx="2520280" cy="2483208"/>
          </a:xfrm>
          <a:prstGeom prst="rect">
            <a:avLst/>
          </a:prstGeom>
          <a:noFill/>
          <a:ln>
            <a:noFill/>
          </a:ln>
        </p:spPr>
      </p:pic>
      <p:pic>
        <p:nvPicPr>
          <p:cNvPr id="16" name="15 Imagen" descr="C:\Users\LasJuntas\Documents\Día del Niño 15-3-1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8046" y="3979495"/>
            <a:ext cx="2518410" cy="2304256"/>
          </a:xfrm>
          <a:prstGeom prst="rect">
            <a:avLst/>
          </a:prstGeom>
          <a:noFill/>
          <a:ln>
            <a:noFill/>
          </a:ln>
        </p:spPr>
      </p:pic>
      <p:pic>
        <p:nvPicPr>
          <p:cNvPr id="17"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5332" y="3979495"/>
            <a:ext cx="3066865" cy="2300149"/>
          </a:xfrm>
          <a:prstGeom prst="rect">
            <a:avLst/>
          </a:prstGeom>
        </p:spPr>
      </p:pic>
    </p:spTree>
    <p:extLst>
      <p:ext uri="{BB962C8B-B14F-4D97-AF65-F5344CB8AC3E}">
        <p14:creationId xmlns:p14="http://schemas.microsoft.com/office/powerpoint/2010/main" val="12820968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smtClean="0"/>
              <a:t>   </a:t>
            </a:r>
            <a:r>
              <a:rPr lang="es-MX" sz="1400" dirty="0" smtClean="0"/>
              <a:t>Brigadas de </a:t>
            </a:r>
            <a:r>
              <a:rPr lang="es-MX" sz="1400" dirty="0" err="1" smtClean="0"/>
              <a:t>Mant</a:t>
            </a:r>
            <a:r>
              <a:rPr lang="es-MX" sz="1400" dirty="0" smtClean="0"/>
              <a:t>. Y Recuperación de espacios Públicos/ 4                    Mayo-2019</a:t>
            </a:r>
            <a:r>
              <a:rPr lang="es-MX" sz="2400" dirty="0" smtClean="0"/>
              <a:t>                             </a:t>
            </a:r>
            <a:r>
              <a:rPr lang="es-MX" sz="1600"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424936"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4" descr="C:\Users\LasJuntas\Documents\Atendiendose el jardín 3 las Juntas 13,5,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556" y="1654534"/>
            <a:ext cx="2739596" cy="1541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LasJuntas\Documents\Atendiendose el jardín 2 de las Juntas, 5, 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654534"/>
            <a:ext cx="2569635" cy="15410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LasJuntas\Documents\Operativo 28, 5,19, Lauro Vadill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3315121"/>
            <a:ext cx="2376264" cy="29443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asJuntas\Documents\Operativo de limpieza 28,5,19, en Brisas de Chapal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8308" y="3315121"/>
            <a:ext cx="2125370" cy="2944327"/>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611560" y="1268760"/>
            <a:ext cx="2160240" cy="4154984"/>
          </a:xfrm>
          <a:prstGeom prst="rect">
            <a:avLst/>
          </a:prstGeom>
          <a:noFill/>
        </p:spPr>
        <p:txBody>
          <a:bodyPr wrap="square" rtlCol="0">
            <a:spAutoFit/>
          </a:bodyPr>
          <a:lstStyle/>
          <a:p>
            <a:pPr algn="ctr"/>
            <a:r>
              <a:rPr lang="es-MX" sz="1200" dirty="0" smtClean="0"/>
              <a:t>03y 08/05/2019. Se da mantenimiento a las jardineras de la plaza de Las Juntas. Poda y riego. A cargo del Delegado Heriberto Murguía Ángel y su personal.</a:t>
            </a:r>
          </a:p>
          <a:p>
            <a:pPr algn="ctr"/>
            <a:endParaRPr lang="es-MX" sz="1200" dirty="0" smtClean="0"/>
          </a:p>
          <a:p>
            <a:pPr algn="ctr"/>
            <a:endParaRPr lang="es-MX" sz="1200" dirty="0"/>
          </a:p>
          <a:p>
            <a:pPr algn="ctr"/>
            <a:endParaRPr lang="es-MX" sz="1200" dirty="0"/>
          </a:p>
          <a:p>
            <a:pPr algn="ctr"/>
            <a:r>
              <a:rPr lang="es-MX" sz="1200" dirty="0" smtClean="0"/>
              <a:t>28/05/2019.  El Delegado Heriberto Murguía Ángel y personal a su cargo, lleva a cabo Operativo de limpieza en las calles Lourdes Valdivia, Patria y Lauro Vadillo, en la Col. Brisas de Chapala. Con el apoyo de la C. Rosa Pérez Leal, de Delegaciones y personal a su digno cargo.</a:t>
            </a:r>
            <a:endParaRPr lang="es-MX" sz="1200" dirty="0"/>
          </a:p>
        </p:txBody>
      </p:sp>
    </p:spTree>
    <p:extLst>
      <p:ext uri="{BB962C8B-B14F-4D97-AF65-F5344CB8AC3E}">
        <p14:creationId xmlns:p14="http://schemas.microsoft.com/office/powerpoint/2010/main" val="606797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smtClean="0"/>
              <a:t> </a:t>
            </a:r>
            <a:r>
              <a:rPr lang="es-MX" dirty="0" smtClean="0"/>
              <a:t>Visita a Colonias /3                                                          Mayo-2019</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064896"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Picture 3" descr="C:\Users\LasJuntas\Documents\Reunión en Delicias y San Mateo, con Seg.Pública. 21,5,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1340768"/>
            <a:ext cx="3286855" cy="20859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LasJuntas\Documents\Reunión2, Delicias y San Mateo, Seg. Púb. 21,5,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9972" y="3685986"/>
            <a:ext cx="3420379" cy="2392557"/>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539552" y="1268760"/>
            <a:ext cx="2232248" cy="4154984"/>
          </a:xfrm>
          <a:prstGeom prst="rect">
            <a:avLst/>
          </a:prstGeom>
          <a:noFill/>
        </p:spPr>
        <p:txBody>
          <a:bodyPr wrap="square" rtlCol="0">
            <a:spAutoFit/>
          </a:bodyPr>
          <a:lstStyle/>
          <a:p>
            <a:pPr algn="ctr"/>
            <a:endParaRPr lang="es-MX" sz="1200" dirty="0" smtClean="0"/>
          </a:p>
          <a:p>
            <a:pPr algn="ctr"/>
            <a:endParaRPr lang="es-MX" sz="1200" dirty="0" smtClean="0"/>
          </a:p>
          <a:p>
            <a:pPr algn="ctr"/>
            <a:endParaRPr lang="es-MX" sz="1200" dirty="0"/>
          </a:p>
          <a:p>
            <a:pPr algn="ctr"/>
            <a:endParaRPr lang="es-MX" sz="1200" dirty="0" smtClean="0"/>
          </a:p>
          <a:p>
            <a:pPr algn="ctr"/>
            <a:endParaRPr lang="es-MX" sz="1200" dirty="0"/>
          </a:p>
          <a:p>
            <a:pPr algn="ctr"/>
            <a:endParaRPr lang="es-MX" sz="1200" dirty="0" smtClean="0"/>
          </a:p>
          <a:p>
            <a:pPr algn="ctr"/>
            <a:endParaRPr lang="es-MX" sz="1200" dirty="0"/>
          </a:p>
          <a:p>
            <a:pPr algn="ctr"/>
            <a:endParaRPr lang="es-MX" sz="1200" dirty="0" smtClean="0"/>
          </a:p>
          <a:p>
            <a:pPr algn="ctr"/>
            <a:r>
              <a:rPr lang="es-MX" sz="1200" dirty="0" smtClean="0"/>
              <a:t>21/05/2019. El Delegado Heriberto Murguía Ángel, en compañía del Lic. Luis Pantoja </a:t>
            </a:r>
            <a:r>
              <a:rPr lang="es-MX" sz="1200" dirty="0" err="1" smtClean="0"/>
              <a:t>Magallón</a:t>
            </a:r>
            <a:r>
              <a:rPr lang="es-MX" sz="1200" dirty="0" smtClean="0"/>
              <a:t>, Director Operativo de la Comisaría de este municipio. Tuvieron cita con la población de la Col. Las Juntas; en las calles Delicias y San Mateo. Para ver los problemas en materia de Seguridad Pública, y otras necesidades de las habitantes. </a:t>
            </a:r>
            <a:endParaRPr lang="es-MX" sz="1200" dirty="0"/>
          </a:p>
        </p:txBody>
      </p:sp>
    </p:spTree>
    <p:extLst>
      <p:ext uri="{BB962C8B-B14F-4D97-AF65-F5344CB8AC3E}">
        <p14:creationId xmlns:p14="http://schemas.microsoft.com/office/powerpoint/2010/main" val="4534415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smtClean="0"/>
              <a:t> </a:t>
            </a:r>
            <a:r>
              <a:rPr lang="es-MX" sz="1600" dirty="0" smtClean="0"/>
              <a:t>Actividades Complementarias.                                                         Mayo-2019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371259"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2" descr="C:\Users\LasJuntas\Documents\Dando atención al ciudadano, 21,5,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7844" y="1700808"/>
            <a:ext cx="2616291" cy="20702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LasJuntas\Documents\Dando atención alciudadano. 21,5,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6475" y="1700808"/>
            <a:ext cx="2760307" cy="20702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LasJuntas\Documents\Dando atención al perssonal del depto. de 24,5,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4005064"/>
            <a:ext cx="3562654" cy="2328332"/>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611560" y="1268760"/>
            <a:ext cx="2160240" cy="4185761"/>
          </a:xfrm>
          <a:prstGeom prst="rect">
            <a:avLst/>
          </a:prstGeom>
          <a:noFill/>
        </p:spPr>
        <p:txBody>
          <a:bodyPr wrap="square" rtlCol="0">
            <a:spAutoFit/>
          </a:bodyPr>
          <a:lstStyle/>
          <a:p>
            <a:pPr algn="ctr"/>
            <a:r>
              <a:rPr lang="es-MX" sz="1400" dirty="0" smtClean="0"/>
              <a:t>21/05/2019. Dando atención a la ciudadanía en las oficinas de la Delegación Las Juntas, Del. Heriberto Murguía Ángel.</a:t>
            </a:r>
          </a:p>
          <a:p>
            <a:pPr algn="ctr"/>
            <a:endParaRPr lang="es-MX" sz="1400" dirty="0"/>
          </a:p>
          <a:p>
            <a:pPr algn="ctr"/>
            <a:r>
              <a:rPr lang="es-MX" sz="1400" dirty="0" smtClean="0"/>
              <a:t>21/05/2019. Atendiendo al personal de CEMEX  y de Educación Ambiental, para  la organización del evento del día </a:t>
            </a:r>
            <a:r>
              <a:rPr lang="es-MX" sz="1400" dirty="0"/>
              <a:t>M</a:t>
            </a:r>
            <a:r>
              <a:rPr lang="es-MX" sz="1400" dirty="0" smtClean="0"/>
              <a:t>undial de la Tierra. El cual se llevará a cabo en esta Delegación Las Juntas.</a:t>
            </a:r>
            <a:endParaRPr lang="es-MX" sz="1400" dirty="0"/>
          </a:p>
        </p:txBody>
      </p:sp>
    </p:spTree>
    <p:extLst>
      <p:ext uri="{BB962C8B-B14F-4D97-AF65-F5344CB8AC3E}">
        <p14:creationId xmlns:p14="http://schemas.microsoft.com/office/powerpoint/2010/main" val="34067305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b="1" dirty="0" smtClean="0"/>
              <a:t> </a:t>
            </a:r>
            <a:r>
              <a:rPr lang="es-MX" sz="1600" dirty="0" smtClean="0"/>
              <a:t>Festividades Tradicionales/105                                         Junio 2019.</a:t>
            </a:r>
            <a:r>
              <a:rPr lang="es-MX" sz="1600" b="1" dirty="0" smtClean="0"/>
              <a:t>                                                         </a:t>
            </a:r>
            <a:r>
              <a:rPr lang="es-MX" sz="1600"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496944"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CuadroTexto"/>
          <p:cNvSpPr txBox="1"/>
          <p:nvPr/>
        </p:nvSpPr>
        <p:spPr>
          <a:xfrm>
            <a:off x="611560" y="1268760"/>
            <a:ext cx="2160240" cy="4616648"/>
          </a:xfrm>
          <a:prstGeom prst="rect">
            <a:avLst/>
          </a:prstGeom>
          <a:noFill/>
        </p:spPr>
        <p:txBody>
          <a:bodyPr wrap="square" rtlCol="0">
            <a:spAutoFit/>
          </a:bodyPr>
          <a:lstStyle/>
          <a:p>
            <a:pPr algn="ctr"/>
            <a:r>
              <a:rPr lang="es-MX" sz="1400" dirty="0" smtClean="0"/>
              <a:t>22/06/2019. El Delegado Heriberto Murguía Ángel, festeja a los Papás de esta Delegación</a:t>
            </a:r>
            <a:r>
              <a:rPr lang="es-MX" sz="1400" dirty="0"/>
              <a:t> </a:t>
            </a:r>
            <a:r>
              <a:rPr lang="es-MX" sz="1400" dirty="0" smtClean="0"/>
              <a:t>por su día. Se contó con el apoyo de la Coca Cola, donando refrescos, así como también estuvieron presentes personal de la misma empresa. También se hicieron rifas para los Papás ahí presentes, y para amenizar el festejo hubo bandas de </a:t>
            </a:r>
            <a:r>
              <a:rPr lang="es-MX" sz="1400" dirty="0" err="1" smtClean="0"/>
              <a:t>Rok</a:t>
            </a:r>
            <a:r>
              <a:rPr lang="es-MX" sz="1400" dirty="0" smtClean="0"/>
              <a:t>.</a:t>
            </a:r>
          </a:p>
          <a:p>
            <a:pPr algn="ctr"/>
            <a:r>
              <a:rPr lang="es-MX" sz="1400" dirty="0" smtClean="0"/>
              <a:t>Al evento asistieron 300 personas, entre Papás y familias.</a:t>
            </a:r>
          </a:p>
          <a:p>
            <a:pPr algn="ctr"/>
            <a:r>
              <a:rPr lang="es-MX" sz="1400" dirty="0" smtClean="0"/>
              <a:t> </a:t>
            </a:r>
            <a:endParaRPr lang="es-MX" sz="1400" dirty="0"/>
          </a:p>
        </p:txBody>
      </p:sp>
      <p:pic>
        <p:nvPicPr>
          <p:cNvPr id="12" name="Picture 5" descr="C:\Users\LasJuntas\Documents\Día del Padre 5, 22,6,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2599" y="1507945"/>
            <a:ext cx="3922187" cy="26147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LasJuntas\Documents\FOTOS DE NOV. PARA INF\Día del Padre 2,22,6,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4365104"/>
            <a:ext cx="2917466" cy="19449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LasJuntas\Documents\FOTOS DE NOV. PARA INF\Día del Padre 22,6,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4365104"/>
            <a:ext cx="2520280" cy="1944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434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smtClean="0"/>
              <a:t> </a:t>
            </a:r>
            <a:r>
              <a:rPr lang="es-MX" dirty="0" smtClean="0"/>
              <a:t>Actividades Complementarias                                    </a:t>
            </a:r>
            <a:r>
              <a:rPr lang="es-MX" sz="2400" dirty="0" smtClean="0"/>
              <a:t> </a:t>
            </a:r>
            <a:r>
              <a:rPr lang="es-MX" sz="1600" dirty="0" smtClean="0"/>
              <a:t>Junio-2019.</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7992888"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268760"/>
            <a:ext cx="2088232" cy="3231654"/>
          </a:xfrm>
          <a:prstGeom prst="rect">
            <a:avLst/>
          </a:prstGeom>
          <a:noFill/>
        </p:spPr>
        <p:txBody>
          <a:bodyPr wrap="square" rtlCol="0">
            <a:spAutoFit/>
          </a:bodyPr>
          <a:lstStyle/>
          <a:p>
            <a:pPr algn="ctr"/>
            <a:endParaRPr lang="es-MX" sz="1200" dirty="0" smtClean="0"/>
          </a:p>
          <a:p>
            <a:pPr algn="ctr"/>
            <a:endParaRPr lang="es-MX" sz="1200" dirty="0"/>
          </a:p>
          <a:p>
            <a:pPr algn="ctr"/>
            <a:endParaRPr lang="es-MX" sz="1200" dirty="0" smtClean="0"/>
          </a:p>
          <a:p>
            <a:pPr algn="ctr"/>
            <a:endParaRPr lang="es-MX" sz="1200" dirty="0"/>
          </a:p>
          <a:p>
            <a:pPr algn="ctr"/>
            <a:endParaRPr lang="es-MX" sz="1200" dirty="0" smtClean="0"/>
          </a:p>
          <a:p>
            <a:pPr algn="ctr"/>
            <a:r>
              <a:rPr lang="es-MX" sz="1200" dirty="0" smtClean="0"/>
              <a:t>03/06/2019. Tuvo Reunión el Delegado Heriberto Murguía Ángel, en la Secundaria 51, con la directora y personal de FORTACEG, del  cual fue seleccionada dicho plantel.  Para ver detalles del programa FORTACEG que se implementó con los alumnos.</a:t>
            </a:r>
          </a:p>
          <a:p>
            <a:pPr algn="ctr"/>
            <a:endParaRPr lang="es-MX" sz="1200" dirty="0"/>
          </a:p>
        </p:txBody>
      </p:sp>
      <p:pic>
        <p:nvPicPr>
          <p:cNvPr id="12" name="Picture 4" descr="C:\Users\LasJuntas\Documents\Reunión en Secu 51, 11,6,19Las Junt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9685" y="1296144"/>
            <a:ext cx="3707904" cy="23488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LasJuntas\Documents\Reunión 2, 11,6,19 Secu 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034" y="3818739"/>
            <a:ext cx="3284262" cy="246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7837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b="1" dirty="0" smtClean="0"/>
              <a:t> </a:t>
            </a:r>
            <a:r>
              <a:rPr lang="es-MX" sz="1600" dirty="0" smtClean="0"/>
              <a:t>Brigadas de Mantenimiento y recuperación de espacios públicos/4     Junio 2019.</a:t>
            </a:r>
            <a:r>
              <a:rPr lang="es-MX" sz="1600" b="1" dirty="0" smtClean="0"/>
              <a:t>                                                         </a:t>
            </a:r>
            <a:r>
              <a:rPr lang="es-MX" sz="1600"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496944"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3" descr="C:\Users\LasJuntas\Documents\Visita de la Presi, 5.6.19 para 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145282"/>
            <a:ext cx="4315972" cy="24277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LasJuntas\Documents\Visita de la Presi2 5.6.19 para ver en Las Junt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4758" y="3681272"/>
            <a:ext cx="4337110" cy="2439624"/>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683568" y="1268760"/>
            <a:ext cx="2088232" cy="3754874"/>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r>
              <a:rPr lang="es-MX" sz="1400" dirty="0" smtClean="0"/>
              <a:t>06/06/2019. Estuvo presente la Presidenta Lic. María Elena Limón García, el Delegado Heriberto Murguía Ángel y otros funcionarios, en la calle Deportes y en la Unidad Deportiva en la Col. La Micaelita. Para analizar un proyecto, para las mejoras del lugar.</a:t>
            </a:r>
            <a:endParaRPr lang="es-MX" sz="1400" dirty="0"/>
          </a:p>
        </p:txBody>
      </p:sp>
    </p:spTree>
    <p:extLst>
      <p:ext uri="{BB962C8B-B14F-4D97-AF65-F5344CB8AC3E}">
        <p14:creationId xmlns:p14="http://schemas.microsoft.com/office/powerpoint/2010/main" val="37385762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smtClean="0"/>
              <a:t> </a:t>
            </a:r>
            <a:r>
              <a:rPr lang="es-MX" dirty="0" smtClean="0"/>
              <a:t>Actividades Complementarias                                       Junio-2019</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467544" y="1135638"/>
            <a:ext cx="8568952" cy="538970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2" descr="C:\Users\LasJuntas\Documents\Visita a CEMEX 2, cierre de proyecto 6,6,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2132856"/>
            <a:ext cx="1844759"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LasJuntas\Documents\Visita a CEMEX, cierre de proyecto de Medio Ambiente a CEMEX 6. 6, 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144902"/>
            <a:ext cx="1806556" cy="2892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LasJuntas\Documents\Visita a CEMEX,3,6,6,19. ciere de proyec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0138" y="2144902"/>
            <a:ext cx="1700181" cy="289286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11560" y="1268760"/>
            <a:ext cx="2160240" cy="3108543"/>
          </a:xfrm>
          <a:prstGeom prst="rect">
            <a:avLst/>
          </a:prstGeom>
          <a:noFill/>
        </p:spPr>
        <p:txBody>
          <a:bodyPr wrap="square" rtlCol="0">
            <a:spAutoFit/>
          </a:bodyPr>
          <a:lstStyle/>
          <a:p>
            <a:endParaRPr lang="es-MX" sz="1400" dirty="0" smtClean="0"/>
          </a:p>
          <a:p>
            <a:endParaRPr lang="es-MX" sz="1400" dirty="0"/>
          </a:p>
          <a:p>
            <a:endParaRPr lang="es-MX" sz="1400" dirty="0" smtClean="0"/>
          </a:p>
          <a:p>
            <a:pPr algn="ctr"/>
            <a:r>
              <a:rPr lang="es-MX" sz="1400" dirty="0" smtClean="0"/>
              <a:t>06/06/2019 Fue invitado a la empresa CEMEX, EL Delegado Heriberto Murguía Ángel  y parte de su personal. Para dar por terminados los trabajos del proyecto Ambiental. </a:t>
            </a:r>
          </a:p>
          <a:p>
            <a:pPr algn="ctr"/>
            <a:r>
              <a:rPr lang="es-MX" sz="1400" dirty="0" smtClean="0"/>
              <a:t>De 10:30 am a 12 del día.</a:t>
            </a:r>
            <a:endParaRPr lang="es-MX" sz="1400" dirty="0"/>
          </a:p>
        </p:txBody>
      </p:sp>
    </p:spTree>
    <p:extLst>
      <p:ext uri="{BB962C8B-B14F-4D97-AF65-F5344CB8AC3E}">
        <p14:creationId xmlns:p14="http://schemas.microsoft.com/office/powerpoint/2010/main" val="31219099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smtClean="0"/>
              <a:t> </a:t>
            </a:r>
            <a:r>
              <a:rPr lang="es-MX" dirty="0" smtClean="0"/>
              <a:t>Actividades Complementarias                                  Junio-2019.</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CuadroTexto"/>
          <p:cNvSpPr txBox="1"/>
          <p:nvPr/>
        </p:nvSpPr>
        <p:spPr>
          <a:xfrm>
            <a:off x="467544" y="1124744"/>
            <a:ext cx="2376264" cy="2616101"/>
          </a:xfrm>
          <a:prstGeom prst="rect">
            <a:avLst/>
          </a:prstGeom>
          <a:noFill/>
        </p:spPr>
        <p:txBody>
          <a:bodyPr wrap="square" rtlCol="0">
            <a:spAutoFit/>
          </a:bodyPr>
          <a:lstStyle/>
          <a:p>
            <a:endParaRPr lang="es-MX" dirty="0" smtClean="0"/>
          </a:p>
          <a:p>
            <a:endParaRPr lang="es-MX" dirty="0"/>
          </a:p>
          <a:p>
            <a:r>
              <a:rPr lang="es-MX" sz="2000" dirty="0" smtClean="0"/>
              <a:t> </a:t>
            </a:r>
            <a:endParaRPr lang="es-MX" dirty="0" smtClean="0"/>
          </a:p>
          <a:p>
            <a:endParaRPr lang="es-MX" dirty="0"/>
          </a:p>
          <a:p>
            <a:endParaRPr lang="es-MX" dirty="0" smtClean="0"/>
          </a:p>
          <a:p>
            <a:endParaRPr lang="es-MX" dirty="0" smtClean="0"/>
          </a:p>
          <a:p>
            <a:endParaRPr lang="es-MX" dirty="0"/>
          </a:p>
          <a:p>
            <a:endParaRPr lang="es-MX" dirty="0" smtClean="0"/>
          </a:p>
          <a:p>
            <a:r>
              <a:rPr lang="es-MX" dirty="0" smtClean="0"/>
              <a:t>.</a:t>
            </a:r>
            <a:endParaRPr lang="es-MX" dirty="0"/>
          </a:p>
        </p:txBody>
      </p:sp>
      <p:sp>
        <p:nvSpPr>
          <p:cNvPr id="3" name="2 Rectángulo"/>
          <p:cNvSpPr/>
          <p:nvPr/>
        </p:nvSpPr>
        <p:spPr>
          <a:xfrm>
            <a:off x="467544" y="1126670"/>
            <a:ext cx="7848872" cy="539867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2" descr="C:\Users\LasJuntas\Documents\Recolección de alimentos. 6,6,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1316670"/>
            <a:ext cx="3635276" cy="22322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LasJuntas\Documents\Recolección 6,6,19 de ayuda para San Gabri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3645024"/>
            <a:ext cx="1936169" cy="25815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LasJuntas\Documents\Recolecciónn 1.6.6.19 de ayuda para San Gabri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3664038"/>
            <a:ext cx="2789896" cy="2562543"/>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39552" y="1316670"/>
            <a:ext cx="2232248" cy="369332"/>
          </a:xfrm>
          <a:prstGeom prst="rect">
            <a:avLst/>
          </a:prstGeom>
          <a:noFill/>
        </p:spPr>
        <p:txBody>
          <a:bodyPr wrap="square" rtlCol="0">
            <a:spAutoFit/>
          </a:bodyPr>
          <a:lstStyle/>
          <a:p>
            <a:endParaRPr lang="es-MX" dirty="0"/>
          </a:p>
        </p:txBody>
      </p:sp>
      <p:sp>
        <p:nvSpPr>
          <p:cNvPr id="5" name="4 CuadroTexto"/>
          <p:cNvSpPr txBox="1"/>
          <p:nvPr/>
        </p:nvSpPr>
        <p:spPr>
          <a:xfrm>
            <a:off x="539552" y="1316670"/>
            <a:ext cx="2232248" cy="4154984"/>
          </a:xfrm>
          <a:prstGeom prst="rect">
            <a:avLst/>
          </a:prstGeom>
          <a:noFill/>
        </p:spPr>
        <p:txBody>
          <a:bodyPr wrap="square" rtlCol="0">
            <a:spAutoFit/>
          </a:bodyPr>
          <a:lstStyle/>
          <a:p>
            <a:pPr algn="ctr"/>
            <a:endParaRPr lang="es-MX" sz="1200" dirty="0" smtClean="0"/>
          </a:p>
          <a:p>
            <a:pPr algn="ctr"/>
            <a:endParaRPr lang="es-MX" sz="1200" dirty="0"/>
          </a:p>
          <a:p>
            <a:pPr algn="ctr"/>
            <a:r>
              <a:rPr lang="es-MX" sz="1200" dirty="0" smtClean="0"/>
              <a:t>06/06/2019. Se hizo una colecta de alimentos, ropa y en especie, en esta Delegación de Las Juntas, a cargo del Delegado Heriberto Murguía Ángel. Para dar apoyo a la población de San Gabriel, con motivo de las fuertes lluvias, de las cuales se vieron gravemente afectados. </a:t>
            </a:r>
          </a:p>
          <a:p>
            <a:pPr algn="ctr"/>
            <a:r>
              <a:rPr lang="es-MX" sz="1200" dirty="0" smtClean="0"/>
              <a:t>Se organizó este evento con la participación de payasitos y la imitadora Margara Pancha. Hubo muy buena respuesta, se colectaron Asistieron 350 personas. De 5:00 a 10:30 pm.</a:t>
            </a:r>
            <a:endParaRPr lang="es-MX" sz="1200" dirty="0"/>
          </a:p>
        </p:txBody>
      </p:sp>
    </p:spTree>
    <p:extLst>
      <p:ext uri="{BB962C8B-B14F-4D97-AF65-F5344CB8AC3E}">
        <p14:creationId xmlns:p14="http://schemas.microsoft.com/office/powerpoint/2010/main" val="26270778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smtClean="0"/>
              <a:t> </a:t>
            </a:r>
            <a:r>
              <a:rPr lang="es-MX" sz="1400" dirty="0" smtClean="0"/>
              <a:t>Brigadas de Mantenimiento y Recuperación de Espacios Públicos             Junio-2019</a:t>
            </a:r>
            <a:r>
              <a:rPr lang="es-MX"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7632848"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3" descr="C:\Users\LasJuntas\Documents\Pintando3,11,6,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1312626"/>
            <a:ext cx="4163362" cy="23418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LasJuntas\Documents\Pintando2, 11,6,19 la D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3825044"/>
            <a:ext cx="1872208" cy="25956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LasJuntas\Documents\Pintando4,11.6,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1026" y="3839210"/>
            <a:ext cx="1728192" cy="2561093"/>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611560" y="1312626"/>
            <a:ext cx="2088232" cy="3754874"/>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r>
              <a:rPr lang="es-MX" sz="1400" dirty="0" smtClean="0"/>
              <a:t>11/06/2019 Se da mantenimiento  a las Oficinas de la Delegación Las Juntas, a cargo </a:t>
            </a:r>
            <a:r>
              <a:rPr lang="es-MX" sz="1400" dirty="0" err="1" smtClean="0"/>
              <a:t>deñ</a:t>
            </a:r>
            <a:r>
              <a:rPr lang="es-MX" sz="1400" dirty="0" smtClean="0"/>
              <a:t>  Delegado Heriberto Murguía Ángel . Contando con el apoyo de la C. Rosa Pérez Leal, de la </a:t>
            </a:r>
            <a:r>
              <a:rPr lang="es-MX" sz="1400" dirty="0" err="1" smtClean="0"/>
              <a:t>Direcc</a:t>
            </a:r>
            <a:r>
              <a:rPr lang="es-MX" sz="1400" dirty="0" smtClean="0"/>
              <a:t>. de Delegaciones y Agencias Municipales.</a:t>
            </a:r>
            <a:endParaRPr lang="es-MX" sz="1400" dirty="0"/>
          </a:p>
        </p:txBody>
      </p:sp>
    </p:spTree>
    <p:extLst>
      <p:ext uri="{BB962C8B-B14F-4D97-AF65-F5344CB8AC3E}">
        <p14:creationId xmlns:p14="http://schemas.microsoft.com/office/powerpoint/2010/main" val="3287032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smtClean="0"/>
              <a:t> </a:t>
            </a:r>
            <a:r>
              <a:rPr lang="es-MX" sz="1400" dirty="0" smtClean="0"/>
              <a:t>Brigadas de  Mantenimiento y Recuperación de Espacios</a:t>
            </a:r>
            <a:r>
              <a:rPr lang="es-MX" dirty="0" smtClean="0"/>
              <a:t>. </a:t>
            </a:r>
            <a:r>
              <a:rPr lang="es-MX" sz="1400" dirty="0" smtClean="0"/>
              <a:t>Públicos./04</a:t>
            </a:r>
            <a:r>
              <a:rPr lang="es-MX" dirty="0" smtClean="0"/>
              <a:t>          Junio-2019 </a:t>
            </a:r>
            <a:r>
              <a:rPr lang="es-MX" sz="2400" dirty="0" smtClean="0"/>
              <a:t>                                                                                                                                   </a:t>
            </a:r>
            <a:r>
              <a:rPr lang="es-MX" b="1" dirty="0" smtClean="0"/>
              <a:t>                                                                                                                                                    </a:t>
            </a:r>
            <a:endParaRPr lang="es-MX" b="1" dirty="0"/>
          </a:p>
        </p:txBody>
      </p:sp>
      <p:sp>
        <p:nvSpPr>
          <p:cNvPr id="11" name="10 Rectángulo"/>
          <p:cNvSpPr/>
          <p:nvPr/>
        </p:nvSpPr>
        <p:spPr>
          <a:xfrm>
            <a:off x="467544" y="1093053"/>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467544" y="1093053"/>
            <a:ext cx="8136904"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2" descr="C:\Users\LasJuntas\Documents\Pintando13,6,19 la Dele. Junt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3658" y="1317785"/>
            <a:ext cx="1542310" cy="27418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LasJuntas\Documents\Pintando2,13,6,19 Del. Junt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345182"/>
            <a:ext cx="1438259" cy="27144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LasJuntas\Documents\Reparación2,13,6,19 de pisos D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1322558"/>
            <a:ext cx="2033878" cy="48921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LasJuntas\Documents\Reparación 13.6.19 de pisos de la De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0507" y="4221088"/>
            <a:ext cx="3113889" cy="2088232"/>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611560" y="1093053"/>
            <a:ext cx="2088232" cy="4401205"/>
          </a:xfrm>
          <a:prstGeom prst="rect">
            <a:avLst/>
          </a:prstGeom>
          <a:noFill/>
        </p:spPr>
        <p:txBody>
          <a:bodyPr wrap="square" rtlCol="0">
            <a:spAutoFit/>
          </a:bodyPr>
          <a:lstStyle/>
          <a:p>
            <a:endParaRPr lang="es-MX" sz="1400" dirty="0" smtClean="0"/>
          </a:p>
          <a:p>
            <a:endParaRPr lang="es-MX" sz="1400" dirty="0"/>
          </a:p>
          <a:p>
            <a:pPr algn="ctr"/>
            <a:r>
              <a:rPr lang="es-MX" sz="1400" dirty="0" smtClean="0"/>
              <a:t>13/06/2019 Continúan los trabajos de mantenimiento a la Delegación Las Juntas, a cargo del Delegado Heriberto Murguía Ángel.</a:t>
            </a:r>
          </a:p>
          <a:p>
            <a:pPr algn="ctr"/>
            <a:endParaRPr lang="es-MX" sz="1400" dirty="0" smtClean="0"/>
          </a:p>
          <a:p>
            <a:pPr algn="ctr"/>
            <a:endParaRPr lang="es-MX" sz="1400" dirty="0"/>
          </a:p>
          <a:p>
            <a:pPr algn="ctr"/>
            <a:endParaRPr lang="es-MX" sz="1400" dirty="0" smtClean="0"/>
          </a:p>
          <a:p>
            <a:pPr algn="ctr"/>
            <a:endParaRPr lang="es-MX" sz="1400" dirty="0"/>
          </a:p>
          <a:p>
            <a:pPr algn="ctr"/>
            <a:endParaRPr lang="es-MX" sz="1400" dirty="0"/>
          </a:p>
          <a:p>
            <a:pPr algn="ctr"/>
            <a:r>
              <a:rPr lang="es-MX" sz="1400" dirty="0" smtClean="0"/>
              <a:t>También está en proyecto la reparación de los pisos de los pasillos y del exterior de la misma Delegación. </a:t>
            </a:r>
            <a:endParaRPr lang="es-MX" sz="1400" dirty="0"/>
          </a:p>
        </p:txBody>
      </p:sp>
    </p:spTree>
    <p:extLst>
      <p:ext uri="{BB962C8B-B14F-4D97-AF65-F5344CB8AC3E}">
        <p14:creationId xmlns:p14="http://schemas.microsoft.com/office/powerpoint/2010/main" val="1494216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332656"/>
            <a:ext cx="8496944"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467380"/>
            <a:ext cx="8496944" cy="369332"/>
          </a:xfrm>
          <a:prstGeom prst="rect">
            <a:avLst/>
          </a:prstGeom>
          <a:noFill/>
        </p:spPr>
        <p:txBody>
          <a:bodyPr wrap="square" rtlCol="0">
            <a:spAutoFit/>
          </a:bodyPr>
          <a:lstStyle/>
          <a:p>
            <a:r>
              <a:rPr lang="es-MX" dirty="0" smtClean="0"/>
              <a:t>Festividades tradicionales/ </a:t>
            </a:r>
            <a:r>
              <a:rPr lang="es-MX" dirty="0" smtClean="0"/>
              <a:t>103 Día </a:t>
            </a:r>
            <a:r>
              <a:rPr lang="es-MX" dirty="0" smtClean="0"/>
              <a:t>del Niño.                                 Abril- 2019.</a:t>
            </a:r>
            <a:endParaRPr lang="es-MX"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34 Rectángulo"/>
          <p:cNvSpPr/>
          <p:nvPr/>
        </p:nvSpPr>
        <p:spPr>
          <a:xfrm>
            <a:off x="2915816" y="1124744"/>
            <a:ext cx="5904656"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36 CuadroTexto"/>
          <p:cNvSpPr txBox="1"/>
          <p:nvPr/>
        </p:nvSpPr>
        <p:spPr>
          <a:xfrm>
            <a:off x="611560" y="1281552"/>
            <a:ext cx="2088232" cy="4185761"/>
          </a:xfrm>
          <a:prstGeom prst="rect">
            <a:avLst/>
          </a:prstGeom>
          <a:noFill/>
        </p:spPr>
        <p:txBody>
          <a:bodyPr wrap="square" rtlCol="0">
            <a:spAutoFit/>
          </a:bodyPr>
          <a:lstStyle/>
          <a:p>
            <a:endParaRPr lang="es-MX" sz="1400" dirty="0" smtClean="0"/>
          </a:p>
          <a:p>
            <a:endParaRPr lang="es-MX" sz="1400" dirty="0"/>
          </a:p>
          <a:p>
            <a:pPr algn="ctr"/>
            <a:r>
              <a:rPr lang="es-MX" sz="1400" dirty="0" smtClean="0"/>
              <a:t>15/04/2019. El Delegado Lic. Heriberto Murguía Ángel, con el apoyo de la Directora C. Rosa Pérez Leal y su personal, de </a:t>
            </a:r>
            <a:r>
              <a:rPr lang="es-MX" sz="1400" dirty="0" err="1" smtClean="0"/>
              <a:t>Direcc</a:t>
            </a:r>
            <a:r>
              <a:rPr lang="es-MX" sz="1400" dirty="0" smtClean="0"/>
              <a:t>. de Delegaciones y Agencias Municipales, llevó a cabo  el Festejo del Día del Niño, en la Col. El Vergel, en el Parque lineal. Delegación Las Juntas.  Se les  llevó Show de payasitos y se </a:t>
            </a:r>
            <a:r>
              <a:rPr lang="es-MX" sz="1400" dirty="0"/>
              <a:t> </a:t>
            </a:r>
            <a:r>
              <a:rPr lang="es-MX" sz="1400" dirty="0" smtClean="0"/>
              <a:t>les repartieron: juguetes y bolos. Al evento asistieron  300 niños.  En un horario de 5.30 a 8:00 pm.</a:t>
            </a:r>
            <a:endParaRPr lang="es-MX" sz="1400" dirty="0"/>
          </a:p>
        </p:txBody>
      </p:sp>
      <p:pic>
        <p:nvPicPr>
          <p:cNvPr id="14" name="13 Imagen" descr="C:\Users\LasJuntas\Documents\Parque lineal 2°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1293598"/>
            <a:ext cx="2447774" cy="2149901"/>
          </a:xfrm>
          <a:prstGeom prst="rect">
            <a:avLst/>
          </a:prstGeom>
          <a:noFill/>
          <a:ln>
            <a:noFill/>
          </a:ln>
        </p:spPr>
      </p:pic>
      <p:pic>
        <p:nvPicPr>
          <p:cNvPr id="15" name="14 Imagen" descr="C:\Users\LasJuntas\Documents\Parque lineal 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7" y="1281551"/>
            <a:ext cx="2890207" cy="2161947"/>
          </a:xfrm>
          <a:prstGeom prst="rect">
            <a:avLst/>
          </a:prstGeom>
          <a:noFill/>
          <a:ln>
            <a:noFill/>
          </a:ln>
        </p:spPr>
      </p:pic>
      <p:pic>
        <p:nvPicPr>
          <p:cNvPr id="18"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04945" y="3573016"/>
            <a:ext cx="3526398" cy="2644799"/>
          </a:xfrm>
          <a:prstGeom prst="rect">
            <a:avLst/>
          </a:prstGeom>
        </p:spPr>
      </p:pic>
    </p:spTree>
    <p:extLst>
      <p:ext uri="{BB962C8B-B14F-4D97-AF65-F5344CB8AC3E}">
        <p14:creationId xmlns:p14="http://schemas.microsoft.com/office/powerpoint/2010/main" val="24604008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smtClean="0"/>
              <a:t> </a:t>
            </a:r>
            <a:r>
              <a:rPr lang="es-MX" dirty="0" smtClean="0"/>
              <a:t>Actividades Complementarias</a:t>
            </a:r>
            <a:r>
              <a:rPr lang="es-MX" b="1" dirty="0" smtClean="0"/>
              <a:t>                                </a:t>
            </a:r>
            <a:r>
              <a:rPr lang="es-MX" dirty="0" smtClean="0"/>
              <a:t>Junio-2019</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280920"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2" descr="C:\Users\LasJuntas\Documents\Reunión 11.6.19 en la oficina junt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1333504"/>
            <a:ext cx="2715766" cy="3621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LasJuntas\Documents\Reunión1,11,6,19 junt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2348880"/>
            <a:ext cx="2436735" cy="324898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611560" y="1333504"/>
            <a:ext cx="2088232" cy="4524315"/>
          </a:xfrm>
          <a:prstGeom prst="rect">
            <a:avLst/>
          </a:prstGeom>
          <a:noFill/>
        </p:spPr>
        <p:txBody>
          <a:bodyPr wrap="square" rtlCol="0">
            <a:spAutoFit/>
          </a:bodyPr>
          <a:lstStyle/>
          <a:p>
            <a:pPr algn="ctr"/>
            <a:endParaRPr lang="es-MX" sz="1200" dirty="0" smtClean="0"/>
          </a:p>
          <a:p>
            <a:pPr algn="ctr"/>
            <a:endParaRPr lang="es-MX" sz="1200" dirty="0"/>
          </a:p>
          <a:p>
            <a:pPr algn="ctr"/>
            <a:endParaRPr lang="es-MX" sz="1200" dirty="0" smtClean="0"/>
          </a:p>
          <a:p>
            <a:pPr algn="ctr"/>
            <a:endParaRPr lang="es-MX" sz="1200" dirty="0"/>
          </a:p>
          <a:p>
            <a:pPr algn="ctr"/>
            <a:endParaRPr lang="es-MX" sz="1200" dirty="0" smtClean="0"/>
          </a:p>
          <a:p>
            <a:pPr algn="ctr"/>
            <a:r>
              <a:rPr lang="es-MX" sz="1200" dirty="0" smtClean="0"/>
              <a:t>10/06/2019 Se llevó a cabo reunión en las Oficinas de la Delegación de Las Juntas. A cargo del Delegado Lic. Heriberto Murguía Ángel. Estando presentes: El Secretario General, Lic. Salvador Ruiz Ayala, la C. Rosa Pérez Leal, de </a:t>
            </a:r>
            <a:r>
              <a:rPr lang="es-MX" sz="1200" dirty="0" err="1" smtClean="0"/>
              <a:t>Direcc</a:t>
            </a:r>
            <a:r>
              <a:rPr lang="es-MX" sz="1200" dirty="0" smtClean="0"/>
              <a:t>. de Delegaciones y Agencias Municipales, Lic. Braulio Ernesto García Pérez, de Participación Ciudadana y otros funcionarios, para analizar los avances de un proyecto próximo.</a:t>
            </a:r>
          </a:p>
          <a:p>
            <a:pPr algn="ctr"/>
            <a:r>
              <a:rPr lang="es-MX" sz="1200" dirty="0" smtClean="0"/>
              <a:t>De 11:00 am 1:00 pm. </a:t>
            </a:r>
            <a:endParaRPr lang="es-MX" sz="1200" dirty="0"/>
          </a:p>
        </p:txBody>
      </p:sp>
    </p:spTree>
    <p:extLst>
      <p:ext uri="{BB962C8B-B14F-4D97-AF65-F5344CB8AC3E}">
        <p14:creationId xmlns:p14="http://schemas.microsoft.com/office/powerpoint/2010/main" val="24323855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smtClean="0"/>
              <a:t> </a:t>
            </a:r>
            <a:r>
              <a:rPr lang="es-MX" dirty="0" smtClean="0"/>
              <a:t>Levantamiento de requerimiento de Servicios/09        Junio-2019</a:t>
            </a:r>
            <a:r>
              <a:rPr lang="es-MX" sz="2400" dirty="0" smtClean="0"/>
              <a:t>                                            </a:t>
            </a:r>
            <a:r>
              <a:rPr lang="es-MX" b="1" dirty="0" smtClean="0"/>
              <a:t> </a:t>
            </a:r>
            <a:r>
              <a:rPr lang="es-MX"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56895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2" descr="C:\Users\LasJuntas\Documents\Reunión 10,6,19en el mercado Junt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5" y="1412776"/>
            <a:ext cx="4248471"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LasJuntas\Documents\Reunión 2,10,6,19 mercado junt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046654"/>
            <a:ext cx="4248470" cy="2294874"/>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611560" y="1268760"/>
            <a:ext cx="2232248" cy="4401205"/>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r>
              <a:rPr lang="es-MX" sz="1400" dirty="0" smtClean="0"/>
              <a:t>10/06/2019 . Se llevó a cabo una junta con los locatarios del Mercado de Las Juntas. Con la participación del Lic.  Salvador Ruiz Ayala, Secretario General,  la C. Rosa  Pérez Leal, de la Dirección de Delegaciones y Agencias Municipales y el director de Mercados. L. A. E  Juan Martín Núñez Moran. Para ver los avances de la remodelación del mercado.  </a:t>
            </a:r>
            <a:endParaRPr lang="es-MX" sz="1400" dirty="0"/>
          </a:p>
        </p:txBody>
      </p:sp>
    </p:spTree>
    <p:extLst>
      <p:ext uri="{BB962C8B-B14F-4D97-AF65-F5344CB8AC3E}">
        <p14:creationId xmlns:p14="http://schemas.microsoft.com/office/powerpoint/2010/main" val="1890704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smtClean="0"/>
              <a:t> </a:t>
            </a:r>
            <a:r>
              <a:rPr lang="es-MX" dirty="0" smtClean="0"/>
              <a:t>Visita a colonias/3                                                        Junio-2019</a:t>
            </a:r>
            <a:r>
              <a:rPr lang="es-MX" sz="2400" dirty="0" smtClean="0"/>
              <a:t>                                            </a:t>
            </a:r>
            <a:r>
              <a:rPr lang="es-MX" b="1" dirty="0" smtClean="0"/>
              <a:t> </a:t>
            </a:r>
            <a:r>
              <a:rPr lang="es-MX"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56895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268760"/>
            <a:ext cx="2232248" cy="4616648"/>
          </a:xfrm>
          <a:prstGeom prst="rect">
            <a:avLst/>
          </a:prstGeom>
          <a:noFill/>
        </p:spPr>
        <p:txBody>
          <a:bodyPr wrap="square" rtlCol="0">
            <a:spAutoFit/>
          </a:bodyPr>
          <a:lstStyle/>
          <a:p>
            <a:pPr algn="ctr"/>
            <a:endParaRPr lang="es-MX" sz="1400" dirty="0" smtClean="0"/>
          </a:p>
          <a:p>
            <a:pPr algn="ctr"/>
            <a:r>
              <a:rPr lang="es-MX" sz="1400" dirty="0" smtClean="0"/>
              <a:t>12/06/2019 Se llevó a cabo reunión vecinal en calle Pedrera, de la Col. Las Juntitas con personal de FORTASEG para  informarles de dicho programa. A  la reunión acudieron 35 personas. De 6 a 7 pm.</a:t>
            </a:r>
          </a:p>
          <a:p>
            <a:pPr algn="ctr"/>
            <a:endParaRPr lang="es-MX" sz="1400" dirty="0" smtClean="0"/>
          </a:p>
          <a:p>
            <a:pPr algn="ctr"/>
            <a:endParaRPr lang="es-MX" sz="1400" dirty="0"/>
          </a:p>
          <a:p>
            <a:pPr algn="ctr"/>
            <a:endParaRPr lang="es-MX" sz="1400" dirty="0" smtClean="0"/>
          </a:p>
          <a:p>
            <a:pPr algn="ctr"/>
            <a:endParaRPr lang="es-MX" sz="1400" dirty="0"/>
          </a:p>
          <a:p>
            <a:pPr algn="ctr"/>
            <a:r>
              <a:rPr lang="es-MX" sz="1400" dirty="0" smtClean="0"/>
              <a:t>13/06/2019. Reunión vecinal en la Col. Brisas de Chapala, para saber de las necesidades de los habitantes. Acudieron 30 personas. </a:t>
            </a:r>
            <a:endParaRPr lang="es-MX" sz="1400" dirty="0"/>
          </a:p>
        </p:txBody>
      </p:sp>
      <p:pic>
        <p:nvPicPr>
          <p:cNvPr id="14" name="Picture 2" descr="C:\Users\LasJuntas\Documents\Reunión Vecinal 12,6,19 en Las juntit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1351535"/>
            <a:ext cx="2037373"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LasJuntas\Documents\Reunión Vecinal 2,12,6.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379376"/>
            <a:ext cx="1949299"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LasJuntas\Documents\Reunión Vecinal 3,13,6,19,Brisas de Chapal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0826" y="4005064"/>
            <a:ext cx="1812692" cy="24169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LasJuntas\Documents\Reunion Vecinal 13, 6,19 Brisas de Chapal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40" y="4025492"/>
            <a:ext cx="2843808" cy="2396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7305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a:t> </a:t>
            </a:r>
            <a:r>
              <a:rPr lang="es-MX" sz="1600" dirty="0" smtClean="0"/>
              <a:t>Brigadas de Mantenimiento</a:t>
            </a:r>
            <a:r>
              <a:rPr lang="es-MX" sz="1600" dirty="0"/>
              <a:t> </a:t>
            </a:r>
            <a:r>
              <a:rPr lang="es-MX" sz="1600" dirty="0" smtClean="0"/>
              <a:t>y recuperación de espacios Públicos/4    Junio-2019                                               </a:t>
            </a:r>
            <a:r>
              <a:rPr lang="es-MX" sz="2400" dirty="0" smtClean="0"/>
              <a:t>                                            </a:t>
            </a:r>
            <a:r>
              <a:rPr lang="es-MX" b="1" dirty="0" smtClean="0"/>
              <a:t> </a:t>
            </a:r>
            <a:r>
              <a:rPr lang="es-MX"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56895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268760"/>
            <a:ext cx="2232248" cy="2677656"/>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endParaRPr lang="es-MX" sz="1400" dirty="0"/>
          </a:p>
          <a:p>
            <a:pPr algn="ctr"/>
            <a:r>
              <a:rPr lang="es-MX" sz="1400" dirty="0" smtClean="0"/>
              <a:t>13/06/2019. Se lleva a cabo Operativo de limpieza en El Tapatío, bajo la supervisión del Delegado Heriberto Murguía Ángel. Con el apoyo de personal a su digno cargo</a:t>
            </a:r>
            <a:endParaRPr lang="es-MX" sz="1400" dirty="0"/>
          </a:p>
        </p:txBody>
      </p:sp>
      <p:pic>
        <p:nvPicPr>
          <p:cNvPr id="12" name="Picture 3" descr="C:\Users\LasJuntas\Documents\FOTOS DE NOV. PARA INF\Operativo 13,6,19de limpieza en El Tapati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1289139"/>
            <a:ext cx="4599874" cy="24122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LasJuntas\Documents\FOTOS DE NOV. PARA INF\Operativo 2, 13,6,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3849285"/>
            <a:ext cx="3323861" cy="249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0677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a:t> </a:t>
            </a:r>
            <a:r>
              <a:rPr lang="es-MX" sz="1600" dirty="0" smtClean="0"/>
              <a:t>Brigadas de Mantenimiento</a:t>
            </a:r>
            <a:r>
              <a:rPr lang="es-MX" sz="1600" dirty="0"/>
              <a:t> </a:t>
            </a:r>
            <a:r>
              <a:rPr lang="es-MX" sz="1600" dirty="0" smtClean="0"/>
              <a:t>y </a:t>
            </a:r>
            <a:r>
              <a:rPr lang="es-MX" sz="1600" dirty="0" err="1" smtClean="0"/>
              <a:t>recuperacion</a:t>
            </a:r>
            <a:r>
              <a:rPr lang="es-MX" sz="1600" dirty="0" smtClean="0"/>
              <a:t> de espacios Públicos/4    Junio-2019                                               </a:t>
            </a:r>
            <a:r>
              <a:rPr lang="es-MX" sz="2400" dirty="0" smtClean="0"/>
              <a:t>                                            </a:t>
            </a:r>
            <a:r>
              <a:rPr lang="es-MX" b="1" dirty="0" smtClean="0"/>
              <a:t> </a:t>
            </a:r>
            <a:r>
              <a:rPr lang="es-MX"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56895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268760"/>
            <a:ext cx="2232248" cy="3754874"/>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endParaRPr lang="es-MX" sz="1400" dirty="0"/>
          </a:p>
          <a:p>
            <a:pPr algn="ctr"/>
            <a:r>
              <a:rPr lang="es-MX" sz="1400" dirty="0" smtClean="0"/>
              <a:t>14/06/2019. Así quedaron las oficinas del interior, en la Del. Las Juntas . </a:t>
            </a:r>
            <a:r>
              <a:rPr lang="es-MX" sz="1400" dirty="0"/>
              <a:t> </a:t>
            </a:r>
            <a:r>
              <a:rPr lang="es-MX" sz="1400" dirty="0" smtClean="0"/>
              <a:t>Con la valiosa ayuda de la C. Rosa Pérez Leal, de Delegaciones y Agencias Municipales y personal a su cargo. Quedando así atendida la petición del Delegado Heriberto Murguía Ángel.</a:t>
            </a:r>
            <a:endParaRPr lang="es-MX" sz="1400" dirty="0"/>
          </a:p>
        </p:txBody>
      </p:sp>
      <p:pic>
        <p:nvPicPr>
          <p:cNvPr id="14" name="Picture 3" descr="C:\Users\LasJuntas\Documents\Pintura, asi quedó 2,13,6,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1317785"/>
            <a:ext cx="3964786" cy="22301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LasJuntas\Documents\Pintura, asi quedó 13,6,19 Las junt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4900" y="3645024"/>
            <a:ext cx="2389373" cy="20811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LasJuntas\Documents\Asi quedaron 3,14,6,19las oficina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6" y="3645024"/>
            <a:ext cx="1861887"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9053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a:t> </a:t>
            </a:r>
            <a:r>
              <a:rPr lang="es-MX" sz="1600" dirty="0" smtClean="0"/>
              <a:t>Brigadas de Mantenimiento</a:t>
            </a:r>
            <a:r>
              <a:rPr lang="es-MX" sz="1600" dirty="0"/>
              <a:t> </a:t>
            </a:r>
            <a:r>
              <a:rPr lang="es-MX" sz="1600" dirty="0" smtClean="0"/>
              <a:t>y </a:t>
            </a:r>
            <a:r>
              <a:rPr lang="es-MX" sz="1600" dirty="0" err="1" smtClean="0"/>
              <a:t>recuperacion</a:t>
            </a:r>
            <a:r>
              <a:rPr lang="es-MX" sz="1600" dirty="0" smtClean="0"/>
              <a:t> de espacios Públicos/4    Junio-2019                                               </a:t>
            </a:r>
            <a:r>
              <a:rPr lang="es-MX" sz="2400" dirty="0" smtClean="0"/>
              <a:t>                                            </a:t>
            </a:r>
            <a:r>
              <a:rPr lang="es-MX" b="1" dirty="0" smtClean="0"/>
              <a:t> </a:t>
            </a:r>
            <a:r>
              <a:rPr lang="es-MX"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56895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268760"/>
            <a:ext cx="2232248" cy="3323987"/>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endParaRPr lang="es-MX" sz="1400" dirty="0"/>
          </a:p>
          <a:p>
            <a:pPr algn="ctr"/>
            <a:r>
              <a:rPr lang="es-MX" sz="1400" dirty="0" smtClean="0"/>
              <a:t>10/06/2019. Atendiendo  con mantenimiento la plaza de la Delegación Las juntas. Reforestando, poda, limpieza y riego. Atendiendo las indicaciones del Delegado Heriberto Murguía Ángel.</a:t>
            </a:r>
            <a:endParaRPr lang="es-MX" sz="1400" dirty="0"/>
          </a:p>
        </p:txBody>
      </p:sp>
      <p:pic>
        <p:nvPicPr>
          <p:cNvPr id="12" name="Picture 3" descr="C:\Users\LasJuntas\Documents\FOTOS DE NOV. PARA INF\Poda en la plaza,2, 24,6,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3347864" y="1503736"/>
            <a:ext cx="4464496" cy="1967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LasJuntas\Documents\FOTOS DE NOV. PARA INF\Reforestando 24.6,19 laplaza Junt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6012160" y="3691387"/>
            <a:ext cx="2354182" cy="22196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LasJuntas\Documents\Salud Animal,13.6.19atendiendo reportes de perritos callejero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3691387"/>
            <a:ext cx="2545037" cy="220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9925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a:t> </a:t>
            </a:r>
            <a:r>
              <a:rPr lang="es-MX" sz="1600" dirty="0" smtClean="0"/>
              <a:t>Actividades Complementarias                                            Junio-2019                                               </a:t>
            </a:r>
            <a:r>
              <a:rPr lang="es-MX" sz="2400" dirty="0" smtClean="0"/>
              <a:t>                                            </a:t>
            </a:r>
            <a:r>
              <a:rPr lang="es-MX" b="1" dirty="0" smtClean="0"/>
              <a:t> </a:t>
            </a:r>
            <a:r>
              <a:rPr lang="es-MX"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56895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268760"/>
            <a:ext cx="2232248" cy="954107"/>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endParaRPr lang="es-MX" sz="1400" dirty="0"/>
          </a:p>
        </p:txBody>
      </p:sp>
      <p:pic>
        <p:nvPicPr>
          <p:cNvPr id="14" name="Picture 2" descr="C:\Users\LasJuntas\Documents\Reunión 17,6,19 en la Del. para nuevos proyect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1412776"/>
            <a:ext cx="3851920"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LasJuntas\Documents\Reunion2, 17,6,19para nuevos proyectos en la D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0554" y="3825044"/>
            <a:ext cx="3851920" cy="2600908"/>
          </a:xfrm>
          <a:prstGeom prst="rect">
            <a:avLst/>
          </a:prstGeom>
          <a:noFill/>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611560" y="1412776"/>
            <a:ext cx="2232248" cy="4832092"/>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r>
              <a:rPr lang="es-MX" sz="1400" dirty="0" smtClean="0"/>
              <a:t>17/06/2019 Reunión en las Oficinas de la Delegación. Con el fin de analizar un nuevo proyecto en beneficio de la ciudadanía con la asistencia del Lic. Salvador Ruiz Ayala, Secretario General, la C, Rosa Pérez Leal, de Delegaciones y Agencias Municipales, El Delegado Heriberto Murguía Ángel. Así como otros funcionarios del Honorable Ayuntamiento de Tlaquepaque. </a:t>
            </a:r>
            <a:endParaRPr lang="es-MX" sz="1400" dirty="0"/>
          </a:p>
        </p:txBody>
      </p:sp>
    </p:spTree>
    <p:extLst>
      <p:ext uri="{BB962C8B-B14F-4D97-AF65-F5344CB8AC3E}">
        <p14:creationId xmlns:p14="http://schemas.microsoft.com/office/powerpoint/2010/main" val="41151137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a:t> </a:t>
            </a:r>
            <a:r>
              <a:rPr lang="es-MX" sz="1600" dirty="0" smtClean="0"/>
              <a:t>Brigadas de Mantenimiento y recuperación de Espacios Públicos/4  Junio-2019                                                                                           </a:t>
            </a:r>
            <a:r>
              <a:rPr lang="es-MX" sz="2400" dirty="0" smtClean="0"/>
              <a:t>                                            </a:t>
            </a:r>
            <a:r>
              <a:rPr lang="es-MX" b="1" dirty="0" smtClean="0"/>
              <a:t> </a:t>
            </a:r>
            <a:r>
              <a:rPr lang="es-MX"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56895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268760"/>
            <a:ext cx="2232248" cy="954107"/>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endParaRPr lang="es-MX" sz="1400" dirty="0"/>
          </a:p>
        </p:txBody>
      </p:sp>
      <p:sp>
        <p:nvSpPr>
          <p:cNvPr id="16" name="15 CuadroTexto"/>
          <p:cNvSpPr txBox="1"/>
          <p:nvPr/>
        </p:nvSpPr>
        <p:spPr>
          <a:xfrm>
            <a:off x="611560" y="1412776"/>
            <a:ext cx="2232248" cy="3754874"/>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r>
              <a:rPr lang="es-MX" sz="1400" dirty="0" smtClean="0"/>
              <a:t>18/06/2019. Se continúa con el mantenimiento, pintura y resane de fachadas, (en el exterior ) en la Oficinas de la Del. Las Juntas.  Contando con la C. Rosita Pérez Leal, su personal, así como la Delegada de </a:t>
            </a:r>
            <a:r>
              <a:rPr lang="es-MX" sz="1400" dirty="0" err="1" smtClean="0"/>
              <a:t>Tateposco</a:t>
            </a:r>
            <a:r>
              <a:rPr lang="es-MX" sz="1400" dirty="0" smtClean="0"/>
              <a:t>, C. María del Refugio López  Pajarito y personal a su digno cargo.</a:t>
            </a:r>
            <a:endParaRPr lang="es-MX" sz="1400" dirty="0"/>
          </a:p>
        </p:txBody>
      </p:sp>
      <p:pic>
        <p:nvPicPr>
          <p:cNvPr id="12" name="Picture 4" descr="C:\Users\LasJuntas\Documents\Pintando las Oficinas exterior3, 18,6,19 Junt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4415" y="2995916"/>
            <a:ext cx="18002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LasJuntas\Documents\Pintando las Oficinas2, exterior.18,6,19 Junt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2977961"/>
            <a:ext cx="1375044" cy="33759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LasJuntas\Documents\Pintando las oficinas 1. 18, 6,19,del exterior Junta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651" y="3057800"/>
            <a:ext cx="1584176" cy="33578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LasJuntas\Documents\Apoyando en pintar las oficinas. 20,6,1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960" y="1412776"/>
            <a:ext cx="2654987" cy="1510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7141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a:t> </a:t>
            </a:r>
            <a:r>
              <a:rPr lang="es-MX" sz="1600" dirty="0" smtClean="0"/>
              <a:t>Brigadas de Mantenimiento y recuperación de Espacios Públicos/4  Junio-2019                                                                                           </a:t>
            </a:r>
            <a:r>
              <a:rPr lang="es-MX" sz="2400" dirty="0" smtClean="0"/>
              <a:t>                                            </a:t>
            </a:r>
            <a:r>
              <a:rPr lang="es-MX" b="1" dirty="0" smtClean="0"/>
              <a:t> </a:t>
            </a:r>
            <a:r>
              <a:rPr lang="es-MX"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56895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268760"/>
            <a:ext cx="2232248" cy="954107"/>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endParaRPr lang="es-MX" sz="1400" dirty="0"/>
          </a:p>
        </p:txBody>
      </p:sp>
      <p:sp>
        <p:nvSpPr>
          <p:cNvPr id="16" name="15 CuadroTexto"/>
          <p:cNvSpPr txBox="1"/>
          <p:nvPr/>
        </p:nvSpPr>
        <p:spPr>
          <a:xfrm>
            <a:off x="611560" y="1412776"/>
            <a:ext cx="2232248" cy="2246769"/>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r>
              <a:rPr lang="es-MX" sz="1400" dirty="0" smtClean="0"/>
              <a:t>20/06/2019. Así están quedando las oficinas del exterior de la Delegación. Todo bajo la supervisión del Delegado Heriberto Murguía Ángel </a:t>
            </a:r>
            <a:endParaRPr lang="es-MX" sz="1400" dirty="0"/>
          </a:p>
        </p:txBody>
      </p:sp>
      <p:pic>
        <p:nvPicPr>
          <p:cNvPr id="14" name="Picture 2" descr="C:\Users\LasJuntas\Documents\Así 2, quedaron las oficinas 20,6,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1266224"/>
            <a:ext cx="3384376" cy="19037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LasJuntas\Documents\Asi1.quedaron las oficinas20,6,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236" y="3472727"/>
            <a:ext cx="2329183" cy="2836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6416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a:t> </a:t>
            </a:r>
            <a:r>
              <a:rPr lang="es-MX" sz="1600" dirty="0" smtClean="0"/>
              <a:t>Actividades Complementarias                                                  Junio-2019                                                                                           </a:t>
            </a:r>
            <a:r>
              <a:rPr lang="es-MX" sz="2400" dirty="0" smtClean="0"/>
              <a:t>                                            </a:t>
            </a:r>
            <a:r>
              <a:rPr lang="es-MX" b="1" dirty="0" smtClean="0"/>
              <a:t> </a:t>
            </a:r>
            <a:r>
              <a:rPr lang="es-MX"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56895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268760"/>
            <a:ext cx="2232248" cy="954107"/>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endParaRPr lang="es-MX" sz="1400" dirty="0"/>
          </a:p>
        </p:txBody>
      </p:sp>
      <p:sp>
        <p:nvSpPr>
          <p:cNvPr id="16" name="15 CuadroTexto"/>
          <p:cNvSpPr txBox="1"/>
          <p:nvPr/>
        </p:nvSpPr>
        <p:spPr>
          <a:xfrm>
            <a:off x="611560" y="1412776"/>
            <a:ext cx="2232248" cy="2677656"/>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r>
              <a:rPr lang="es-MX" sz="1400" dirty="0" smtClean="0"/>
              <a:t>19/06/2019. Asistió el Delegado Heriberto Murguía Ángel y su personal a curso, sobre Los Derechos Humanos, al DIF de Santa Rosalía  Tlaquepaque.  De 10:00 am. a 2: 30 pm.  </a:t>
            </a:r>
            <a:endParaRPr lang="es-MX" sz="1400" dirty="0"/>
          </a:p>
        </p:txBody>
      </p:sp>
      <p:pic>
        <p:nvPicPr>
          <p:cNvPr id="12" name="Picture 4" descr="C:\Users\LasJuntas\Documents\Asistió Delegado 2. Curso19,6,19 DI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1614" y="1484784"/>
            <a:ext cx="3419872" cy="21326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LasJuntas\Documents\Asistió Delegado y su personal a curso19,6,19 DI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5446" y="3825044"/>
            <a:ext cx="1872208" cy="2560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9691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467380"/>
            <a:ext cx="8496944" cy="4413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467380"/>
            <a:ext cx="8496944" cy="369332"/>
          </a:xfrm>
          <a:prstGeom prst="rect">
            <a:avLst/>
          </a:prstGeom>
          <a:noFill/>
        </p:spPr>
        <p:txBody>
          <a:bodyPr wrap="square" rtlCol="0">
            <a:spAutoFit/>
          </a:bodyPr>
          <a:lstStyle/>
          <a:p>
            <a:r>
              <a:rPr lang="es-MX" dirty="0" smtClean="0"/>
              <a:t>Actividades Complementarias.                              Abril- 2019.</a:t>
            </a:r>
            <a:endParaRPr lang="es-MX"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34 Rectángulo"/>
          <p:cNvSpPr/>
          <p:nvPr/>
        </p:nvSpPr>
        <p:spPr>
          <a:xfrm>
            <a:off x="2915816" y="1124744"/>
            <a:ext cx="5904656"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36 CuadroTexto"/>
          <p:cNvSpPr txBox="1"/>
          <p:nvPr/>
        </p:nvSpPr>
        <p:spPr>
          <a:xfrm>
            <a:off x="611560" y="1281552"/>
            <a:ext cx="2088232" cy="4185761"/>
          </a:xfrm>
          <a:prstGeom prst="rect">
            <a:avLst/>
          </a:prstGeom>
          <a:noFill/>
        </p:spPr>
        <p:txBody>
          <a:bodyPr wrap="square" rtlCol="0">
            <a:spAutoFit/>
          </a:bodyPr>
          <a:lstStyle/>
          <a:p>
            <a:endParaRPr lang="es-MX" sz="1400" dirty="0" smtClean="0"/>
          </a:p>
          <a:p>
            <a:endParaRPr lang="es-MX" sz="1400" dirty="0"/>
          </a:p>
          <a:p>
            <a:pPr algn="ctr"/>
            <a:r>
              <a:rPr lang="es-MX" sz="1400" dirty="0" smtClean="0"/>
              <a:t>03/04/2019. El Delegado de Las Juntas Lic. Heriberto Murguía Ángel, acudió a dar apoyo a la Del. De San Sebastiano,  por el festejo del Día Del Niño. </a:t>
            </a:r>
          </a:p>
          <a:p>
            <a:pPr algn="ctr"/>
            <a:endParaRPr lang="es-MX" sz="1400" dirty="0" smtClean="0"/>
          </a:p>
          <a:p>
            <a:pPr algn="ctr"/>
            <a:endParaRPr lang="es-MX" sz="1400" dirty="0"/>
          </a:p>
          <a:p>
            <a:pPr algn="ctr"/>
            <a:endParaRPr lang="es-MX" sz="1400" dirty="0"/>
          </a:p>
          <a:p>
            <a:pPr algn="ctr"/>
            <a:endParaRPr lang="es-MX" sz="1400" dirty="0" smtClean="0"/>
          </a:p>
          <a:p>
            <a:pPr algn="ctr"/>
            <a:r>
              <a:rPr lang="es-MX" sz="1400" dirty="0" smtClean="0"/>
              <a:t>03/04/2019. Fue a brindar apoyo el Delegado Heriberto Murguía Ángel , a la Delegación de López Cotilla, al festejo del Día </a:t>
            </a:r>
            <a:r>
              <a:rPr lang="es-MX" sz="1400" dirty="0" smtClean="0"/>
              <a:t>del Niño</a:t>
            </a:r>
            <a:r>
              <a:rPr lang="es-MX" sz="1400" dirty="0" smtClean="0"/>
              <a:t>.</a:t>
            </a:r>
            <a:endParaRPr lang="es-MX" sz="1400" dirty="0"/>
          </a:p>
        </p:txBody>
      </p:sp>
      <p:pic>
        <p:nvPicPr>
          <p:cNvPr id="12" name="11 Imagen" descr="C:\Users\LasJuntas\Documents\Día del Niño. 01-3-19, San Sebastianit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2767" y="1502482"/>
            <a:ext cx="2631361" cy="2653494"/>
          </a:xfrm>
          <a:prstGeom prst="rect">
            <a:avLst/>
          </a:prstGeom>
          <a:noFill/>
          <a:ln>
            <a:noFill/>
          </a:ln>
        </p:spPr>
      </p:pic>
      <p:pic>
        <p:nvPicPr>
          <p:cNvPr id="13" name="12 Imagen" descr="C:\Users\LasJuntas\Documents\Día del Niño. San Sebastianito 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4130" y="1502482"/>
            <a:ext cx="2781473" cy="2653494"/>
          </a:xfrm>
          <a:prstGeom prst="rect">
            <a:avLst/>
          </a:prstGeom>
          <a:noFill/>
          <a:ln>
            <a:noFill/>
          </a:ln>
        </p:spPr>
      </p:pic>
      <p:pic>
        <p:nvPicPr>
          <p:cNvPr id="17" name="16 Imagen" descr="C:\Users\LasJuntas\AppData\Local\Microsoft\Windows\Temporary Internet Files\Content.Word\IMG-20190404-WA000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4050" y="4390095"/>
            <a:ext cx="2674094" cy="1847217"/>
          </a:xfrm>
          <a:prstGeom prst="rect">
            <a:avLst/>
          </a:prstGeom>
          <a:noFill/>
          <a:ln>
            <a:noFill/>
          </a:ln>
        </p:spPr>
      </p:pic>
      <p:pic>
        <p:nvPicPr>
          <p:cNvPr id="19" name="18 Imagen" descr="C:\Users\LasJuntas\AppData\Local\Microsoft\Windows\Temporary Internet Files\Content.Word\IMG-20190404-WA000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4130" y="4390095"/>
            <a:ext cx="2732326" cy="1847217"/>
          </a:xfrm>
          <a:prstGeom prst="rect">
            <a:avLst/>
          </a:prstGeom>
          <a:noFill/>
          <a:ln>
            <a:noFill/>
          </a:ln>
        </p:spPr>
      </p:pic>
    </p:spTree>
    <p:extLst>
      <p:ext uri="{BB962C8B-B14F-4D97-AF65-F5344CB8AC3E}">
        <p14:creationId xmlns:p14="http://schemas.microsoft.com/office/powerpoint/2010/main" val="23298494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a:t> </a:t>
            </a:r>
            <a:r>
              <a:rPr lang="es-MX" sz="1600" dirty="0" smtClean="0"/>
              <a:t>Actividades Complementarias                                                  Junio-2019                                                                                           </a:t>
            </a:r>
            <a:r>
              <a:rPr lang="es-MX" sz="2400" dirty="0" smtClean="0"/>
              <a:t>                                            </a:t>
            </a:r>
            <a:r>
              <a:rPr lang="es-MX" b="1" dirty="0" smtClean="0"/>
              <a:t> </a:t>
            </a:r>
            <a:r>
              <a:rPr lang="es-MX"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56895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268760"/>
            <a:ext cx="2232248" cy="954107"/>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endParaRPr lang="es-MX" sz="1400" dirty="0"/>
          </a:p>
        </p:txBody>
      </p:sp>
      <p:sp>
        <p:nvSpPr>
          <p:cNvPr id="16" name="15 CuadroTexto"/>
          <p:cNvSpPr txBox="1"/>
          <p:nvPr/>
        </p:nvSpPr>
        <p:spPr>
          <a:xfrm>
            <a:off x="611560" y="1412776"/>
            <a:ext cx="2232248" cy="2893100"/>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r>
              <a:rPr lang="es-MX" sz="1400" dirty="0" smtClean="0"/>
              <a:t>19/06/2019. En las Oficinas de la Delegación, hubo una reunión, con la finalidad de organizar una mega actividad física. Estando presente la C. Gloria Islas, encargada del DIF Las Juntas.  </a:t>
            </a:r>
            <a:endParaRPr lang="es-MX" sz="1400" dirty="0"/>
          </a:p>
        </p:txBody>
      </p:sp>
      <p:pic>
        <p:nvPicPr>
          <p:cNvPr id="14" name="Picture 3" descr="C:\Users\LasJuntas\Documents\Reunión 2,6,19 en las Oficinas para ver Fiestas Patri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1532756"/>
            <a:ext cx="3995936" cy="22477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LasJuntas\Documents\Reunión en la Del.Juntas1, 6,19 para ver Fiestas Patrias20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3724" y="3933056"/>
            <a:ext cx="2376264" cy="249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9203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a:t> </a:t>
            </a:r>
            <a:r>
              <a:rPr lang="es-MX" sz="1600" dirty="0" smtClean="0"/>
              <a:t>Brigadas de </a:t>
            </a:r>
            <a:r>
              <a:rPr lang="es-MX" sz="1600" dirty="0" err="1" smtClean="0"/>
              <a:t>Mant</a:t>
            </a:r>
            <a:r>
              <a:rPr lang="es-MX" sz="1600" dirty="0" smtClean="0"/>
              <a:t>. Y Conservación de Espacios Públicos/4          Junio-2019                                                                                                                                             </a:t>
            </a:r>
            <a:r>
              <a:rPr lang="es-MX" sz="2400" dirty="0" smtClean="0"/>
              <a:t>                                            </a:t>
            </a:r>
            <a:r>
              <a:rPr lang="es-MX" b="1" dirty="0" smtClean="0"/>
              <a:t> </a:t>
            </a:r>
            <a:r>
              <a:rPr lang="es-MX"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56895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268760"/>
            <a:ext cx="2232248" cy="954107"/>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endParaRPr lang="es-MX" sz="1400" dirty="0"/>
          </a:p>
        </p:txBody>
      </p:sp>
      <p:sp>
        <p:nvSpPr>
          <p:cNvPr id="16" name="15 CuadroTexto"/>
          <p:cNvSpPr txBox="1"/>
          <p:nvPr/>
        </p:nvSpPr>
        <p:spPr>
          <a:xfrm>
            <a:off x="611560" y="1412776"/>
            <a:ext cx="2232248" cy="2893100"/>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r>
              <a:rPr lang="es-MX" sz="1400" dirty="0" smtClean="0"/>
              <a:t>20/06/2019. Se limpia y empareja la calle Vía Colima, a un costado de las vías, en la Col. El Vergel . Contando con el apoyo de Maquinaria Pesada.  El Delegado Heriberto Murguía Ángel, solicitó esta obra.</a:t>
            </a:r>
            <a:endParaRPr lang="es-MX" sz="1400" dirty="0"/>
          </a:p>
        </p:txBody>
      </p:sp>
      <p:pic>
        <p:nvPicPr>
          <p:cNvPr id="12" name="Picture 2" descr="C:\Users\LasJuntas\Documents\Visita en El Verge 20,6,19, arreglando la cal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2483" y="1268760"/>
            <a:ext cx="3816424"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LasJuntas\Documents\Visita 2, 20,6,19. ElVerg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2909" y="3694076"/>
            <a:ext cx="3335572"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2322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a:t> </a:t>
            </a:r>
            <a:r>
              <a:rPr lang="es-MX" sz="1600" dirty="0" smtClean="0"/>
              <a:t>Brigadas de </a:t>
            </a:r>
            <a:r>
              <a:rPr lang="es-MX" sz="1600" dirty="0" err="1" smtClean="0"/>
              <a:t>Mant</a:t>
            </a:r>
            <a:r>
              <a:rPr lang="es-MX" sz="1600" dirty="0" smtClean="0"/>
              <a:t>. Y Conservación de Espacios Públicos/4         Junio-2019                                                                                                                                             </a:t>
            </a:r>
            <a:r>
              <a:rPr lang="es-MX" sz="2400" dirty="0" smtClean="0"/>
              <a:t>                                            </a:t>
            </a:r>
            <a:r>
              <a:rPr lang="es-MX" b="1" dirty="0" smtClean="0"/>
              <a:t> </a:t>
            </a:r>
            <a:r>
              <a:rPr lang="es-MX"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56895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268760"/>
            <a:ext cx="2232248" cy="954107"/>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endParaRPr lang="es-MX" sz="1400" dirty="0"/>
          </a:p>
        </p:txBody>
      </p:sp>
      <p:sp>
        <p:nvSpPr>
          <p:cNvPr id="16" name="15 CuadroTexto"/>
          <p:cNvSpPr txBox="1"/>
          <p:nvPr/>
        </p:nvSpPr>
        <p:spPr>
          <a:xfrm>
            <a:off x="611560" y="1412776"/>
            <a:ext cx="2232248" cy="4616648"/>
          </a:xfrm>
          <a:prstGeom prst="rect">
            <a:avLst/>
          </a:prstGeom>
          <a:noFill/>
        </p:spPr>
        <p:txBody>
          <a:bodyPr wrap="square" rtlCol="0">
            <a:spAutoFit/>
          </a:bodyPr>
          <a:lstStyle/>
          <a:p>
            <a:pPr algn="ctr"/>
            <a:endParaRPr lang="es-MX" sz="1400" dirty="0" smtClean="0"/>
          </a:p>
          <a:p>
            <a:pPr algn="ctr"/>
            <a:r>
              <a:rPr lang="es-MX" sz="1400" dirty="0" smtClean="0"/>
              <a:t>20/06/2019. Se hace visita a la Col. El Vergel, para atender las peticiones de encharcamiento de calles  y escombro, en la calle Las Vías.</a:t>
            </a:r>
            <a:endParaRPr lang="es-MX" sz="1400" dirty="0"/>
          </a:p>
          <a:p>
            <a:pPr algn="ctr"/>
            <a:endParaRPr lang="es-MX" sz="1400" dirty="0" smtClean="0"/>
          </a:p>
          <a:p>
            <a:pPr algn="ctr"/>
            <a:endParaRPr lang="es-MX" sz="1400" dirty="0" smtClean="0"/>
          </a:p>
          <a:p>
            <a:pPr algn="ctr"/>
            <a:endParaRPr lang="es-MX" sz="1400" dirty="0"/>
          </a:p>
          <a:p>
            <a:pPr algn="ctr"/>
            <a:r>
              <a:rPr lang="es-MX" sz="1400" dirty="0" smtClean="0"/>
              <a:t>20/06/2019. Se limpia y empareja la calle Vía Colima, a un costado de las vías, en la Col. El Vergel . Contando con el apoyo de Maquinaria Pesada.  El Delegado Heriberto Murguía Ángel, solicitó esta obra.</a:t>
            </a:r>
            <a:endParaRPr lang="es-MX" sz="1400" dirty="0"/>
          </a:p>
        </p:txBody>
      </p:sp>
      <p:pic>
        <p:nvPicPr>
          <p:cNvPr id="14" name="Picture 2" descr="C:\Users\LasJuntas\Documents\Visita 4,El Vergel 20,6,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1282548"/>
            <a:ext cx="2502770" cy="2542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LasJuntas\Documents\Visita3, ElVergel 20,6,19. visita a colon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196" y="1282548"/>
            <a:ext cx="2448272" cy="26882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LasJuntas\Documents\Visita en El Verge 20,6,19, arreglando la cal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8126" y="4077072"/>
            <a:ext cx="3096088" cy="20981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LasJuntas\Documents\Visita 2, 20,6,19. ElVerge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2694" y="4077073"/>
            <a:ext cx="2467283" cy="2098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9403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a:t> </a:t>
            </a:r>
            <a:r>
              <a:rPr lang="es-MX" sz="1600" dirty="0" smtClean="0"/>
              <a:t>Brigadas de </a:t>
            </a:r>
            <a:r>
              <a:rPr lang="es-MX" sz="1600" dirty="0" err="1" smtClean="0"/>
              <a:t>Mant</a:t>
            </a:r>
            <a:r>
              <a:rPr lang="es-MX" sz="1600" dirty="0" smtClean="0"/>
              <a:t>. Y Conservación de Espacios Públicos/4          Junio-2019                                                                                                                                             </a:t>
            </a:r>
            <a:r>
              <a:rPr lang="es-MX" sz="2400" dirty="0" smtClean="0"/>
              <a:t>                                            </a:t>
            </a:r>
            <a:r>
              <a:rPr lang="es-MX" b="1" dirty="0" smtClean="0"/>
              <a:t> </a:t>
            </a:r>
            <a:r>
              <a:rPr lang="es-MX"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56895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268760"/>
            <a:ext cx="2232248" cy="954107"/>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endParaRPr lang="es-MX" sz="1400" dirty="0"/>
          </a:p>
        </p:txBody>
      </p:sp>
      <p:sp>
        <p:nvSpPr>
          <p:cNvPr id="16" name="15 CuadroTexto"/>
          <p:cNvSpPr txBox="1"/>
          <p:nvPr/>
        </p:nvSpPr>
        <p:spPr>
          <a:xfrm>
            <a:off x="611560" y="1412776"/>
            <a:ext cx="2232248" cy="3754874"/>
          </a:xfrm>
          <a:prstGeom prst="rect">
            <a:avLst/>
          </a:prstGeom>
          <a:noFill/>
        </p:spPr>
        <p:txBody>
          <a:bodyPr wrap="square" rtlCol="0">
            <a:spAutoFit/>
          </a:bodyPr>
          <a:lstStyle/>
          <a:p>
            <a:pPr algn="ctr"/>
            <a:endParaRPr lang="es-MX" sz="1400" dirty="0" smtClean="0"/>
          </a:p>
          <a:p>
            <a:pPr algn="ctr"/>
            <a:r>
              <a:rPr lang="es-MX" sz="1400" dirty="0" smtClean="0"/>
              <a:t>20/06/2019. Se hace visita a las Col. El Vergel y Cerro del Cuatro para  checar los problemas de alumbrado público, baches e inundaciones atender las peticiones de encharcamiento de calles  y escombro, en la calle Las Vías.</a:t>
            </a:r>
            <a:endParaRPr lang="es-MX" sz="1400" dirty="0"/>
          </a:p>
          <a:p>
            <a:pPr algn="ctr"/>
            <a:endParaRPr lang="es-MX" sz="1400" dirty="0" smtClean="0"/>
          </a:p>
          <a:p>
            <a:pPr algn="ctr"/>
            <a:r>
              <a:rPr lang="es-MX" sz="1400" dirty="0" smtClean="0"/>
              <a:t>20/06/2019. Se continúa con el mantenimiento de pinta de oficinas</a:t>
            </a:r>
            <a:endParaRPr lang="es-MX" sz="1400" dirty="0"/>
          </a:p>
        </p:txBody>
      </p:sp>
      <p:pic>
        <p:nvPicPr>
          <p:cNvPr id="13" name="Picture 4" descr="C:\Users\LasJuntas\Documents\Visitando calles1,20,6,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8650" y="1412776"/>
            <a:ext cx="2811640" cy="17286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LasJuntas\Documents\FOTOS DE NOV. PARA INF\Visita 5, 20,6,19, ElVergel, Via Colim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1363949"/>
            <a:ext cx="2808312" cy="18262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LasJuntas\Documents\PintandoOficinas 5,21,6,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3322344"/>
            <a:ext cx="2232248" cy="31113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LasJuntas\Documents\Pintando 6,21,6,19 oficina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7215" y="3322343"/>
            <a:ext cx="2289201" cy="311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7382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a:t> </a:t>
            </a:r>
            <a:r>
              <a:rPr lang="es-MX" sz="1600" dirty="0" smtClean="0"/>
              <a:t>Brigadas de </a:t>
            </a:r>
            <a:r>
              <a:rPr lang="es-MX" sz="1600" dirty="0" err="1" smtClean="0"/>
              <a:t>Mant</a:t>
            </a:r>
            <a:r>
              <a:rPr lang="es-MX" sz="1600" dirty="0" smtClean="0"/>
              <a:t>. Y Conservación de Espacios Públicos/4         Junio-2019                                                                                                                                             </a:t>
            </a:r>
            <a:r>
              <a:rPr lang="es-MX" sz="2400" dirty="0" smtClean="0"/>
              <a:t>                                            </a:t>
            </a:r>
            <a:r>
              <a:rPr lang="es-MX" b="1" dirty="0" smtClean="0"/>
              <a:t> </a:t>
            </a:r>
            <a:r>
              <a:rPr lang="es-MX"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56895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268760"/>
            <a:ext cx="2232248" cy="954107"/>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endParaRPr lang="es-MX" sz="1400" dirty="0"/>
          </a:p>
        </p:txBody>
      </p:sp>
      <p:sp>
        <p:nvSpPr>
          <p:cNvPr id="16" name="15 CuadroTexto"/>
          <p:cNvSpPr txBox="1"/>
          <p:nvPr/>
        </p:nvSpPr>
        <p:spPr>
          <a:xfrm>
            <a:off x="611560" y="1412776"/>
            <a:ext cx="2232248" cy="4832092"/>
          </a:xfrm>
          <a:prstGeom prst="rect">
            <a:avLst/>
          </a:prstGeom>
          <a:noFill/>
        </p:spPr>
        <p:txBody>
          <a:bodyPr wrap="square" rtlCol="0">
            <a:spAutoFit/>
          </a:bodyPr>
          <a:lstStyle/>
          <a:p>
            <a:pPr algn="ctr"/>
            <a:endParaRPr lang="es-MX" sz="1400" dirty="0" smtClean="0"/>
          </a:p>
          <a:p>
            <a:pPr algn="ctr"/>
            <a:endParaRPr lang="es-MX" sz="1400" dirty="0"/>
          </a:p>
          <a:p>
            <a:pPr algn="ctr"/>
            <a:r>
              <a:rPr lang="es-MX" sz="1400" dirty="0" smtClean="0"/>
              <a:t>20/ 06/2019. Se siguen haciendo  recorridos  por las calles de la colonia Las Juntas y Vergel, dándonos cuenta de las necesidades  en estas calles.</a:t>
            </a:r>
          </a:p>
          <a:p>
            <a:pPr algn="ctr"/>
            <a:endParaRPr lang="es-MX" sz="1400" dirty="0" smtClean="0"/>
          </a:p>
          <a:p>
            <a:pPr algn="ctr"/>
            <a:endParaRPr lang="es-MX" sz="1400" dirty="0" smtClean="0"/>
          </a:p>
          <a:p>
            <a:pPr algn="ctr"/>
            <a:r>
              <a:rPr lang="es-MX" sz="1400" dirty="0" smtClean="0"/>
              <a:t>20/06/2019. Se continúa con los avances de la calle Mojonera, con la instalación de hidráulico. Atendiendo las peticiones de la ciudadanía </a:t>
            </a:r>
          </a:p>
          <a:p>
            <a:pPr algn="ctr"/>
            <a:endParaRPr lang="es-MX" sz="1400" dirty="0"/>
          </a:p>
          <a:p>
            <a:pPr algn="ctr"/>
            <a:endParaRPr lang="es-MX" sz="1400" dirty="0" smtClean="0"/>
          </a:p>
        </p:txBody>
      </p:sp>
      <p:pic>
        <p:nvPicPr>
          <p:cNvPr id="14" name="Picture 4" descr="C:\Users\LasJuntas\Documents\Emparejamiento de calles. 20,6,19 J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358297"/>
            <a:ext cx="4680520" cy="26828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LasJuntas\Documents\Arreglo de la calle Mojonera 20,6,19 con hidraulic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4094693"/>
            <a:ext cx="4680520" cy="2286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7048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a:t> </a:t>
            </a:r>
            <a:r>
              <a:rPr lang="es-MX" sz="1600" dirty="0" smtClean="0"/>
              <a:t>Actividades Complementarias.                                                  Junio-2019                                                                                                                                             </a:t>
            </a:r>
            <a:r>
              <a:rPr lang="es-MX" sz="2400" dirty="0" smtClean="0"/>
              <a:t>                                            </a:t>
            </a:r>
            <a:r>
              <a:rPr lang="es-MX" b="1" dirty="0" smtClean="0"/>
              <a:t> </a:t>
            </a:r>
            <a:r>
              <a:rPr lang="es-MX"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56895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268760"/>
            <a:ext cx="2232248" cy="954107"/>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endParaRPr lang="es-MX" sz="1400" dirty="0"/>
          </a:p>
        </p:txBody>
      </p:sp>
      <p:sp>
        <p:nvSpPr>
          <p:cNvPr id="16" name="15 CuadroTexto"/>
          <p:cNvSpPr txBox="1"/>
          <p:nvPr/>
        </p:nvSpPr>
        <p:spPr>
          <a:xfrm>
            <a:off x="611560" y="1412776"/>
            <a:ext cx="2232248" cy="3323987"/>
          </a:xfrm>
          <a:prstGeom prst="rect">
            <a:avLst/>
          </a:prstGeom>
          <a:noFill/>
        </p:spPr>
        <p:txBody>
          <a:bodyPr wrap="square" rtlCol="0">
            <a:spAutoFit/>
          </a:bodyPr>
          <a:lstStyle/>
          <a:p>
            <a:pPr algn="ctr"/>
            <a:endParaRPr lang="es-MX" sz="1400" dirty="0" smtClean="0"/>
          </a:p>
          <a:p>
            <a:pPr algn="ctr"/>
            <a:endParaRPr lang="es-MX" sz="1400" dirty="0" smtClean="0"/>
          </a:p>
          <a:p>
            <a:pPr algn="ctr"/>
            <a:endParaRPr lang="es-MX" sz="1400" dirty="0"/>
          </a:p>
          <a:p>
            <a:pPr algn="ctr"/>
            <a:endParaRPr lang="es-MX" sz="1400" dirty="0" smtClean="0"/>
          </a:p>
          <a:p>
            <a:pPr algn="ctr"/>
            <a:r>
              <a:rPr lang="es-MX" sz="1400" dirty="0" smtClean="0"/>
              <a:t>25/06/2019. Se atiende a los ciudadanos respecto de los requisitos para los  Jóvenes que desean hacer trámites para obtener su Cartilla Militar. Delegación Las Juntas, a cargo del Delegado Heriberto Murguía Ángel.</a:t>
            </a:r>
            <a:endParaRPr lang="es-MX" sz="1400" dirty="0"/>
          </a:p>
        </p:txBody>
      </p:sp>
      <p:pic>
        <p:nvPicPr>
          <p:cNvPr id="1026" name="Picture 2" descr="C:\Users\LasJuntas\Documents\Dando informes 25,6,19 para Cartilla Milit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1287775"/>
            <a:ext cx="2218506" cy="394061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asJuntas\Documents\Dando informes 2, Reclutamiento 25,6,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1748350"/>
            <a:ext cx="2149463" cy="381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4147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461665"/>
          </a:xfrm>
          <a:prstGeom prst="rect">
            <a:avLst/>
          </a:prstGeom>
          <a:noFill/>
        </p:spPr>
        <p:txBody>
          <a:bodyPr wrap="square" rtlCol="0">
            <a:spAutoFit/>
          </a:bodyPr>
          <a:lstStyle/>
          <a:p>
            <a:r>
              <a:rPr lang="es-MX" dirty="0" smtClean="0"/>
              <a:t> </a:t>
            </a:r>
            <a:r>
              <a:rPr lang="es-MX" sz="2400" dirty="0"/>
              <a:t> </a:t>
            </a:r>
            <a:r>
              <a:rPr lang="es-MX" sz="1600" dirty="0" smtClean="0"/>
              <a:t>Visitas a colonias/3                                                                      Junio-2019                                                                                                                                             </a:t>
            </a:r>
            <a:r>
              <a:rPr lang="es-MX" sz="2400" dirty="0" smtClean="0"/>
              <a:t>                                            </a:t>
            </a:r>
            <a:r>
              <a:rPr lang="es-MX" b="1" dirty="0" smtClean="0"/>
              <a:t> </a:t>
            </a:r>
            <a:r>
              <a:rPr lang="es-MX" dirty="0" smtClean="0"/>
              <a:t> </a:t>
            </a:r>
            <a:r>
              <a:rPr lang="es-MX" sz="2400" dirty="0" smtClean="0"/>
              <a:t>                                                                                                                                                                                 </a:t>
            </a:r>
            <a:r>
              <a:rPr lang="es-MX" b="1" dirty="0" smtClean="0"/>
              <a:t>                                                                                                                                                    </a:t>
            </a:r>
            <a:endParaRPr lang="es-MX" b="1"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67544" y="1124744"/>
            <a:ext cx="856895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268760"/>
            <a:ext cx="2232248" cy="954107"/>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endParaRPr lang="es-MX" sz="1400" dirty="0"/>
          </a:p>
        </p:txBody>
      </p:sp>
      <p:sp>
        <p:nvSpPr>
          <p:cNvPr id="16" name="15 CuadroTexto"/>
          <p:cNvSpPr txBox="1"/>
          <p:nvPr/>
        </p:nvSpPr>
        <p:spPr>
          <a:xfrm>
            <a:off x="611560" y="1412776"/>
            <a:ext cx="2232248" cy="2893100"/>
          </a:xfrm>
          <a:prstGeom prst="rect">
            <a:avLst/>
          </a:prstGeom>
          <a:noFill/>
        </p:spPr>
        <p:txBody>
          <a:bodyPr wrap="square" rtlCol="0">
            <a:spAutoFit/>
          </a:bodyPr>
          <a:lstStyle/>
          <a:p>
            <a:pPr algn="ctr"/>
            <a:endParaRPr lang="es-MX" sz="1400" dirty="0" smtClean="0"/>
          </a:p>
          <a:p>
            <a:pPr algn="ctr"/>
            <a:endParaRPr lang="es-MX" sz="1400" dirty="0" smtClean="0"/>
          </a:p>
          <a:p>
            <a:pPr algn="ctr"/>
            <a:endParaRPr lang="es-MX" sz="1400" dirty="0"/>
          </a:p>
          <a:p>
            <a:pPr algn="ctr"/>
            <a:endParaRPr lang="es-MX" sz="1400" dirty="0" smtClean="0"/>
          </a:p>
          <a:p>
            <a:pPr algn="ctr"/>
            <a:r>
              <a:rPr lang="es-MX" sz="1400" dirty="0" smtClean="0"/>
              <a:t>24/06/2019. Se visita al Comité vecinal, en la calle Delicias, de la Col. Las Juntas. Para saber de sus necesidades. También con el fin de hablares del programa FORTASEG.</a:t>
            </a:r>
            <a:endParaRPr lang="es-MX" sz="1400" dirty="0"/>
          </a:p>
        </p:txBody>
      </p:sp>
      <p:pic>
        <p:nvPicPr>
          <p:cNvPr id="12" name="Picture 2" descr="C:\Users\LasJuntas\Documents\Visitando 24, 6,19comités vecinales para FORTASEG. Delicias,Junt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8605" y="1493624"/>
            <a:ext cx="3816424" cy="25108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LasJuntas\Documents\Visitando 2. 24,6,19comités Vecinales, para FORTASE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4149080"/>
            <a:ext cx="1728192"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LasJuntas\Documents\Visita 3, comites vecinales,24,6,19, Delicia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63" y="4194085"/>
            <a:ext cx="2952328" cy="2214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2257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dirty="0" smtClean="0"/>
              <a:t>Actividades Complementarias.                              Abril- 2019.</a:t>
            </a:r>
            <a:endParaRPr lang="es-MX"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34 Rectángulo"/>
          <p:cNvSpPr/>
          <p:nvPr/>
        </p:nvSpPr>
        <p:spPr>
          <a:xfrm>
            <a:off x="2915816" y="1124744"/>
            <a:ext cx="5904656"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14 Imagen" descr="C:\Users\LasJuntas\Documents\El Refugio, festejo niño 24,4,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4752" y="1484784"/>
            <a:ext cx="2793392" cy="2489562"/>
          </a:xfrm>
          <a:prstGeom prst="rect">
            <a:avLst/>
          </a:prstGeom>
          <a:noFill/>
          <a:ln>
            <a:noFill/>
          </a:ln>
        </p:spPr>
      </p:pic>
      <p:pic>
        <p:nvPicPr>
          <p:cNvPr id="16" name="15 Imagen" descr="C:\Users\LasJuntas\Documents\El Refugio, festejo 24,4,19 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700808"/>
            <a:ext cx="2592288" cy="2273538"/>
          </a:xfrm>
          <a:prstGeom prst="rect">
            <a:avLst/>
          </a:prstGeom>
          <a:noFill/>
          <a:ln>
            <a:noFill/>
          </a:ln>
        </p:spPr>
      </p:pic>
      <p:pic>
        <p:nvPicPr>
          <p:cNvPr id="12" name="11 Imagen" descr="C:\Users\LasJuntas\Documents\Festejo en El Campesino 25,4.19 del niñ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6213" y="4149080"/>
            <a:ext cx="2351891" cy="2139595"/>
          </a:xfrm>
          <a:prstGeom prst="rect">
            <a:avLst/>
          </a:prstGeom>
          <a:noFill/>
          <a:ln>
            <a:noFill/>
          </a:ln>
        </p:spPr>
      </p:pic>
      <p:pic>
        <p:nvPicPr>
          <p:cNvPr id="13" name="12 Imagen" descr="C:\Users\LasJuntas\Documents\Festejo  delniño en el Campesino 25,4,1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4149080"/>
            <a:ext cx="2664296" cy="2273538"/>
          </a:xfrm>
          <a:prstGeom prst="rect">
            <a:avLst/>
          </a:prstGeom>
          <a:noFill/>
          <a:ln>
            <a:noFill/>
          </a:ln>
        </p:spPr>
      </p:pic>
      <p:sp>
        <p:nvSpPr>
          <p:cNvPr id="2" name="1 CuadroTexto"/>
          <p:cNvSpPr txBox="1"/>
          <p:nvPr/>
        </p:nvSpPr>
        <p:spPr>
          <a:xfrm>
            <a:off x="611560" y="1268760"/>
            <a:ext cx="2160240" cy="4708981"/>
          </a:xfrm>
          <a:prstGeom prst="rect">
            <a:avLst/>
          </a:prstGeom>
          <a:noFill/>
        </p:spPr>
        <p:txBody>
          <a:bodyPr wrap="square" rtlCol="0">
            <a:spAutoFit/>
          </a:bodyPr>
          <a:lstStyle/>
          <a:p>
            <a:pPr algn="ctr"/>
            <a:r>
              <a:rPr lang="es-MX" sz="1200" dirty="0" smtClean="0"/>
              <a:t>24/04/2019. El Delegado Heriberto Murguía Ángel, fue invitado al Templo Del Refugio, a la celebración del Día del Niño. Contando con el apoyo de la C. Rosa Pérez Leal, Directora de Delegaciones y Agencias Municipales. Asistieron al evento 150 niños.</a:t>
            </a:r>
          </a:p>
          <a:p>
            <a:pPr algn="ctr"/>
            <a:endParaRPr lang="es-MX" sz="1200" dirty="0"/>
          </a:p>
          <a:p>
            <a:pPr algn="ctr"/>
            <a:endParaRPr lang="es-MX" sz="1200" dirty="0" smtClean="0"/>
          </a:p>
          <a:p>
            <a:pPr algn="ctr"/>
            <a:endParaRPr lang="es-MX" sz="1200" dirty="0"/>
          </a:p>
          <a:p>
            <a:pPr algn="ctr"/>
            <a:r>
              <a:rPr lang="es-MX" sz="1200" dirty="0" smtClean="0"/>
              <a:t>24/04/2019. Se festejó a los Chiquitines en la Col. El Campesino, con el apoyo de la C. Rosa Pérez Leal, Directora de Delegaciones y Agencias </a:t>
            </a:r>
            <a:r>
              <a:rPr lang="es-MX" sz="1200" dirty="0" err="1" smtClean="0"/>
              <a:t>Mpales</a:t>
            </a:r>
            <a:r>
              <a:rPr lang="es-MX" sz="1200" dirty="0" smtClean="0"/>
              <a:t>. Se les llevaron a los niños juguetes, bolos y juegos. También evento de payasitos. Acudieron 250 niños.</a:t>
            </a:r>
            <a:endParaRPr lang="es-MX" sz="1200" dirty="0"/>
          </a:p>
        </p:txBody>
      </p:sp>
    </p:spTree>
    <p:extLst>
      <p:ext uri="{BB962C8B-B14F-4D97-AF65-F5344CB8AC3E}">
        <p14:creationId xmlns:p14="http://schemas.microsoft.com/office/powerpoint/2010/main" val="7817961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dirty="0" smtClean="0"/>
              <a:t>Actividades Complementarias.                              Abril- 2019.</a:t>
            </a:r>
            <a:endParaRPr lang="es-MX" dirty="0"/>
          </a:p>
        </p:txBody>
      </p:sp>
      <p:sp>
        <p:nvSpPr>
          <p:cNvPr id="11" name="10 Rectángulo"/>
          <p:cNvSpPr/>
          <p:nvPr/>
        </p:nvSpPr>
        <p:spPr>
          <a:xfrm>
            <a:off x="467544"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34 Rectángulo"/>
          <p:cNvSpPr/>
          <p:nvPr/>
        </p:nvSpPr>
        <p:spPr>
          <a:xfrm>
            <a:off x="2915816" y="1124744"/>
            <a:ext cx="5904656"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36 CuadroTexto"/>
          <p:cNvSpPr txBox="1"/>
          <p:nvPr/>
        </p:nvSpPr>
        <p:spPr>
          <a:xfrm>
            <a:off x="611560" y="1281552"/>
            <a:ext cx="2088232" cy="2031325"/>
          </a:xfrm>
          <a:prstGeom prst="rect">
            <a:avLst/>
          </a:prstGeom>
          <a:noFill/>
        </p:spPr>
        <p:txBody>
          <a:bodyPr wrap="square" rtlCol="0">
            <a:spAutoFit/>
          </a:bodyPr>
          <a:lstStyle/>
          <a:p>
            <a:endParaRPr lang="es-MX" sz="1400" dirty="0" smtClean="0"/>
          </a:p>
          <a:p>
            <a:endParaRPr lang="es-MX" sz="1400" dirty="0"/>
          </a:p>
          <a:p>
            <a:endParaRPr lang="es-MX" sz="1400" dirty="0" smtClean="0"/>
          </a:p>
          <a:p>
            <a:endParaRPr lang="es-MX" sz="1400" dirty="0"/>
          </a:p>
          <a:p>
            <a:endParaRPr lang="es-MX" sz="1400" dirty="0" smtClean="0"/>
          </a:p>
          <a:p>
            <a:endParaRPr lang="es-MX" sz="1400" dirty="0"/>
          </a:p>
          <a:p>
            <a:endParaRPr lang="es-MX" sz="1400" dirty="0"/>
          </a:p>
          <a:p>
            <a:endParaRPr lang="es-MX" sz="1400" dirty="0" smtClean="0"/>
          </a:p>
          <a:p>
            <a:r>
              <a:rPr lang="es-MX" sz="1400" dirty="0" smtClean="0"/>
              <a:t> </a:t>
            </a:r>
            <a:endParaRPr lang="es-MX" sz="1400" dirty="0"/>
          </a:p>
        </p:txBody>
      </p:sp>
      <p:pic>
        <p:nvPicPr>
          <p:cNvPr id="12" name="11 Imagen" descr="C:\Users\LasJuntas\Documents\Entrega de juguetes en plaza El Relicario 28,4,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4131" y="1274590"/>
            <a:ext cx="2445941" cy="2868130"/>
          </a:xfrm>
          <a:prstGeom prst="rect">
            <a:avLst/>
          </a:prstGeom>
          <a:noFill/>
          <a:ln>
            <a:noFill/>
          </a:ln>
        </p:spPr>
      </p:pic>
      <p:sp>
        <p:nvSpPr>
          <p:cNvPr id="13" name="12 CuadroTexto"/>
          <p:cNvSpPr txBox="1"/>
          <p:nvPr/>
        </p:nvSpPr>
        <p:spPr>
          <a:xfrm>
            <a:off x="763960" y="1433952"/>
            <a:ext cx="2088232" cy="5693866"/>
          </a:xfrm>
          <a:prstGeom prst="rect">
            <a:avLst/>
          </a:prstGeom>
          <a:noFill/>
        </p:spPr>
        <p:txBody>
          <a:bodyPr wrap="square" rtlCol="0">
            <a:spAutoFit/>
          </a:bodyPr>
          <a:lstStyle/>
          <a:p>
            <a:pPr algn="ctr"/>
            <a:r>
              <a:rPr lang="es-MX" sz="1400" dirty="0"/>
              <a:t>28/04/2019. Hubo Jaripeo en  la Plaza El </a:t>
            </a:r>
            <a:r>
              <a:rPr lang="es-MX" sz="1400" dirty="0" smtClean="0"/>
              <a:t> Relicario y el Delegado de Las Juntas, Heriberto Murguía Ángel les llevó a los niños juguetes . </a:t>
            </a:r>
            <a:r>
              <a:rPr lang="es-MX" sz="1400" dirty="0"/>
              <a:t>Estuvieron presentes alrededor de 50 chiquitines</a:t>
            </a:r>
            <a:r>
              <a:rPr lang="es-MX" sz="1400" dirty="0" smtClean="0"/>
              <a:t>.</a:t>
            </a:r>
          </a:p>
          <a:p>
            <a:pPr algn="ctr"/>
            <a:endParaRPr lang="es-MX" sz="1400" dirty="0" smtClean="0"/>
          </a:p>
          <a:p>
            <a:pPr algn="ctr"/>
            <a:r>
              <a:rPr lang="es-MX" sz="1400" dirty="0"/>
              <a:t>28/04/2019. Se festeja a los chiquitines en la Escuela Orozco Loreto, de la Col. El Campesino.  Se les dieron bolos y hubo payasitos. </a:t>
            </a:r>
            <a:r>
              <a:rPr lang="es-MX" sz="1400" dirty="0" smtClean="0"/>
              <a:t>Asistieron alrededor </a:t>
            </a:r>
            <a:r>
              <a:rPr lang="es-MX" sz="1400" dirty="0"/>
              <a:t>de 200 niños.</a:t>
            </a:r>
          </a:p>
          <a:p>
            <a:endParaRPr lang="es-MX" sz="1400" dirty="0"/>
          </a:p>
          <a:p>
            <a:endParaRPr lang="es-MX" sz="1400" dirty="0" smtClean="0"/>
          </a:p>
          <a:p>
            <a:endParaRPr lang="es-MX" sz="1400" dirty="0"/>
          </a:p>
          <a:p>
            <a:endParaRPr lang="es-MX" sz="1400" dirty="0" smtClean="0"/>
          </a:p>
          <a:p>
            <a:endParaRPr lang="es-MX" sz="1400" dirty="0"/>
          </a:p>
          <a:p>
            <a:endParaRPr lang="es-MX" sz="1400" dirty="0"/>
          </a:p>
        </p:txBody>
      </p:sp>
      <p:pic>
        <p:nvPicPr>
          <p:cNvPr id="14" name="13 Imagen" descr="C:\Users\LasJuntas\Documents\Evento del niño, escuela Orozco Loreto 39,4,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4293096"/>
            <a:ext cx="2520280" cy="2070809"/>
          </a:xfrm>
          <a:prstGeom prst="rect">
            <a:avLst/>
          </a:prstGeom>
          <a:noFill/>
          <a:ln>
            <a:noFill/>
          </a:ln>
        </p:spPr>
      </p:pic>
      <p:pic>
        <p:nvPicPr>
          <p:cNvPr id="15" name="14 Imagen" descr="C:\Users\LasJuntas\Documents\Día del, en el Campesin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4293097"/>
            <a:ext cx="2592288" cy="2070808"/>
          </a:xfrm>
          <a:prstGeom prst="rect">
            <a:avLst/>
          </a:prstGeom>
          <a:noFill/>
          <a:ln>
            <a:noFill/>
          </a:ln>
        </p:spPr>
      </p:pic>
    </p:spTree>
    <p:extLst>
      <p:ext uri="{BB962C8B-B14F-4D97-AF65-F5344CB8AC3E}">
        <p14:creationId xmlns:p14="http://schemas.microsoft.com/office/powerpoint/2010/main" val="27633266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dirty="0" smtClean="0"/>
              <a:t>  Actividades Complementarias /                             Abril - 2019.</a:t>
            </a:r>
            <a:endParaRPr lang="es-MX" dirty="0"/>
          </a:p>
        </p:txBody>
      </p:sp>
      <p:sp>
        <p:nvSpPr>
          <p:cNvPr id="11" name="10 Rectángulo"/>
          <p:cNvSpPr/>
          <p:nvPr/>
        </p:nvSpPr>
        <p:spPr>
          <a:xfrm>
            <a:off x="467544" y="1124744"/>
            <a:ext cx="2448272" cy="5400600"/>
          </a:xfrm>
          <a:prstGeom prst="rect">
            <a:avLst/>
          </a:prstGeom>
          <a:no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CuadroTexto"/>
          <p:cNvSpPr txBox="1"/>
          <p:nvPr/>
        </p:nvSpPr>
        <p:spPr>
          <a:xfrm>
            <a:off x="467544" y="1124744"/>
            <a:ext cx="2376264" cy="4832092"/>
          </a:xfrm>
          <a:prstGeom prst="rect">
            <a:avLst/>
          </a:prstGeom>
          <a:noFill/>
        </p:spPr>
        <p:txBody>
          <a:bodyPr wrap="square" rtlCol="0">
            <a:spAutoFit/>
          </a:bodyPr>
          <a:lstStyle/>
          <a:p>
            <a:endParaRPr lang="es-MX" sz="1400" dirty="0" smtClean="0"/>
          </a:p>
          <a:p>
            <a:endParaRPr lang="es-MX" sz="1400" dirty="0" smtClean="0"/>
          </a:p>
          <a:p>
            <a:pPr algn="ctr"/>
            <a:r>
              <a:rPr lang="es-MX" sz="1400" dirty="0" smtClean="0"/>
              <a:t>30/04/2019</a:t>
            </a:r>
            <a:r>
              <a:rPr lang="es-MX" sz="1400" dirty="0"/>
              <a:t>. </a:t>
            </a:r>
            <a:r>
              <a:rPr lang="es-MX" sz="1400" dirty="0" smtClean="0"/>
              <a:t> El Delegado Heriberto Murguía Ángel </a:t>
            </a:r>
            <a:r>
              <a:rPr lang="es-MX" sz="1400" dirty="0"/>
              <a:t>visitó la Guardería Jean Piaget, </a:t>
            </a:r>
            <a:r>
              <a:rPr lang="es-MX" sz="1400" dirty="0" smtClean="0"/>
              <a:t>de la Col. Las Juntas, para </a:t>
            </a:r>
            <a:r>
              <a:rPr lang="es-MX" sz="1400" dirty="0"/>
              <a:t>llevarles a los niños </a:t>
            </a:r>
            <a:r>
              <a:rPr lang="es-MX" sz="1400" dirty="0" smtClean="0"/>
              <a:t>bolos, con motivo del Día del Niño.  </a:t>
            </a:r>
            <a:r>
              <a:rPr lang="es-MX" sz="1400" dirty="0"/>
              <a:t>34 </a:t>
            </a:r>
            <a:r>
              <a:rPr lang="es-MX" sz="1400" dirty="0" smtClean="0"/>
              <a:t>Niños</a:t>
            </a:r>
            <a:r>
              <a:rPr lang="es-MX" sz="1400" dirty="0"/>
              <a:t> </a:t>
            </a:r>
            <a:r>
              <a:rPr lang="es-MX" sz="1400" dirty="0" smtClean="0"/>
              <a:t>estuvieron presentes. </a:t>
            </a:r>
          </a:p>
          <a:p>
            <a:pPr algn="ctr"/>
            <a:endParaRPr lang="es-MX" sz="1400" dirty="0" smtClean="0"/>
          </a:p>
          <a:p>
            <a:pPr algn="ctr"/>
            <a:endParaRPr lang="es-MX" sz="1400" dirty="0"/>
          </a:p>
          <a:p>
            <a:pPr algn="ctr"/>
            <a:r>
              <a:rPr lang="es-MX" sz="1400" dirty="0"/>
              <a:t>04/04/2019. Se </a:t>
            </a:r>
            <a:r>
              <a:rPr lang="es-MX" sz="1400" dirty="0" smtClean="0"/>
              <a:t>lleva función de </a:t>
            </a:r>
            <a:r>
              <a:rPr lang="es-MX" sz="1400" dirty="0" err="1" smtClean="0"/>
              <a:t>cinito</a:t>
            </a:r>
            <a:r>
              <a:rPr lang="es-MX" sz="1400" dirty="0" smtClean="0"/>
              <a:t> a las calles de las colonias  pertenecientes a esta Delegación.  Actividad del Delegado Heriberto Murguía Ángel. </a:t>
            </a:r>
          </a:p>
          <a:p>
            <a:endParaRPr lang="es-MX" sz="1400" dirty="0"/>
          </a:p>
          <a:p>
            <a:endParaRPr lang="es-MX" sz="1400" dirty="0"/>
          </a:p>
        </p:txBody>
      </p:sp>
      <p:sp>
        <p:nvSpPr>
          <p:cNvPr id="7" name="6 Rectángulo"/>
          <p:cNvSpPr/>
          <p:nvPr/>
        </p:nvSpPr>
        <p:spPr>
          <a:xfrm>
            <a:off x="2915816" y="1124744"/>
            <a:ext cx="60486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11 Imagen" descr="C:\Users\LasJuntas\Documents\Festejo en Jean Piaguet, del niño 30,4,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1412776"/>
            <a:ext cx="2489346" cy="2669234"/>
          </a:xfrm>
          <a:prstGeom prst="rect">
            <a:avLst/>
          </a:prstGeom>
          <a:noFill/>
          <a:ln>
            <a:noFill/>
          </a:ln>
        </p:spPr>
      </p:pic>
      <p:pic>
        <p:nvPicPr>
          <p:cNvPr id="13" name="12 Imagen" descr="C:\Users\LasJuntas\Documents\Guardería Jean Piaguet, festejo del niño 30,4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5" y="1444784"/>
            <a:ext cx="2376263" cy="2669234"/>
          </a:xfrm>
          <a:prstGeom prst="rect">
            <a:avLst/>
          </a:prstGeom>
          <a:noFill/>
          <a:ln>
            <a:noFill/>
          </a:ln>
        </p:spPr>
      </p:pic>
      <p:pic>
        <p:nvPicPr>
          <p:cNvPr id="15" name="14 Imagen" descr="C:\Users\LasJuntas\Documents\Cinito en Las Juntitas. 04-04-1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9583" y="4293096"/>
            <a:ext cx="3372396" cy="2016224"/>
          </a:xfrm>
          <a:prstGeom prst="rect">
            <a:avLst/>
          </a:prstGeom>
          <a:noFill/>
          <a:ln>
            <a:noFill/>
          </a:ln>
        </p:spPr>
      </p:pic>
      <p:pic>
        <p:nvPicPr>
          <p:cNvPr id="16" name="15 Imagen" descr="C:\Users\LasJuntas\Documents\Cinito, Juntitas.4-4-19 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3794" y="4293096"/>
            <a:ext cx="2152662" cy="2016224"/>
          </a:xfrm>
          <a:prstGeom prst="rect">
            <a:avLst/>
          </a:prstGeom>
          <a:noFill/>
          <a:ln>
            <a:noFill/>
          </a:ln>
        </p:spPr>
      </p:pic>
    </p:spTree>
    <p:extLst>
      <p:ext uri="{BB962C8B-B14F-4D97-AF65-F5344CB8AC3E}">
        <p14:creationId xmlns:p14="http://schemas.microsoft.com/office/powerpoint/2010/main" val="29058950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dirty="0" smtClean="0"/>
              <a:t>  Actividades Complementarias                           Abril - 2019.</a:t>
            </a:r>
            <a:endParaRPr lang="es-MX" dirty="0"/>
          </a:p>
        </p:txBody>
      </p:sp>
      <p:sp>
        <p:nvSpPr>
          <p:cNvPr id="14" name="13 Rectángulo"/>
          <p:cNvSpPr/>
          <p:nvPr/>
        </p:nvSpPr>
        <p:spPr>
          <a:xfrm>
            <a:off x="323528" y="1124744"/>
            <a:ext cx="2448272"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16 CuadroTexto"/>
          <p:cNvSpPr txBox="1"/>
          <p:nvPr/>
        </p:nvSpPr>
        <p:spPr>
          <a:xfrm>
            <a:off x="611560" y="1484784"/>
            <a:ext cx="1944216" cy="3785652"/>
          </a:xfrm>
          <a:prstGeom prst="rect">
            <a:avLst/>
          </a:prstGeom>
          <a:noFill/>
        </p:spPr>
        <p:txBody>
          <a:bodyPr wrap="square" rtlCol="0">
            <a:spAutoFit/>
          </a:bodyPr>
          <a:lstStyle/>
          <a:p>
            <a:pPr algn="ctr"/>
            <a:r>
              <a:rPr lang="es-MX" sz="1600" dirty="0"/>
              <a:t>05/04/2019. </a:t>
            </a:r>
            <a:r>
              <a:rPr lang="es-MX" sz="1600" dirty="0" smtClean="0"/>
              <a:t>Visita EL Delegado de Las Juntas Heriberto Murguía Ángel,  </a:t>
            </a:r>
            <a:r>
              <a:rPr lang="es-MX" sz="1600" dirty="0"/>
              <a:t>al Colegio Real Tlaquepaque, con los directores de las Escuelas </a:t>
            </a:r>
            <a:r>
              <a:rPr lang="es-MX" sz="1600" dirty="0" smtClean="0"/>
              <a:t>Primarias. Con el fin de tener mejor comunicación con los Planteles Educativos de ésta localidad. </a:t>
            </a:r>
            <a:endParaRPr lang="es-MX" sz="1600" dirty="0"/>
          </a:p>
        </p:txBody>
      </p:sp>
      <p:sp>
        <p:nvSpPr>
          <p:cNvPr id="18" name="17 Rectángulo"/>
          <p:cNvSpPr/>
          <p:nvPr/>
        </p:nvSpPr>
        <p:spPr>
          <a:xfrm>
            <a:off x="2771800" y="1124744"/>
            <a:ext cx="6192688"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10 Imagen" descr="C:\Users\LasJuntas\Documents\Visita en elColegio Real Tlaq. 5-4-19.jpg"/>
          <p:cNvPicPr/>
          <p:nvPr/>
        </p:nvPicPr>
        <p:blipFill>
          <a:blip r:embed="rId2">
            <a:extLst>
              <a:ext uri="{28A0092B-C50C-407E-A947-70E740481C1C}">
                <a14:useLocalDpi xmlns:a14="http://schemas.microsoft.com/office/drawing/2010/main" val="0"/>
              </a:ext>
            </a:extLst>
          </a:blip>
          <a:srcRect/>
          <a:stretch>
            <a:fillRect/>
          </a:stretch>
        </p:blipFill>
        <p:spPr bwMode="auto">
          <a:xfrm>
            <a:off x="4295303" y="1340768"/>
            <a:ext cx="2785641" cy="2880320"/>
          </a:xfrm>
          <a:prstGeom prst="rect">
            <a:avLst/>
          </a:prstGeom>
          <a:noFill/>
          <a:ln>
            <a:noFill/>
          </a:ln>
        </p:spPr>
      </p:pic>
      <p:pic>
        <p:nvPicPr>
          <p:cNvPr id="12" name="11 Imagen" descr="C:\Users\LasJuntas\Documents\Visita al Colegio Real Tlaq. 2, 5-4-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4350013"/>
            <a:ext cx="4104456" cy="1922145"/>
          </a:xfrm>
          <a:prstGeom prst="rect">
            <a:avLst/>
          </a:prstGeom>
          <a:noFill/>
          <a:ln>
            <a:noFill/>
          </a:ln>
        </p:spPr>
      </p:pic>
    </p:spTree>
    <p:extLst>
      <p:ext uri="{BB962C8B-B14F-4D97-AF65-F5344CB8AC3E}">
        <p14:creationId xmlns:p14="http://schemas.microsoft.com/office/powerpoint/2010/main" val="1663823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dirty="0" smtClean="0"/>
              <a:t>  </a:t>
            </a:r>
            <a:r>
              <a:rPr lang="es-MX" sz="1400" dirty="0" smtClean="0"/>
              <a:t>Brigadas de </a:t>
            </a:r>
            <a:r>
              <a:rPr lang="es-MX" sz="1400" dirty="0" err="1" smtClean="0"/>
              <a:t>Mant</a:t>
            </a:r>
            <a:r>
              <a:rPr lang="es-MX" sz="1400" dirty="0" smtClean="0"/>
              <a:t>. Y recuperación de Espacios Públicos/4                     Abril -2019.</a:t>
            </a:r>
            <a:endParaRPr lang="es-MX" sz="1400" dirty="0"/>
          </a:p>
        </p:txBody>
      </p:sp>
      <p:sp>
        <p:nvSpPr>
          <p:cNvPr id="20" name="19 Rectángulo"/>
          <p:cNvSpPr/>
          <p:nvPr/>
        </p:nvSpPr>
        <p:spPr>
          <a:xfrm>
            <a:off x="2843808" y="1124744"/>
            <a:ext cx="5976664" cy="480131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10 Imagen" descr="C:\Users\LasJuntas\Documents\Se levanta escombro en Las Juntitas. 5-4-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39" y="1340768"/>
            <a:ext cx="2592289" cy="2143804"/>
          </a:xfrm>
          <a:prstGeom prst="rect">
            <a:avLst/>
          </a:prstGeom>
          <a:noFill/>
          <a:ln>
            <a:noFill/>
          </a:ln>
        </p:spPr>
      </p:pic>
      <p:pic>
        <p:nvPicPr>
          <p:cNvPr id="12" name="11 Imagen" descr="C:\Users\LasJuntas\Documents\Se levanta escombro en Juntitas.5-4-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5112" y="1340768"/>
            <a:ext cx="2376264" cy="2075368"/>
          </a:xfrm>
          <a:prstGeom prst="rect">
            <a:avLst/>
          </a:prstGeom>
          <a:noFill/>
          <a:ln>
            <a:noFill/>
          </a:ln>
        </p:spPr>
      </p:pic>
      <p:sp>
        <p:nvSpPr>
          <p:cNvPr id="3" name="2 Rectángulo"/>
          <p:cNvSpPr/>
          <p:nvPr/>
        </p:nvSpPr>
        <p:spPr>
          <a:xfrm>
            <a:off x="467544" y="1124744"/>
            <a:ext cx="2376264" cy="480131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611560" y="1340768"/>
            <a:ext cx="2016224" cy="369332"/>
          </a:xfrm>
          <a:prstGeom prst="rect">
            <a:avLst/>
          </a:prstGeom>
          <a:noFill/>
        </p:spPr>
        <p:txBody>
          <a:bodyPr wrap="square" rtlCol="0">
            <a:spAutoFit/>
          </a:bodyPr>
          <a:lstStyle/>
          <a:p>
            <a:endParaRPr lang="es-MX" dirty="0"/>
          </a:p>
        </p:txBody>
      </p:sp>
      <p:sp>
        <p:nvSpPr>
          <p:cNvPr id="16" name="15 CuadroTexto"/>
          <p:cNvSpPr txBox="1"/>
          <p:nvPr/>
        </p:nvSpPr>
        <p:spPr>
          <a:xfrm>
            <a:off x="611560" y="1520918"/>
            <a:ext cx="2016224" cy="4216539"/>
          </a:xfrm>
          <a:prstGeom prst="rect">
            <a:avLst/>
          </a:prstGeom>
          <a:noFill/>
        </p:spPr>
        <p:txBody>
          <a:bodyPr wrap="square" rtlCol="0">
            <a:spAutoFit/>
          </a:bodyPr>
          <a:lstStyle/>
          <a:p>
            <a:pPr algn="ctr"/>
            <a:r>
              <a:rPr lang="es-MX" sz="1200" dirty="0" smtClean="0"/>
              <a:t>5/04/2019. En las Brigadas de mantenimiento que hace el Delegado Heriberto Murguía Ángel de la Delegación Las Juntas. Se procede a recoger 3 camiones de escombro, en la Col. Las Juntitas, a un costado de la Carretera a Chapala</a:t>
            </a:r>
            <a:r>
              <a:rPr lang="es-MX" sz="1400" dirty="0" smtClean="0"/>
              <a:t>.</a:t>
            </a:r>
          </a:p>
          <a:p>
            <a:pPr algn="ctr"/>
            <a:endParaRPr lang="es-MX" sz="1400" dirty="0"/>
          </a:p>
          <a:p>
            <a:pPr algn="ctr"/>
            <a:r>
              <a:rPr lang="es-MX" sz="1200" dirty="0" smtClean="0"/>
              <a:t>17/04/2019. El Delegado Heriberto Murguía Ángel, con apoyo de la Lic. Inés Ochoa, y personal voluntariado de CEMEX, pintan la Escuela primaria Américas Unidas. En la Col. Las Juntas.  </a:t>
            </a:r>
            <a:endParaRPr lang="es-MX" sz="1200" dirty="0"/>
          </a:p>
        </p:txBody>
      </p:sp>
      <p:pic>
        <p:nvPicPr>
          <p:cNvPr id="17" name="16 Imagen" descr="C:\Users\LasJuntas\Documents\CEMEX apoy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39" y="3601102"/>
            <a:ext cx="2526872" cy="2184910"/>
          </a:xfrm>
          <a:prstGeom prst="rect">
            <a:avLst/>
          </a:prstGeom>
          <a:noFill/>
          <a:ln>
            <a:noFill/>
          </a:ln>
        </p:spPr>
      </p:pic>
      <p:pic>
        <p:nvPicPr>
          <p:cNvPr id="18" name="17 Imagen" descr="C:\Users\LasJuntas\Documents\CEMEX.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4882" y="3629187"/>
            <a:ext cx="2520280" cy="2128740"/>
          </a:xfrm>
          <a:prstGeom prst="rect">
            <a:avLst/>
          </a:prstGeom>
          <a:noFill/>
          <a:ln>
            <a:noFill/>
          </a:ln>
        </p:spPr>
      </p:pic>
    </p:spTree>
    <p:extLst>
      <p:ext uri="{BB962C8B-B14F-4D97-AF65-F5344CB8AC3E}">
        <p14:creationId xmlns:p14="http://schemas.microsoft.com/office/powerpoint/2010/main" val="266875996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2105</TotalTime>
  <Words>2977</Words>
  <Application>Microsoft Office PowerPoint</Application>
  <PresentationFormat>Presentación en pantalla (4:3)</PresentationFormat>
  <Paragraphs>354</Paragraphs>
  <Slides>46</Slides>
  <Notes>17</Notes>
  <HiddenSlides>0</HiddenSlides>
  <MMClips>0</MMClips>
  <ScaleCrop>false</ScaleCrop>
  <HeadingPairs>
    <vt:vector size="4" baseType="variant">
      <vt:variant>
        <vt:lpstr>Tema</vt:lpstr>
      </vt:variant>
      <vt:variant>
        <vt:i4>1</vt:i4>
      </vt:variant>
      <vt:variant>
        <vt:lpstr>Títulos de diapositiva</vt:lpstr>
      </vt:variant>
      <vt:variant>
        <vt:i4>46</vt:i4>
      </vt:variant>
    </vt:vector>
  </HeadingPairs>
  <TitlesOfParts>
    <vt:vector size="47"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LasJuntas</dc:creator>
  <cp:lastModifiedBy>San_Sebastianito</cp:lastModifiedBy>
  <cp:revision>220</cp:revision>
  <dcterms:created xsi:type="dcterms:W3CDTF">2019-05-09T18:57:42Z</dcterms:created>
  <dcterms:modified xsi:type="dcterms:W3CDTF">2019-07-05T14:54:06Z</dcterms:modified>
</cp:coreProperties>
</file>