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rawings/drawing15.xml" ContentType="application/vnd.openxmlformats-officedocument.drawingml.chartshapes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drawings/drawing13.xml" ContentType="application/vnd.openxmlformats-officedocument.drawingml.chartshapes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0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91" autoAdjust="0"/>
    <p:restoredTop sz="86420" autoAdjust="0"/>
  </p:normalViewPr>
  <p:slideViewPr>
    <p:cSldViewPr>
      <p:cViewPr varScale="1">
        <p:scale>
          <a:sx n="97" d="100"/>
          <a:sy n="97" d="100"/>
        </p:scale>
        <p:origin x="-19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10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Hoja_de_c_lculo_de_Microsoft_Office_Excel11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Hoja_de_c_lculo_de_Microsoft_Office_Excel12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Hoja_de_c_lculo_de_Microsoft_Office_Excel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Hoja_de_c_lculo_de_Microsoft_Office_Excel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Hoja_de_c_lculo_de_Microsoft_Office_Excel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Hoja_de_c_lculo_de_Microsoft_Office_Excel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Hoja_de_c_lculo_de_Microsoft_Office_Excel17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Hoja_de_c_lculo_de_Microsoft_Office_Excel18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9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Hoja_de_c_lculo_de_Microsoft_Office_Excel20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Hoja_de_c_lculo_de_Microsoft_Office_Excel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Hoja_de_c_lculo_de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Hoja_de_c_lculo_de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25"/>
          <c:dLbls>
            <c:dLbl>
              <c:idx val="3"/>
              <c:delete val="1"/>
            </c:dLbl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Percent val="1"/>
          </c:dLbls>
          <c:cat>
            <c:strRef>
              <c:f>Hoja1!$A$2:$A$5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egendEntry>
        <c:idx val="3"/>
        <c:delete val="1"/>
      </c:legendEntry>
      <c:layout/>
      <c:txPr>
        <a:bodyPr/>
        <a:lstStyle/>
        <a:p>
          <a:pPr>
            <a:defRPr lang="es-ES">
              <a:solidFill>
                <a:schemeClr val="accent1">
                  <a:lumMod val="75000"/>
                </a:schemeClr>
              </a:solidFill>
            </a:defRPr>
          </a:pPr>
          <a:endParaRPr lang="es-MX"/>
        </a:p>
      </c:txPr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 lang="es-ES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CLAUSURAS</a:t>
            </a:r>
          </a:p>
        </c:rich>
      </c:tx>
      <c:layout>
        <c:manualLayout>
          <c:xMode val="edge"/>
          <c:yMode val="edge"/>
          <c:x val="0.35876558398950154"/>
          <c:y val="9.3750000000000118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CLAUSURAS</c:v>
                </c:pt>
              </c:strCache>
            </c:strRef>
          </c:tx>
          <c:explosion val="2"/>
          <c:dPt>
            <c:idx val="1"/>
            <c:explosion val="14"/>
          </c:dPt>
          <c:dLbls>
            <c:dLbl>
              <c:idx val="3"/>
              <c:delete val="1"/>
            </c:dLbl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Percent val="1"/>
          </c:dLbls>
          <c:cat>
            <c:strRef>
              <c:f>Hoja1!$A$2:$A$5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lang="es-ES"/>
          </a:pPr>
          <a:endParaRPr lang="es-MX"/>
        </a:p>
      </c:txPr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layout/>
      <c:txPr>
        <a:bodyPr/>
        <a:lstStyle/>
        <a:p>
          <a:pPr>
            <a:defRPr lang="es-ES" sz="2000">
              <a:solidFill>
                <a:schemeClr val="accent1">
                  <a:lumMod val="75000"/>
                </a:schemeClr>
              </a:solidFill>
            </a:defRPr>
          </a:pPr>
          <a:endParaRPr lang="es-MX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APERCIBIMIENTOS</c:v>
                </c:pt>
              </c:strCache>
            </c:strRef>
          </c:tx>
          <c:explosion val="4"/>
          <c:dPt>
            <c:idx val="0"/>
            <c:explosion val="9"/>
          </c:dPt>
          <c:dPt>
            <c:idx val="1"/>
            <c:explosion val="11"/>
          </c:dPt>
          <c:dPt>
            <c:idx val="2"/>
            <c:explosion val="13"/>
          </c:dPt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21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Percent val="1"/>
          </c:dLbls>
          <c:cat>
            <c:strRef>
              <c:f>Hoja1!$A$2:$A$5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21</c:v>
                </c:pt>
                <c:pt idx="1">
                  <c:v>19</c:v>
                </c:pt>
                <c:pt idx="2">
                  <c:v>42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lang="es-ES"/>
          </a:pPr>
          <a:endParaRPr lang="es-MX"/>
        </a:p>
      </c:txPr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layout/>
      <c:txPr>
        <a:bodyPr/>
        <a:lstStyle/>
        <a:p>
          <a:pPr>
            <a:defRPr lang="es-ES">
              <a:solidFill>
                <a:schemeClr val="accent1">
                  <a:lumMod val="75000"/>
                </a:schemeClr>
              </a:solidFill>
            </a:defRPr>
          </a:pPr>
          <a:endParaRPr lang="es-MX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VERIFICACIONES</c:v>
                </c:pt>
              </c:strCache>
            </c:strRef>
          </c:tx>
          <c:explosion val="19"/>
          <c:dLbls>
            <c:dLbl>
              <c:idx val="3"/>
              <c:delete val="1"/>
            </c:dLbl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Percent val="1"/>
          </c:dLbls>
          <c:cat>
            <c:strRef>
              <c:f>Hoja1!$A$2:$A$5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140</c:v>
                </c:pt>
                <c:pt idx="1">
                  <c:v>219</c:v>
                </c:pt>
                <c:pt idx="2">
                  <c:v>166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lang="es-ES"/>
          </a:pPr>
          <a:endParaRPr lang="es-MX"/>
        </a:p>
      </c:txPr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layout/>
      <c:txPr>
        <a:bodyPr/>
        <a:lstStyle/>
        <a:p>
          <a:pPr>
            <a:defRPr lang="es-ES"/>
          </a:pPr>
          <a:endParaRPr lang="es-MX"/>
        </a:p>
      </c:txPr>
    </c:title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APERCIBIMIENTOS</c:v>
                </c:pt>
              </c:strCache>
            </c:strRef>
          </c:tx>
          <c:explosion val="25"/>
          <c:dPt>
            <c:idx val="1"/>
            <c:explosion val="6"/>
          </c:dPt>
          <c:dPt>
            <c:idx val="2"/>
            <c:explosion val="28"/>
          </c:dPt>
          <c:dLbls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Percent val="1"/>
          </c:dLbls>
          <c:cat>
            <c:strRef>
              <c:f>Hoja1!$A$2:$A$4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32</c:v>
                </c:pt>
                <c:pt idx="1">
                  <c:v>93</c:v>
                </c:pt>
                <c:pt idx="2">
                  <c:v>69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5504466232186749"/>
          <c:y val="0.45519450427766256"/>
          <c:w val="0.12248405121968013"/>
          <c:h val="0.14064946989992802"/>
        </c:manualLayout>
      </c:layout>
      <c:txPr>
        <a:bodyPr/>
        <a:lstStyle/>
        <a:p>
          <a:pPr>
            <a:defRPr lang="es-ES" sz="1200"/>
          </a:pPr>
          <a:endParaRPr lang="es-MX"/>
        </a:p>
      </c:txPr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layout/>
      <c:txPr>
        <a:bodyPr/>
        <a:lstStyle/>
        <a:p>
          <a:pPr>
            <a:defRPr lang="es-ES"/>
          </a:pPr>
          <a:endParaRPr lang="es-MX"/>
        </a:p>
      </c:txPr>
    </c:title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ACTAS DE INFRACCIÓN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Percent val="1"/>
          </c:dLbls>
          <c:cat>
            <c:strRef>
              <c:f>Hoja1!$A$2:$A$7</c:f>
              <c:strCache>
                <c:ptCount val="6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  <c:pt idx="3">
                  <c:v>CLAUSURAS ABRIL</c:v>
                </c:pt>
                <c:pt idx="4">
                  <c:v>CLAUSURAS MAYO</c:v>
                </c:pt>
                <c:pt idx="5">
                  <c:v>CLAUSURAS JUNIO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40</c:v>
                </c:pt>
                <c:pt idx="1">
                  <c:v>50</c:v>
                </c:pt>
                <c:pt idx="2">
                  <c:v>89</c:v>
                </c:pt>
                <c:pt idx="3">
                  <c:v>11</c:v>
                </c:pt>
                <c:pt idx="4">
                  <c:v>17</c:v>
                </c:pt>
                <c:pt idx="5">
                  <c:v>71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lang="es-ES"/>
          </a:pPr>
          <a:endParaRPr lang="es-MX"/>
        </a:p>
      </c:txPr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layout/>
      <c:txPr>
        <a:bodyPr/>
        <a:lstStyle/>
        <a:p>
          <a:pPr>
            <a:defRPr lang="es-ES"/>
          </a:pPr>
          <a:endParaRPr lang="es-MX"/>
        </a:p>
      </c:txPr>
    </c:title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VERIFICACIONES 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Percent val="1"/>
          </c:dLbls>
          <c:cat>
            <c:strRef>
              <c:f>Hoja1!$A$2:$A$7</c:f>
              <c:strCache>
                <c:ptCount val="6"/>
                <c:pt idx="0">
                  <c:v>TOTAL MES ABRIL</c:v>
                </c:pt>
                <c:pt idx="1">
                  <c:v>TOTAL MES DE MAYO</c:v>
                </c:pt>
                <c:pt idx="2">
                  <c:v>FAVORABLES ABRIL</c:v>
                </c:pt>
                <c:pt idx="3">
                  <c:v>NO FAVORABLES ABRIL</c:v>
                </c:pt>
                <c:pt idx="4">
                  <c:v>FAVORABLES MAYO</c:v>
                </c:pt>
                <c:pt idx="5">
                  <c:v>NO FAVORABLES MAYO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110</c:v>
                </c:pt>
                <c:pt idx="1">
                  <c:v>231</c:v>
                </c:pt>
                <c:pt idx="2">
                  <c:v>109</c:v>
                </c:pt>
                <c:pt idx="3">
                  <c:v>17</c:v>
                </c:pt>
                <c:pt idx="4">
                  <c:v>219</c:v>
                </c:pt>
                <c:pt idx="5">
                  <c:v>12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lang="es-ES"/>
          </a:pPr>
          <a:endParaRPr lang="es-MX"/>
        </a:p>
      </c:txPr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layout/>
      <c:txPr>
        <a:bodyPr/>
        <a:lstStyle/>
        <a:p>
          <a:pPr>
            <a:defRPr lang="es-ES"/>
          </a:pPr>
          <a:endParaRPr lang="es-MX"/>
        </a:p>
      </c:txPr>
    </c:title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APERCIBIMIENTOS</c:v>
                </c:pt>
              </c:strCache>
            </c:strRef>
          </c:tx>
          <c:explosion val="15"/>
          <c:dPt>
            <c:idx val="0"/>
            <c:explosion val="8"/>
          </c:dPt>
          <c:dPt>
            <c:idx val="1"/>
            <c:explosion val="3"/>
          </c:dPt>
          <c:dLbls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Percent val="1"/>
          </c:dLbls>
          <c:cat>
            <c:strRef>
              <c:f>Hoja1!$A$2:$A$4</c:f>
              <c:strCache>
                <c:ptCount val="3"/>
                <c:pt idx="0">
                  <c:v>ABRIL</c:v>
                </c:pt>
                <c:pt idx="1">
                  <c:v>MAYO </c:v>
                </c:pt>
                <c:pt idx="2">
                  <c:v>JUNIO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125</c:v>
                </c:pt>
                <c:pt idx="1">
                  <c:v>147</c:v>
                </c:pt>
                <c:pt idx="2">
                  <c:v>178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lang="es-ES"/>
          </a:pPr>
          <a:endParaRPr lang="es-MX"/>
        </a:p>
      </c:txPr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style val="7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Percent val="1"/>
          </c:dLbls>
          <c:cat>
            <c:strRef>
              <c:f>Hoja1!$A$2:$A$4</c:f>
              <c:strCache>
                <c:ptCount val="3"/>
                <c:pt idx="0">
                  <c:v>ABRIL 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108</c:v>
                </c:pt>
                <c:pt idx="1">
                  <c:v>210</c:v>
                </c:pt>
                <c:pt idx="2">
                  <c:v>201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8379463526199159"/>
          <c:y val="0.40515651933944746"/>
          <c:w val="0.15179730890907023"/>
          <c:h val="0.12356688917062954"/>
        </c:manualLayout>
      </c:layout>
      <c:txPr>
        <a:bodyPr/>
        <a:lstStyle/>
        <a:p>
          <a:pPr>
            <a:defRPr lang="es-ES" sz="1400"/>
          </a:pPr>
          <a:endParaRPr lang="es-MX"/>
        </a:p>
      </c:txPr>
    </c:legend>
    <c:plotVisOnly val="1"/>
  </c:chart>
  <c:txPr>
    <a:bodyPr/>
    <a:lstStyle/>
    <a:p>
      <a:pPr>
        <a:defRPr sz="1800"/>
      </a:pPr>
      <a:endParaRPr lang="es-MX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style val="7"/>
  <c:chart>
    <c:title>
      <c:layout/>
      <c:txPr>
        <a:bodyPr/>
        <a:lstStyle/>
        <a:p>
          <a:pPr>
            <a:defRPr lang="es-ES"/>
          </a:pPr>
          <a:endParaRPr lang="es-MX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ACTAS DE INFRACCIÓN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Percent val="1"/>
          </c:dLbls>
          <c:cat>
            <c:strRef>
              <c:f>Hoja1!$A$2:$A$4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 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41</c:v>
                </c:pt>
                <c:pt idx="1">
                  <c:v>210</c:v>
                </c:pt>
                <c:pt idx="2">
                  <c:v>105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lang="es-ES" sz="1100"/>
          </a:pPr>
          <a:endParaRPr lang="es-MX"/>
        </a:p>
      </c:txPr>
    </c:legend>
    <c:plotVisOnly val="1"/>
  </c:chart>
  <c:txPr>
    <a:bodyPr/>
    <a:lstStyle/>
    <a:p>
      <a:pPr>
        <a:defRPr sz="1800"/>
      </a:pPr>
      <a:endParaRPr lang="es-MX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layout/>
      <c:txPr>
        <a:bodyPr/>
        <a:lstStyle/>
        <a:p>
          <a:pPr>
            <a:defRPr lang="es-ES"/>
          </a:pPr>
          <a:endParaRPr lang="es-MX"/>
        </a:p>
      </c:txPr>
    </c:title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ACTAS CIRCUNSTANCIADAS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Percent val="1"/>
          </c:dLbls>
          <c:cat>
            <c:strRef>
              <c:f>Hoja1!$A$2:$A$4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20</c:v>
                </c:pt>
                <c:pt idx="1">
                  <c:v>27</c:v>
                </c:pt>
                <c:pt idx="2">
                  <c:v>57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90240050350849021"/>
          <c:y val="0.55868257647722741"/>
          <c:w val="8.7395414858856948E-2"/>
          <c:h val="0.12572268966009045"/>
        </c:manualLayout>
      </c:layout>
      <c:txPr>
        <a:bodyPr/>
        <a:lstStyle/>
        <a:p>
          <a:pPr>
            <a:defRPr lang="es-ES" sz="1050"/>
          </a:pPr>
          <a:endParaRPr lang="es-MX"/>
        </a:p>
      </c:txPr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 lang="es-ES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ACTAS DE INFRACCIÓN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ACTAS DE INFRACCIÓN</c:v>
                </c:pt>
              </c:strCache>
            </c:strRef>
          </c:tx>
          <c:explosion val="12"/>
          <c:dLbls>
            <c:dLbl>
              <c:idx val="0"/>
              <c:delete val="1"/>
            </c:dLbl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Percent val="1"/>
          </c:dLbls>
          <c:cat>
            <c:strRef>
              <c:f>Hoja1!$A$2:$A$6</c:f>
              <c:strCache>
                <c:ptCount val="5"/>
                <c:pt idx="1">
                  <c:v>ENERO</c:v>
                </c:pt>
                <c:pt idx="2">
                  <c:v>FEBRERO </c:v>
                </c:pt>
                <c:pt idx="3">
                  <c:v>MARZO</c:v>
                </c:pt>
                <c:pt idx="4">
                  <c:v>TOTAL DE CLAUSURAS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1">
                  <c:v>83</c:v>
                </c:pt>
                <c:pt idx="2">
                  <c:v>32</c:v>
                </c:pt>
                <c:pt idx="3">
                  <c:v>46</c:v>
                </c:pt>
                <c:pt idx="4">
                  <c:v>32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6796259842519721"/>
          <c:y val="0.32148622047244135"/>
          <c:w val="0.23203740157480326"/>
          <c:h val="0.49129330708661428"/>
        </c:manualLayout>
      </c:layout>
      <c:txPr>
        <a:bodyPr/>
        <a:lstStyle/>
        <a:p>
          <a:pPr>
            <a:defRPr lang="es-ES" sz="1400"/>
          </a:pPr>
          <a:endParaRPr lang="es-MX"/>
        </a:p>
      </c:txPr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layout/>
      <c:txPr>
        <a:bodyPr/>
        <a:lstStyle/>
        <a:p>
          <a:pPr>
            <a:defRPr lang="es-ES"/>
          </a:pPr>
          <a:endParaRPr lang="es-MX"/>
        </a:p>
      </c:txPr>
    </c:title>
    <c:plotArea>
      <c:layout>
        <c:manualLayout>
          <c:layoutTarget val="inner"/>
          <c:xMode val="edge"/>
          <c:yMode val="edge"/>
          <c:x val="0.20924299641116301"/>
          <c:y val="0.17658395957834266"/>
          <c:w val="0.4322905618940493"/>
          <c:h val="0.6623761573777220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APERCIBIMIENTOS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Percent val="1"/>
          </c:dLbls>
          <c:cat>
            <c:strRef>
              <c:f>Hoja1!$A$2:$A$4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11</c:v>
                </c:pt>
                <c:pt idx="1">
                  <c:v>45</c:v>
                </c:pt>
                <c:pt idx="2">
                  <c:v>70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lang="es-ES" sz="1050"/>
          </a:pPr>
          <a:endParaRPr lang="es-MX"/>
        </a:p>
      </c:txPr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layout/>
      <c:txPr>
        <a:bodyPr/>
        <a:lstStyle/>
        <a:p>
          <a:pPr>
            <a:defRPr lang="es-ES"/>
          </a:pPr>
          <a:endParaRPr lang="es-MX"/>
        </a:p>
      </c:txPr>
    </c:title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ACTAS DE INFRACCIÓN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Percent val="1"/>
          </c:dLbls>
          <c:cat>
            <c:strRef>
              <c:f>Hoja1!$A$2:$A$7</c:f>
              <c:strCache>
                <c:ptCount val="6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  <c:pt idx="3">
                  <c:v>CLAUSURA ABRIL</c:v>
                </c:pt>
                <c:pt idx="4">
                  <c:v>CLAUSURA MAYO</c:v>
                </c:pt>
                <c:pt idx="5">
                  <c:v>CLAUSURAS JUNIO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25</c:v>
                </c:pt>
                <c:pt idx="1">
                  <c:v>24</c:v>
                </c:pt>
                <c:pt idx="2">
                  <c:v>24</c:v>
                </c:pt>
                <c:pt idx="3">
                  <c:v>2</c:v>
                </c:pt>
                <c:pt idx="4">
                  <c:v>6</c:v>
                </c:pt>
                <c:pt idx="5">
                  <c:v>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lang="es-ES"/>
          </a:pPr>
          <a:endParaRPr lang="es-MX"/>
        </a:p>
      </c:txPr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layout/>
      <c:txPr>
        <a:bodyPr/>
        <a:lstStyle/>
        <a:p>
          <a:pPr>
            <a:defRPr lang="es-ES"/>
          </a:pPr>
          <a:endParaRPr lang="es-MX"/>
        </a:p>
      </c:txPr>
    </c:title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VERIFICACIONES</c:v>
                </c:pt>
              </c:strCache>
            </c:strRef>
          </c:tx>
          <c:explosion val="4"/>
          <c:dPt>
            <c:idx val="1"/>
            <c:explosion val="10"/>
          </c:dPt>
          <c:dLbls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Percent val="1"/>
          </c:dLbls>
          <c:cat>
            <c:strRef>
              <c:f>Hoja1!$A$2:$A$4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40</c:v>
                </c:pt>
                <c:pt idx="1">
                  <c:v>262</c:v>
                </c:pt>
                <c:pt idx="2">
                  <c:v>270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4727542985698212"/>
          <c:y val="0.39594470235194562"/>
          <c:w val="0.14252048851036489"/>
          <c:h val="0.17674892918515483"/>
        </c:manualLayout>
      </c:layout>
      <c:txPr>
        <a:bodyPr/>
        <a:lstStyle/>
        <a:p>
          <a:pPr>
            <a:defRPr lang="es-ES" sz="1400"/>
          </a:pPr>
          <a:endParaRPr lang="es-MX"/>
        </a:p>
      </c:txPr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0042818573300445E-2"/>
          <c:y val="0.2118115157480315"/>
          <c:w val="0.80739488866342934"/>
          <c:h val="0.6981427165354338"/>
        </c:manualLayout>
      </c:layout>
      <c:pie3DChart>
        <c:varyColors val="1"/>
        <c:dLbls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layout/>
      <c:txPr>
        <a:bodyPr/>
        <a:lstStyle/>
        <a:p>
          <a:pPr>
            <a:defRPr lang="es-ES">
              <a:solidFill>
                <a:srgbClr val="FFC000"/>
              </a:solidFill>
            </a:defRPr>
          </a:pPr>
          <a:endParaRPr lang="es-MX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VERIFICACIONES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Percent val="1"/>
          </c:dLbls>
          <c:cat>
            <c:strRef>
              <c:f>Hoja1!$A$2:$A$5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TOTAL DE VERIFICACIONES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195</c:v>
                </c:pt>
                <c:pt idx="1">
                  <c:v>216</c:v>
                </c:pt>
                <c:pt idx="2">
                  <c:v>133</c:v>
                </c:pt>
                <c:pt idx="3">
                  <c:v>544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5737073490813691"/>
          <c:y val="0.22850270669291339"/>
          <c:w val="0.31554593175853018"/>
          <c:h val="0.65851033464566933"/>
        </c:manualLayout>
      </c:layout>
      <c:txPr>
        <a:bodyPr/>
        <a:lstStyle/>
        <a:p>
          <a:pPr>
            <a:defRPr lang="es-ES" sz="1400"/>
          </a:pPr>
          <a:endParaRPr lang="es-MX"/>
        </a:p>
      </c:txPr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style val="31"/>
  <c:chart>
    <c:title>
      <c:layout/>
      <c:txPr>
        <a:bodyPr/>
        <a:lstStyle/>
        <a:p>
          <a:pPr>
            <a:defRPr lang="es-ES"/>
          </a:pPr>
          <a:endParaRPr lang="es-MX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APERCIBIMIENTOS</c:v>
                </c:pt>
              </c:strCache>
            </c:strRef>
          </c:tx>
          <c:explosion val="25"/>
          <c:dPt>
            <c:idx val="0"/>
            <c:explosion val="14"/>
          </c:dPt>
          <c:dPt>
            <c:idx val="2"/>
            <c:explosion val="0"/>
          </c:dPt>
          <c:dLbls>
            <c:dLbl>
              <c:idx val="3"/>
              <c:delete val="1"/>
            </c:dLbl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Percent val="1"/>
          </c:dLbls>
          <c:cat>
            <c:strRef>
              <c:f>Hoja1!$A$2:$A$5</c:f>
              <c:strCache>
                <c:ptCount val="3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216</c:v>
                </c:pt>
                <c:pt idx="1">
                  <c:v>147</c:v>
                </c:pt>
                <c:pt idx="2">
                  <c:v>270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73255817269157575"/>
          <c:y val="0.42300615157480342"/>
          <c:w val="0.19172219267056748"/>
          <c:h val="0.25700344488188975"/>
        </c:manualLayout>
      </c:layout>
      <c:txPr>
        <a:bodyPr/>
        <a:lstStyle/>
        <a:p>
          <a:pPr>
            <a:defRPr lang="es-ES"/>
          </a:pPr>
          <a:endParaRPr lang="es-MX"/>
        </a:p>
      </c:txPr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 lang="es-ES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ACTAS DE INFRACCIÓN</a:t>
            </a:r>
          </a:p>
        </c:rich>
      </c:tx>
      <c:layout>
        <c:manualLayout>
          <c:xMode val="edge"/>
          <c:yMode val="edge"/>
          <c:x val="0.25459727315994324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3016446053531376E-2"/>
          <c:y val="0.18993964912280725"/>
          <c:w val="0.67677460236377074"/>
          <c:h val="0.7155291597414585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ACTAS DE INFRACCIÓN</c:v>
                </c:pt>
              </c:strCache>
            </c:strRef>
          </c:tx>
          <c:explosion val="8"/>
          <c:dLbls>
            <c:dLbl>
              <c:idx val="3"/>
              <c:delete val="1"/>
            </c:dLbl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Percent val="1"/>
          </c:dLbls>
          <c:cat>
            <c:strRef>
              <c:f>Hoja1!$A$2:$A$5</c:f>
              <c:strCache>
                <c:ptCount val="3"/>
                <c:pt idx="0">
                  <c:v>ENERO</c:v>
                </c:pt>
                <c:pt idx="1">
                  <c:v>FEBRO</c:v>
                </c:pt>
                <c:pt idx="2">
                  <c:v>MARZO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67</c:v>
                </c:pt>
                <c:pt idx="1">
                  <c:v>71</c:v>
                </c:pt>
                <c:pt idx="2">
                  <c:v>60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lang="es-ES"/>
          </a:pPr>
          <a:endParaRPr lang="es-MX"/>
        </a:p>
      </c:txPr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 lang="es-ES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CITATORIOS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CITARIOS</c:v>
                </c:pt>
              </c:strCache>
            </c:strRef>
          </c:tx>
          <c:dPt>
            <c:idx val="0"/>
            <c:explosion val="9"/>
          </c:dPt>
          <c:dPt>
            <c:idx val="1"/>
            <c:explosion val="14"/>
          </c:dPt>
          <c:dLbls>
            <c:dLbl>
              <c:idx val="3"/>
              <c:delete val="1"/>
            </c:dLbl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Percent val="1"/>
          </c:dLbls>
          <c:cat>
            <c:strRef>
              <c:f>Hoja1!$A$2:$A$5</c:f>
              <c:strCache>
                <c:ptCount val="3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207</c:v>
                </c:pt>
                <c:pt idx="1">
                  <c:v>160</c:v>
                </c:pt>
                <c:pt idx="2">
                  <c:v>188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lang="es-ES"/>
          </a:pPr>
          <a:endParaRPr lang="es-MX"/>
        </a:p>
      </c:txPr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layout/>
      <c:txPr>
        <a:bodyPr/>
        <a:lstStyle/>
        <a:p>
          <a:pPr>
            <a:defRPr lang="es-ES" sz="1800">
              <a:solidFill>
                <a:schemeClr val="accent1">
                  <a:lumMod val="75000"/>
                </a:schemeClr>
              </a:solidFill>
            </a:defRPr>
          </a:pPr>
          <a:endParaRPr lang="es-MX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ACTAS CIRCUNSTANCIADAS</c:v>
                </c:pt>
              </c:strCache>
            </c:strRef>
          </c:tx>
          <c:explosion val="37"/>
          <c:dPt>
            <c:idx val="2"/>
            <c:explosion val="0"/>
          </c:dPt>
          <c:dLbls>
            <c:dLbl>
              <c:idx val="3"/>
              <c:delete val="1"/>
            </c:dLbl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Percent val="1"/>
          </c:dLbls>
          <c:cat>
            <c:strRef>
              <c:f>Hoja1!$A$2:$A$5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4º trim.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11</c:v>
                </c:pt>
                <c:pt idx="1">
                  <c:v>12</c:v>
                </c:pt>
                <c:pt idx="2">
                  <c:v>19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lang="es-ES"/>
          </a:pPr>
          <a:endParaRPr lang="es-MX"/>
        </a:p>
      </c:txPr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layout/>
      <c:txPr>
        <a:bodyPr/>
        <a:lstStyle/>
        <a:p>
          <a:pPr>
            <a:defRPr lang="es-ES">
              <a:solidFill>
                <a:schemeClr val="accent1">
                  <a:lumMod val="75000"/>
                </a:schemeClr>
              </a:solidFill>
            </a:defRPr>
          </a:pPr>
          <a:endParaRPr lang="es-MX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ACTAS DE INFRACCIÓN</c:v>
                </c:pt>
              </c:strCache>
            </c:strRef>
          </c:tx>
          <c:explosion val="8"/>
          <c:dLbls>
            <c:dLbl>
              <c:idx val="3"/>
              <c:delete val="1"/>
            </c:dLbl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Percent val="1"/>
          </c:dLbls>
          <c:cat>
            <c:strRef>
              <c:f>Hoja1!$A$2:$A$5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15</c:v>
                </c:pt>
                <c:pt idx="1">
                  <c:v>9</c:v>
                </c:pt>
                <c:pt idx="2">
                  <c:v>28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lang="es-ES"/>
          </a:pPr>
          <a:endParaRPr lang="es-MX"/>
        </a:p>
      </c:txPr>
    </c:legend>
    <c:plotVisOnly val="1"/>
    <c:dispBlanksAs val="zero"/>
  </c:chart>
  <c:txPr>
    <a:bodyPr/>
    <a:lstStyle/>
    <a:p>
      <a:pPr>
        <a:defRPr sz="1800"/>
      </a:pPr>
      <a:endParaRPr lang="es-MX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</cdr:x>
      <cdr:y>0.28906</cdr:y>
    </cdr:from>
    <cdr:to>
      <cdr:x>1</cdr:x>
      <cdr:y>0.51406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5405454" y="11747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s-MX" sz="1100" dirty="0"/>
        </a:p>
      </cdr:txBody>
    </cdr:sp>
  </cdr:relSizeAnchor>
  <cdr:relSizeAnchor xmlns:cdr="http://schemas.openxmlformats.org/drawingml/2006/chartDrawing">
    <cdr:from>
      <cdr:x>0.85</cdr:x>
      <cdr:y>0.44727</cdr:y>
    </cdr:from>
    <cdr:to>
      <cdr:x>1</cdr:x>
      <cdr:y>0.67227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5762644" y="181768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s-MX" sz="1100" dirty="0"/>
        </a:p>
      </cdr:txBody>
    </cdr:sp>
  </cdr:relSizeAnchor>
  <cdr:relSizeAnchor xmlns:cdr="http://schemas.openxmlformats.org/drawingml/2006/chartDrawing">
    <cdr:from>
      <cdr:x>0.85</cdr:x>
      <cdr:y>0.35937</cdr:y>
    </cdr:from>
    <cdr:to>
      <cdr:x>1</cdr:x>
      <cdr:y>0.58437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5619768" y="14604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s-MX" sz="1100" dirty="0"/>
        </a:p>
      </cdr:txBody>
    </cdr:sp>
  </cdr:relSizeAnchor>
  <cdr:relSizeAnchor xmlns:cdr="http://schemas.openxmlformats.org/drawingml/2006/chartDrawing">
    <cdr:from>
      <cdr:x>0.89844</cdr:x>
      <cdr:y>0.30664</cdr:y>
    </cdr:from>
    <cdr:to>
      <cdr:x>1</cdr:x>
      <cdr:y>0.37695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5476892" y="1246182"/>
          <a:ext cx="61910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     83</a:t>
          </a:r>
          <a:endParaRPr lang="es-MX" sz="11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0.97071</cdr:x>
      <cdr:y>0.39869</cdr:y>
    </cdr:from>
    <cdr:to>
      <cdr:x>1</cdr:x>
      <cdr:y>0.5013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7248868" y="1943076"/>
          <a:ext cx="21873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s-MX" sz="1100" dirty="0"/>
        </a:p>
      </cdr:txBody>
    </cdr:sp>
  </cdr:relSizeAnchor>
  <cdr:relSizeAnchor xmlns:cdr="http://schemas.openxmlformats.org/drawingml/2006/chartDrawing">
    <cdr:from>
      <cdr:x>0.96271</cdr:x>
      <cdr:y>0.5284</cdr:y>
    </cdr:from>
    <cdr:to>
      <cdr:x>1</cdr:x>
      <cdr:y>0.62675</cdr:y>
    </cdr:to>
    <cdr:sp macro="" textlink="">
      <cdr:nvSpPr>
        <cdr:cNvPr id="3" name="2 CuadroTexto"/>
        <cdr:cNvSpPr txBox="1"/>
      </cdr:nvSpPr>
      <cdr:spPr>
        <a:xfrm xmlns:a="http://schemas.openxmlformats.org/drawingml/2006/main" rot="272404">
          <a:off x="7565184" y="2575234"/>
          <a:ext cx="292996" cy="4793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147</a:t>
          </a:r>
          <a:endParaRPr lang="es-MX" sz="1100" dirty="0"/>
        </a:p>
      </cdr:txBody>
    </cdr:sp>
  </cdr:relSizeAnchor>
  <cdr:relSizeAnchor xmlns:cdr="http://schemas.openxmlformats.org/drawingml/2006/chartDrawing">
    <cdr:from>
      <cdr:x>0.86111</cdr:x>
      <cdr:y>0.64496</cdr:y>
    </cdr:from>
    <cdr:to>
      <cdr:x>1</cdr:x>
      <cdr:y>0.7329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6643734" y="3143272"/>
          <a:ext cx="107157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s-MX" sz="1100" dirty="0"/>
        </a:p>
      </cdr:txBody>
    </cdr:sp>
  </cdr:relSizeAnchor>
  <cdr:relSizeAnchor xmlns:cdr="http://schemas.openxmlformats.org/drawingml/2006/chartDrawing">
    <cdr:from>
      <cdr:x>0.97248</cdr:x>
      <cdr:y>0.58632</cdr:y>
    </cdr:from>
    <cdr:to>
      <cdr:x>1</cdr:x>
      <cdr:y>0.67427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7572428" y="2857520"/>
          <a:ext cx="21431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178</a:t>
          </a:r>
          <a:endParaRPr lang="es-MX" sz="11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0.96154</cdr:x>
      <cdr:y>0.48571</cdr:y>
    </cdr:from>
    <cdr:to>
      <cdr:x>1</cdr:x>
      <cdr:y>0.52857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7143800" y="2428892"/>
          <a:ext cx="28575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201</a:t>
          </a:r>
          <a:endParaRPr lang="es-MX" sz="1100" dirty="0"/>
        </a:p>
      </cdr:txBody>
    </cdr:sp>
  </cdr:relSizeAnchor>
  <cdr:relSizeAnchor xmlns:cdr="http://schemas.openxmlformats.org/drawingml/2006/chartDrawing">
    <cdr:from>
      <cdr:x>0.96154</cdr:x>
      <cdr:y>0.42857</cdr:y>
    </cdr:from>
    <cdr:to>
      <cdr:x>1</cdr:x>
      <cdr:y>0.47143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7143800" y="2143140"/>
          <a:ext cx="28575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210</a:t>
          </a:r>
          <a:endParaRPr lang="es-MX" sz="11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0.96238</cdr:x>
      <cdr:y>0.46319</cdr:y>
    </cdr:from>
    <cdr:to>
      <cdr:x>1</cdr:x>
      <cdr:y>0.52183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7186634" y="2257428"/>
          <a:ext cx="2809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108</a:t>
          </a:r>
          <a:endParaRPr lang="es-MX" sz="1100" dirty="0"/>
        </a:p>
      </cdr:txBody>
    </cdr:sp>
  </cdr:relSizeAnchor>
  <cdr:relSizeAnchor xmlns:cdr="http://schemas.openxmlformats.org/drawingml/2006/chartDrawing">
    <cdr:from>
      <cdr:x>0.96238</cdr:x>
      <cdr:y>0.5658</cdr:y>
    </cdr:from>
    <cdr:to>
      <cdr:x>1</cdr:x>
      <cdr:y>0.63909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7186634" y="2757494"/>
          <a:ext cx="28096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  105</a:t>
          </a:r>
          <a:endParaRPr lang="es-MX" sz="11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0.98151</cdr:x>
      <cdr:y>0.57547</cdr:y>
    </cdr:from>
    <cdr:to>
      <cdr:x>1</cdr:x>
      <cdr:y>0.62264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7329510" y="2614617"/>
          <a:ext cx="13809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20</a:t>
          </a:r>
          <a:endParaRPr lang="es-MX" sz="1100" dirty="0"/>
        </a:p>
      </cdr:txBody>
    </cdr:sp>
  </cdr:relSizeAnchor>
  <cdr:relSizeAnchor xmlns:cdr="http://schemas.openxmlformats.org/drawingml/2006/chartDrawing">
    <cdr:from>
      <cdr:x>0.95281</cdr:x>
      <cdr:y>0.63836</cdr:y>
    </cdr:from>
    <cdr:to>
      <cdr:x>1</cdr:x>
      <cdr:y>0.7327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7596223" y="2900369"/>
          <a:ext cx="376229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       27</a:t>
          </a:r>
          <a:endParaRPr lang="es-MX" sz="1100" dirty="0"/>
        </a:p>
      </cdr:txBody>
    </cdr:sp>
  </cdr:relSizeAnchor>
  <cdr:relSizeAnchor xmlns:cdr="http://schemas.openxmlformats.org/drawingml/2006/chartDrawing">
    <cdr:from>
      <cdr:x>0.88531</cdr:x>
      <cdr:y>0.70126</cdr:y>
    </cdr:from>
    <cdr:to>
      <cdr:x>1</cdr:x>
      <cdr:y>0.90251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7400948" y="318612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JUNIO    57</a:t>
          </a:r>
          <a:endParaRPr lang="es-MX" sz="11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0.81888</cdr:x>
      <cdr:y>0.18469</cdr:y>
    </cdr:from>
    <cdr:to>
      <cdr:x>0.90498</cdr:x>
      <cdr:y>0.24332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115064" y="900106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25</a:t>
          </a:r>
          <a:endParaRPr lang="es-MX" sz="1100" dirty="0"/>
        </a:p>
      </cdr:txBody>
    </cdr:sp>
  </cdr:relSizeAnchor>
  <cdr:relSizeAnchor xmlns:cdr="http://schemas.openxmlformats.org/drawingml/2006/chartDrawing">
    <cdr:from>
      <cdr:x>0.82845</cdr:x>
      <cdr:y>0.30195</cdr:y>
    </cdr:from>
    <cdr:to>
      <cdr:x>0.90498</cdr:x>
      <cdr:y>0.37524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6186502" y="1471610"/>
          <a:ext cx="57150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24</a:t>
          </a:r>
          <a:endParaRPr lang="es-MX" sz="1100" dirty="0"/>
        </a:p>
      </cdr:txBody>
    </cdr:sp>
  </cdr:relSizeAnchor>
  <cdr:relSizeAnchor xmlns:cdr="http://schemas.openxmlformats.org/drawingml/2006/chartDrawing">
    <cdr:from>
      <cdr:x>0.81888</cdr:x>
      <cdr:y>0.41922</cdr:y>
    </cdr:from>
    <cdr:to>
      <cdr:x>0.90498</cdr:x>
      <cdr:y>0.52183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6115064" y="2043114"/>
          <a:ext cx="64294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24</a:t>
          </a:r>
          <a:endParaRPr lang="es-MX" sz="11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0.97094</cdr:x>
      <cdr:y>0.41922</cdr:y>
    </cdr:from>
    <cdr:to>
      <cdr:x>1</cdr:x>
      <cdr:y>0.49251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7000924" y="2043114"/>
          <a:ext cx="20952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40</a:t>
          </a:r>
          <a:endParaRPr lang="es-MX" sz="1100" dirty="0"/>
        </a:p>
      </cdr:txBody>
    </cdr:sp>
  </cdr:relSizeAnchor>
  <cdr:relSizeAnchor xmlns:cdr="http://schemas.openxmlformats.org/drawingml/2006/chartDrawing">
    <cdr:from>
      <cdr:x>0.98095</cdr:x>
      <cdr:y>0.51303</cdr:y>
    </cdr:from>
    <cdr:to>
      <cdr:x>1</cdr:x>
      <cdr:y>0.57167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7358114" y="2500330"/>
          <a:ext cx="14287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262</a:t>
          </a:r>
          <a:endParaRPr lang="es-MX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0.92188</cdr:x>
      <cdr:y>0.46484</cdr:y>
    </cdr:from>
    <cdr:to>
      <cdr:x>1</cdr:x>
      <cdr:y>0.5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5619768" y="1889124"/>
          <a:ext cx="476232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216</a:t>
          </a:r>
          <a:endParaRPr lang="es-MX" sz="1100" dirty="0"/>
        </a:p>
      </cdr:txBody>
    </cdr:sp>
  </cdr:relSizeAnchor>
  <cdr:relSizeAnchor xmlns:cdr="http://schemas.openxmlformats.org/drawingml/2006/chartDrawing">
    <cdr:from>
      <cdr:x>0.92579</cdr:x>
      <cdr:y>0.66797</cdr:y>
    </cdr:from>
    <cdr:to>
      <cdr:x>1</cdr:x>
      <cdr:y>0.77344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5643602" y="2714644"/>
          <a:ext cx="452398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133</a:t>
          </a:r>
          <a:endParaRPr lang="es-MX" sz="1100" dirty="0"/>
        </a:p>
      </cdr:txBody>
    </cdr:sp>
  </cdr:relSizeAnchor>
  <cdr:relSizeAnchor xmlns:cdr="http://schemas.openxmlformats.org/drawingml/2006/chartDrawing">
    <cdr:from>
      <cdr:x>0.85</cdr:x>
      <cdr:y>0.775</cdr:y>
    </cdr:from>
    <cdr:to>
      <cdr:x>1</cdr:x>
      <cdr:y>1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5857916" y="32861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s-MX" sz="1100" dirty="0"/>
        </a:p>
      </cdr:txBody>
    </cdr:sp>
  </cdr:relSizeAnchor>
  <cdr:relSizeAnchor xmlns:cdr="http://schemas.openxmlformats.org/drawingml/2006/chartDrawing">
    <cdr:from>
      <cdr:x>0.95327</cdr:x>
      <cdr:y>0.82618</cdr:y>
    </cdr:from>
    <cdr:to>
      <cdr:x>1</cdr:x>
      <cdr:y>1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7286676" y="3357586"/>
          <a:ext cx="357190" cy="7064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544</a:t>
          </a:r>
          <a:endParaRPr lang="es-MX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0.88889</cdr:x>
      <cdr:y>0.42188</cdr:y>
    </cdr:from>
    <cdr:to>
      <cdr:x>0.96296</cdr:x>
      <cdr:y>0.49219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858048" y="1714512"/>
          <a:ext cx="57150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216</a:t>
          </a:r>
          <a:endParaRPr lang="es-MX" sz="1100" dirty="0"/>
        </a:p>
      </cdr:txBody>
    </cdr:sp>
  </cdr:relSizeAnchor>
  <cdr:relSizeAnchor xmlns:cdr="http://schemas.openxmlformats.org/drawingml/2006/chartDrawing">
    <cdr:from>
      <cdr:x>0.99219</cdr:x>
      <cdr:y>0.55273</cdr:y>
    </cdr:from>
    <cdr:to>
      <cdr:x>1</cdr:x>
      <cdr:y>0.58789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6048396" y="2246314"/>
          <a:ext cx="47604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s-MX" sz="1100" dirty="0"/>
        </a:p>
      </cdr:txBody>
    </cdr:sp>
  </cdr:relSizeAnchor>
  <cdr:relSizeAnchor xmlns:cdr="http://schemas.openxmlformats.org/drawingml/2006/chartDrawing">
    <cdr:from>
      <cdr:x>0.92661</cdr:x>
      <cdr:y>0.50977</cdr:y>
    </cdr:from>
    <cdr:to>
      <cdr:x>1</cdr:x>
      <cdr:y>0.5625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7215238" y="2071702"/>
          <a:ext cx="57150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147</a:t>
          </a:r>
          <a:endParaRPr lang="es-MX" sz="1100" dirty="0"/>
        </a:p>
      </cdr:txBody>
    </cdr:sp>
  </cdr:relSizeAnchor>
  <cdr:relSizeAnchor xmlns:cdr="http://schemas.openxmlformats.org/drawingml/2006/chartDrawing">
    <cdr:from>
      <cdr:x>0.93578</cdr:x>
      <cdr:y>0.63282</cdr:y>
    </cdr:from>
    <cdr:to>
      <cdr:x>1</cdr:x>
      <cdr:y>0.72071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7286676" y="2571768"/>
          <a:ext cx="50006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s-MX" sz="1100" dirty="0"/>
        </a:p>
      </cdr:txBody>
    </cdr:sp>
  </cdr:relSizeAnchor>
  <cdr:relSizeAnchor xmlns:cdr="http://schemas.openxmlformats.org/drawingml/2006/chartDrawing">
    <cdr:from>
      <cdr:x>0.93578</cdr:x>
      <cdr:y>0.61524</cdr:y>
    </cdr:from>
    <cdr:to>
      <cdr:x>1</cdr:x>
      <cdr:y>0.68555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7286676" y="2500330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270</a:t>
          </a:r>
          <a:endParaRPr lang="es-MX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0.95402</cdr:x>
      <cdr:y>0.62686</cdr:y>
    </cdr:from>
    <cdr:to>
      <cdr:x>1</cdr:x>
      <cdr:y>0.72015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5929354" y="2400303"/>
          <a:ext cx="28575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188</a:t>
          </a:r>
          <a:endParaRPr lang="es-MX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0.95119</cdr:x>
      <cdr:y>0.44313</cdr:y>
    </cdr:from>
    <cdr:to>
      <cdr:x>1</cdr:x>
      <cdr:y>0.50177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7103142" y="2159670"/>
          <a:ext cx="36445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dirty="0" smtClean="0"/>
            <a:t>15</a:t>
          </a:r>
          <a:endParaRPr lang="es-MX" sz="1100" dirty="0"/>
        </a:p>
      </cdr:txBody>
    </cdr:sp>
  </cdr:relSizeAnchor>
  <cdr:relSizeAnchor xmlns:cdr="http://schemas.openxmlformats.org/drawingml/2006/chartDrawing">
    <cdr:from>
      <cdr:x>0.96076</cdr:x>
      <cdr:y>0.53108</cdr:y>
    </cdr:from>
    <cdr:to>
      <cdr:x>1</cdr:x>
      <cdr:y>0.58972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7174580" y="2588298"/>
          <a:ext cx="29302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s-MX" sz="1100" dirty="0"/>
        </a:p>
      </cdr:txBody>
    </cdr:sp>
  </cdr:relSizeAnchor>
  <cdr:relSizeAnchor xmlns:cdr="http://schemas.openxmlformats.org/drawingml/2006/chartDrawing">
    <cdr:from>
      <cdr:x>0.93206</cdr:x>
      <cdr:y>0.63369</cdr:y>
    </cdr:from>
    <cdr:to>
      <cdr:x>1</cdr:x>
      <cdr:y>0.70698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6960266" y="3088364"/>
          <a:ext cx="50733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s-MX" sz="1100" dirty="0"/>
        </a:p>
      </cdr:txBody>
    </cdr:sp>
  </cdr:relSizeAnchor>
  <cdr:relSizeAnchor xmlns:cdr="http://schemas.openxmlformats.org/drawingml/2006/chartDrawing">
    <cdr:from>
      <cdr:x>0.95119</cdr:x>
      <cdr:y>0.60437</cdr:y>
    </cdr:from>
    <cdr:to>
      <cdr:x>1</cdr:x>
      <cdr:y>0.72164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7103142" y="2945488"/>
          <a:ext cx="364458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28</a:t>
          </a:r>
          <a:endParaRPr lang="es-MX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0.95254</cdr:x>
      <cdr:y>0.64817</cdr:y>
    </cdr:from>
    <cdr:to>
      <cdr:x>1</cdr:x>
      <cdr:y>0.69767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457350" y="3000396"/>
          <a:ext cx="321746" cy="2291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            </a:t>
          </a:r>
          <a:endParaRPr lang="es-MX" sz="1800" dirty="0"/>
        </a:p>
      </cdr:txBody>
    </cdr:sp>
  </cdr:relSizeAnchor>
  <cdr:relSizeAnchor xmlns:cdr="http://schemas.openxmlformats.org/drawingml/2006/chartDrawing">
    <cdr:from>
      <cdr:x>0.93788</cdr:x>
      <cdr:y>0.64817</cdr:y>
    </cdr:from>
    <cdr:to>
      <cdr:x>1</cdr:x>
      <cdr:y>0.72534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6357982" y="3000396"/>
          <a:ext cx="42111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s-MX" sz="1100" dirty="0"/>
        </a:p>
      </cdr:txBody>
    </cdr:sp>
  </cdr:relSizeAnchor>
  <cdr:relSizeAnchor xmlns:cdr="http://schemas.openxmlformats.org/drawingml/2006/chartDrawing">
    <cdr:from>
      <cdr:x>0.95896</cdr:x>
      <cdr:y>0.60188</cdr:y>
    </cdr:from>
    <cdr:to>
      <cdr:x>1</cdr:x>
      <cdr:y>0.69447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6500858" y="2786082"/>
          <a:ext cx="278238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800" dirty="0" smtClean="0"/>
            <a:t>166</a:t>
          </a:r>
          <a:endParaRPr lang="es-MX" sz="18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0.97849</cdr:x>
      <cdr:y>0.48077</cdr:y>
    </cdr:from>
    <cdr:to>
      <cdr:x>1</cdr:x>
      <cdr:y>0.53846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500858" y="1785950"/>
          <a:ext cx="142876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s-MX" sz="1100" dirty="0"/>
        </a:p>
      </cdr:txBody>
    </cdr:sp>
  </cdr:relSizeAnchor>
  <cdr:relSizeAnchor xmlns:cdr="http://schemas.openxmlformats.org/drawingml/2006/chartDrawing">
    <cdr:from>
      <cdr:x>0.95699</cdr:x>
      <cdr:y>0.44231</cdr:y>
    </cdr:from>
    <cdr:to>
      <cdr:x>1</cdr:x>
      <cdr:y>0.51923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6357982" y="1643074"/>
          <a:ext cx="28575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32</a:t>
          </a:r>
          <a:endParaRPr lang="es-MX" sz="1100" dirty="0"/>
        </a:p>
      </cdr:txBody>
    </cdr:sp>
  </cdr:relSizeAnchor>
  <cdr:relSizeAnchor xmlns:cdr="http://schemas.openxmlformats.org/drawingml/2006/chartDrawing">
    <cdr:from>
      <cdr:x>0.92473</cdr:x>
      <cdr:y>0.61538</cdr:y>
    </cdr:from>
    <cdr:to>
      <cdr:x>1</cdr:x>
      <cdr:y>0.73077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6143668" y="2286016"/>
          <a:ext cx="500066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s-MX" sz="1100" dirty="0"/>
        </a:p>
      </cdr:txBody>
    </cdr:sp>
  </cdr:relSizeAnchor>
  <cdr:relSizeAnchor xmlns:cdr="http://schemas.openxmlformats.org/drawingml/2006/chartDrawing">
    <cdr:from>
      <cdr:x>0.96774</cdr:x>
      <cdr:y>0.53846</cdr:y>
    </cdr:from>
    <cdr:to>
      <cdr:x>1</cdr:x>
      <cdr:y>0.63462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6429420" y="2000264"/>
          <a:ext cx="21431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93</a:t>
          </a:r>
          <a:endParaRPr lang="es-MX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0.90498</cdr:x>
      <cdr:y>0.30195</cdr:y>
    </cdr:from>
    <cdr:to>
      <cdr:x>1</cdr:x>
      <cdr:y>0.36059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758006" y="1471610"/>
          <a:ext cx="70959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50</a:t>
          </a:r>
          <a:endParaRPr lang="es-MX" sz="1100" dirty="0"/>
        </a:p>
      </cdr:txBody>
    </cdr:sp>
  </cdr:relSizeAnchor>
  <cdr:relSizeAnchor xmlns:cdr="http://schemas.openxmlformats.org/drawingml/2006/chartDrawing">
    <cdr:from>
      <cdr:x>0.91454</cdr:x>
      <cdr:y>0.41922</cdr:y>
    </cdr:from>
    <cdr:to>
      <cdr:x>0.96238</cdr:x>
      <cdr:y>0.47785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6829444" y="2043114"/>
          <a:ext cx="35719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89</a:t>
          </a:r>
          <a:endParaRPr lang="es-MX" sz="1100" dirty="0"/>
        </a:p>
      </cdr:txBody>
    </cdr:sp>
  </cdr:relSizeAnchor>
  <cdr:relSizeAnchor xmlns:cdr="http://schemas.openxmlformats.org/drawingml/2006/chartDrawing">
    <cdr:from>
      <cdr:x>0.94324</cdr:x>
      <cdr:y>0.85896</cdr:y>
    </cdr:from>
    <cdr:to>
      <cdr:x>1</cdr:x>
      <cdr:y>1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7043758" y="4186254"/>
          <a:ext cx="423842" cy="6873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71</a:t>
          </a:r>
          <a:endParaRPr lang="es-MX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0.97194</cdr:x>
      <cdr:y>0.17003</cdr:y>
    </cdr:from>
    <cdr:to>
      <cdr:x>1</cdr:x>
      <cdr:y>0.27264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7258072" y="828668"/>
          <a:ext cx="209528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110</a:t>
          </a:r>
          <a:endParaRPr lang="es-MX" sz="1100" dirty="0"/>
        </a:p>
      </cdr:txBody>
    </cdr:sp>
  </cdr:relSizeAnchor>
  <cdr:relSizeAnchor xmlns:cdr="http://schemas.openxmlformats.org/drawingml/2006/chartDrawing">
    <cdr:from>
      <cdr:x>0.95664</cdr:x>
      <cdr:y>0.30782</cdr:y>
    </cdr:from>
    <cdr:to>
      <cdr:x>1</cdr:x>
      <cdr:y>0.36645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7143800" y="1500198"/>
          <a:ext cx="3238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231</a:t>
          </a:r>
          <a:endParaRPr lang="es-MX" sz="1100" dirty="0"/>
        </a:p>
      </cdr:txBody>
    </cdr:sp>
  </cdr:relSizeAnchor>
  <cdr:relSizeAnchor xmlns:cdr="http://schemas.openxmlformats.org/drawingml/2006/chartDrawing">
    <cdr:from>
      <cdr:x>0.92794</cdr:x>
      <cdr:y>0.61564</cdr:y>
    </cdr:from>
    <cdr:to>
      <cdr:x>1</cdr:x>
      <cdr:y>0.70359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6929486" y="3000396"/>
          <a:ext cx="53811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17</a:t>
          </a:r>
          <a:endParaRPr lang="es-MX" sz="1100" dirty="0"/>
        </a:p>
      </cdr:txBody>
    </cdr:sp>
  </cdr:relSizeAnchor>
  <cdr:relSizeAnchor xmlns:cdr="http://schemas.openxmlformats.org/drawingml/2006/chartDrawing">
    <cdr:from>
      <cdr:x>0.92794</cdr:x>
      <cdr:y>0.7329</cdr:y>
    </cdr:from>
    <cdr:to>
      <cdr:x>1</cdr:x>
      <cdr:y>0.79154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6929486" y="3571900"/>
          <a:ext cx="53811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219</a:t>
          </a:r>
          <a:endParaRPr lang="es-MX" sz="1100" dirty="0"/>
        </a:p>
      </cdr:txBody>
    </cdr:sp>
  </cdr:relSizeAnchor>
  <cdr:relSizeAnchor xmlns:cdr="http://schemas.openxmlformats.org/drawingml/2006/chartDrawing">
    <cdr:from>
      <cdr:x>0.87054</cdr:x>
      <cdr:y>0.87948</cdr:y>
    </cdr:from>
    <cdr:to>
      <cdr:x>0.95473</cdr:x>
      <cdr:y>1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6500858" y="4286280"/>
          <a:ext cx="628648" cy="5873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MX" sz="1400" dirty="0" smtClean="0"/>
            <a:t>12</a:t>
          </a:r>
          <a:endParaRPr lang="es-MX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9C6B0-524F-4188-9FD0-839EDA4A9946}" type="datetimeFigureOut">
              <a:rPr lang="es-MX" smtClean="0"/>
              <a:pPr/>
              <a:t>10/08/2017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72F2F-383B-4357-8B46-732A8D5D16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660624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6D22F-206E-423F-8CB6-6CB87F96A137}" type="datetimeFigureOut">
              <a:rPr lang="es-MX" smtClean="0"/>
              <a:pPr/>
              <a:t>10/08/2017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5EB9D-2BE5-45B8-BB4B-87FC73012D8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70687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5EB9D-2BE5-45B8-BB4B-87FC73012D83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5EB9D-2BE5-45B8-BB4B-87FC73012D83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5EB9D-2BE5-45B8-BB4B-87FC73012D83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5EB9D-2BE5-45B8-BB4B-87FC73012D83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69E671B-11B1-48D3-99A8-23C4936F353E}" type="datetimeFigureOut">
              <a:rPr lang="es-MX" smtClean="0"/>
              <a:pPr/>
              <a:t>10/08/2017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B0E90C6-2CFD-45C4-ABE3-9757E2CB6D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671B-11B1-48D3-99A8-23C4936F353E}" type="datetimeFigureOut">
              <a:rPr lang="es-MX" smtClean="0"/>
              <a:pPr/>
              <a:t>10/08/2017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90C6-2CFD-45C4-ABE3-9757E2CB6D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671B-11B1-48D3-99A8-23C4936F353E}" type="datetimeFigureOut">
              <a:rPr lang="es-MX" smtClean="0"/>
              <a:pPr/>
              <a:t>10/08/2017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90C6-2CFD-45C4-ABE3-9757E2CB6D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9E671B-11B1-48D3-99A8-23C4936F353E}" type="datetimeFigureOut">
              <a:rPr lang="es-MX" smtClean="0"/>
              <a:pPr/>
              <a:t>10/08/2017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0E90C6-2CFD-45C4-ABE3-9757E2CB6D9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69E671B-11B1-48D3-99A8-23C4936F353E}" type="datetimeFigureOut">
              <a:rPr lang="es-MX" smtClean="0"/>
              <a:pPr/>
              <a:t>10/08/2017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B0E90C6-2CFD-45C4-ABE3-9757E2CB6D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671B-11B1-48D3-99A8-23C4936F353E}" type="datetimeFigureOut">
              <a:rPr lang="es-MX" smtClean="0"/>
              <a:pPr/>
              <a:t>10/08/2017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90C6-2CFD-45C4-ABE3-9757E2CB6D9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671B-11B1-48D3-99A8-23C4936F353E}" type="datetimeFigureOut">
              <a:rPr lang="es-MX" smtClean="0"/>
              <a:pPr/>
              <a:t>10/08/2017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90C6-2CFD-45C4-ABE3-9757E2CB6D9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9E671B-11B1-48D3-99A8-23C4936F353E}" type="datetimeFigureOut">
              <a:rPr lang="es-MX" smtClean="0"/>
              <a:pPr/>
              <a:t>10/08/2017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0E90C6-2CFD-45C4-ABE3-9757E2CB6D9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671B-11B1-48D3-99A8-23C4936F353E}" type="datetimeFigureOut">
              <a:rPr lang="es-MX" smtClean="0"/>
              <a:pPr/>
              <a:t>10/08/2017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90C6-2CFD-45C4-ABE3-9757E2CB6D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9E671B-11B1-48D3-99A8-23C4936F353E}" type="datetimeFigureOut">
              <a:rPr lang="es-MX" smtClean="0"/>
              <a:pPr/>
              <a:t>10/08/2017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0E90C6-2CFD-45C4-ABE3-9757E2CB6D9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9E671B-11B1-48D3-99A8-23C4936F353E}" type="datetimeFigureOut">
              <a:rPr lang="es-MX" smtClean="0"/>
              <a:pPr/>
              <a:t>10/08/2017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0E90C6-2CFD-45C4-ABE3-9757E2CB6D9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9E671B-11B1-48D3-99A8-23C4936F353E}" type="datetimeFigureOut">
              <a:rPr lang="es-MX" smtClean="0"/>
              <a:pPr/>
              <a:t>10/08/2017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B0E90C6-2CFD-45C4-ABE3-9757E2CB6D9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8" y="928671"/>
            <a:ext cx="8029604" cy="2671780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DIRECCIÓN DE INSPECCIÓN Y VIGILANCIA DE REGLAMENTOS.</a:t>
            </a:r>
            <a:endParaRPr lang="es-MX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85919" y="3714752"/>
            <a:ext cx="6858048" cy="2786082"/>
          </a:xfrm>
        </p:spPr>
        <p:txBody>
          <a:bodyPr/>
          <a:lstStyle/>
          <a:p>
            <a:pPr algn="ctr"/>
            <a:r>
              <a:rPr lang="es-MX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REPORTE TRIMESTRAL DE ENERO- MARZO  2017</a:t>
            </a:r>
            <a:endParaRPr lang="es-MX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0 Imagen" descr="logotlaq2015-2018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1636699" cy="171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652934"/>
          </a:xfrm>
        </p:spPr>
        <p:txBody>
          <a:bodyPr>
            <a:normAutofit/>
          </a:bodyPr>
          <a:lstStyle/>
          <a:p>
            <a:pPr algn="ctr"/>
            <a:r>
              <a:rPr lang="es-MX" sz="24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DEPARTAMENTO DE INSPECCIÓN AMBIENTAL</a:t>
            </a:r>
            <a:endParaRPr lang="es-MX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MX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es-MX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4 Gráfico"/>
          <p:cNvGraphicFramePr/>
          <p:nvPr/>
        </p:nvGraphicFramePr>
        <p:xfrm>
          <a:off x="1500166" y="12858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358082" y="2928934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4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7643834" y="3357562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3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7572396" y="3786190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8</a:t>
            </a:r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404664"/>
            <a:ext cx="7467600" cy="868958"/>
          </a:xfrm>
        </p:spPr>
        <p:txBody>
          <a:bodyPr>
            <a:normAutofit/>
          </a:bodyPr>
          <a:lstStyle/>
          <a:p>
            <a:pPr algn="ctr"/>
            <a:r>
              <a:rPr lang="es-MX" sz="2400" dirty="0" smtClean="0">
                <a:solidFill>
                  <a:schemeClr val="accent1"/>
                </a:solidFill>
              </a:rPr>
              <a:t>DEPARTAMENTO DE INSPECCIÓN AMBIENTAL</a:t>
            </a:r>
            <a:endParaRPr lang="es-MX" sz="24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357659393"/>
              </p:ext>
            </p:extLst>
          </p:nvPr>
        </p:nvGraphicFramePr>
        <p:xfrm>
          <a:off x="1142976" y="1071546"/>
          <a:ext cx="6710386" cy="3400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572396" y="2357430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21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7786710" y="2786058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19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7572396" y="3143248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42</a:t>
            </a:r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67600" cy="1012974"/>
          </a:xfrm>
        </p:spPr>
        <p:txBody>
          <a:bodyPr>
            <a:normAutofit/>
          </a:bodyPr>
          <a:lstStyle/>
          <a:p>
            <a:pPr algn="ctr"/>
            <a:r>
              <a:rPr lang="es-MX" sz="2400" dirty="0" smtClean="0">
                <a:solidFill>
                  <a:schemeClr val="accent1"/>
                </a:solidFill>
              </a:rPr>
              <a:t>DEPARTAMENTO DE INPECCIÓN ambiental</a:t>
            </a:r>
            <a:endParaRPr lang="es-MX" sz="24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650774067"/>
              </p:ext>
            </p:extLst>
          </p:nvPr>
        </p:nvGraphicFramePr>
        <p:xfrm>
          <a:off x="1000100" y="1285860"/>
          <a:ext cx="6779096" cy="4629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786710" y="3143248"/>
            <a:ext cx="642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140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7858148" y="3643314"/>
            <a:ext cx="569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219</a:t>
            </a:r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0 Imagen" descr="logotlaq2015-2018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285729"/>
            <a:ext cx="1357322" cy="1421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7643192" cy="4166204"/>
          </a:xfrm>
        </p:spPr>
        <p:txBody>
          <a:bodyPr/>
          <a:lstStyle/>
          <a:p>
            <a:pPr algn="ctr"/>
            <a:r>
              <a:rPr lang="es-MX" dirty="0" smtClean="0">
                <a:solidFill>
                  <a:schemeClr val="accent1"/>
                </a:solidFill>
              </a:rPr>
              <a:t>DIRECCION DE INSPECCION Y VIGILANCIA DE REGLAMENTOS.</a:t>
            </a:r>
          </a:p>
          <a:p>
            <a:endParaRPr lang="es-MX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s-MX" sz="1800" dirty="0" smtClean="0">
                <a:solidFill>
                  <a:schemeClr val="accent1"/>
                </a:solidFill>
              </a:rPr>
              <a:t>REPORTE TRIMESTRAL DE ABRIL A JUNIO 2017</a:t>
            </a:r>
            <a:r>
              <a:rPr lang="es-MX" dirty="0" smtClean="0">
                <a:solidFill>
                  <a:schemeClr val="accent1"/>
                </a:solidFill>
              </a:rPr>
              <a:t>.</a:t>
            </a:r>
          </a:p>
          <a:p>
            <a:endParaRPr lang="es-MX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s-MX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1600" dirty="0" smtClean="0">
                <a:solidFill>
                  <a:schemeClr val="accent1">
                    <a:lumMod val="75000"/>
                  </a:schemeClr>
                </a:solidFill>
              </a:rPr>
              <a:t>DIRECCION DE INSPECCION Y VIGILANCIA DE REGLAMENTOS.</a:t>
            </a:r>
            <a:endParaRPr lang="es-MX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546906743"/>
              </p:ext>
            </p:extLst>
          </p:nvPr>
        </p:nvGraphicFramePr>
        <p:xfrm>
          <a:off x="785786" y="2071678"/>
          <a:ext cx="6643734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572264" y="4286256"/>
            <a:ext cx="1071569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JUNIO 69</a:t>
            </a:r>
            <a:endParaRPr lang="es-MX" sz="1200" dirty="0"/>
          </a:p>
        </p:txBody>
      </p:sp>
    </p:spTree>
    <p:extLst>
      <p:ext uri="{BB962C8B-B14F-4D97-AF65-F5344CB8AC3E}">
        <p14:creationId xmlns="" xmlns:p14="http://schemas.microsoft.com/office/powerpoint/2010/main" val="1461659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DIRECCION DE INSPECCION Y VIGILANCIA DE REGLAMENTOS.</a:t>
            </a:r>
            <a:endParaRPr lang="es-MX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643224507"/>
              </p:ext>
            </p:extLst>
          </p:nvPr>
        </p:nvGraphicFramePr>
        <p:xfrm>
          <a:off x="500034" y="1571612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7286644" y="2428868"/>
            <a:ext cx="571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40</a:t>
            </a:r>
            <a:endParaRPr lang="es-MX" sz="11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215338" y="4357694"/>
            <a:ext cx="4411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11</a:t>
            </a:r>
            <a:endParaRPr lang="es-MX" sz="1100" dirty="0"/>
          </a:p>
        </p:txBody>
      </p:sp>
      <p:sp>
        <p:nvSpPr>
          <p:cNvPr id="7" name="6 CuadroTexto"/>
          <p:cNvSpPr txBox="1"/>
          <p:nvPr/>
        </p:nvSpPr>
        <p:spPr>
          <a:xfrm>
            <a:off x="8001024" y="4857760"/>
            <a:ext cx="4411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19</a:t>
            </a:r>
            <a:endParaRPr lang="es-MX" sz="1100" dirty="0"/>
          </a:p>
        </p:txBody>
      </p:sp>
    </p:spTree>
    <p:extLst>
      <p:ext uri="{BB962C8B-B14F-4D97-AF65-F5344CB8AC3E}">
        <p14:creationId xmlns="" xmlns:p14="http://schemas.microsoft.com/office/powerpoint/2010/main" val="1423603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476672"/>
            <a:ext cx="5976664" cy="936104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accent1"/>
                </a:solidFill>
              </a:rPr>
              <a:t>DIRECCION DE INSPECCION Y VIGILANCIA DE REGLAMENTOS</a:t>
            </a:r>
            <a:endParaRPr lang="es-MX" dirty="0">
              <a:solidFill>
                <a:schemeClr val="accent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890156959"/>
              </p:ext>
            </p:extLst>
          </p:nvPr>
        </p:nvGraphicFramePr>
        <p:xfrm>
          <a:off x="571472" y="164305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500958" y="3786190"/>
            <a:ext cx="569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109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989570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1"/>
                </a:solidFill>
              </a:rPr>
              <a:t>DEPARTAMENTO DE INSPECCIÓN DE OBRA PÚBLICA</a:t>
            </a:r>
            <a:endParaRPr lang="es-MX" dirty="0">
              <a:solidFill>
                <a:schemeClr val="accent1"/>
              </a:solidFill>
            </a:endParaRP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034108841"/>
              </p:ext>
            </p:extLst>
          </p:nvPr>
        </p:nvGraphicFramePr>
        <p:xfrm>
          <a:off x="500034" y="1571612"/>
          <a:ext cx="7786742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215338" y="3786190"/>
            <a:ext cx="7143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125</a:t>
            </a:r>
            <a:endParaRPr lang="es-MX" sz="1050" dirty="0"/>
          </a:p>
        </p:txBody>
      </p:sp>
    </p:spTree>
    <p:extLst>
      <p:ext uri="{BB962C8B-B14F-4D97-AF65-F5344CB8AC3E}">
        <p14:creationId xmlns="" xmlns:p14="http://schemas.microsoft.com/office/powerpoint/2010/main" val="1766324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000" dirty="0">
                <a:solidFill>
                  <a:schemeClr val="accent6">
                    <a:lumMod val="75000"/>
                  </a:schemeClr>
                </a:solidFill>
              </a:rPr>
              <a:t>DEPARTAMENTO DE INSPECCION DE OBRA PUBLICA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255486351"/>
              </p:ext>
            </p:extLst>
          </p:nvPr>
        </p:nvGraphicFramePr>
        <p:xfrm>
          <a:off x="428596" y="1000108"/>
          <a:ext cx="742955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572396" y="2928934"/>
            <a:ext cx="4286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108</a:t>
            </a:r>
            <a:endParaRPr lang="es-MX" sz="1050" dirty="0"/>
          </a:p>
        </p:txBody>
      </p:sp>
    </p:spTree>
    <p:extLst>
      <p:ext uri="{BB962C8B-B14F-4D97-AF65-F5344CB8AC3E}">
        <p14:creationId xmlns="" xmlns:p14="http://schemas.microsoft.com/office/powerpoint/2010/main" val="3232913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000" dirty="0">
                <a:solidFill>
                  <a:schemeClr val="accent1"/>
                </a:solidFill>
              </a:rPr>
              <a:t>DEPARTAMENTO DE INSPECCION DE OBRA PUBLICA</a:t>
            </a:r>
            <a:endParaRPr lang="es-MX" sz="2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752265980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858148" y="4071942"/>
            <a:ext cx="5693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210</a:t>
            </a:r>
            <a:endParaRPr lang="es-MX" sz="1100" dirty="0"/>
          </a:p>
        </p:txBody>
      </p:sp>
    </p:spTree>
    <p:extLst>
      <p:ext uri="{BB962C8B-B14F-4D97-AF65-F5344CB8AC3E}">
        <p14:creationId xmlns="" xmlns:p14="http://schemas.microsoft.com/office/powerpoint/2010/main" val="1687109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16824" cy="1080120"/>
          </a:xfrm>
        </p:spPr>
        <p:txBody>
          <a:bodyPr>
            <a:noAutofit/>
          </a:bodyPr>
          <a:lstStyle/>
          <a:p>
            <a:pPr algn="ctr"/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Dirección de inspección y vigilancia de reglamentos apercibimientos de enero a marzo 2017.</a:t>
            </a:r>
            <a:endParaRPr lang="es-MX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sz="900" dirty="0" smtClean="0">
                <a:solidFill>
                  <a:schemeClr val="accent3">
                    <a:lumMod val="75000"/>
                  </a:schemeClr>
                </a:solidFill>
              </a:rPr>
              <a:t>APERCIBIMIENTOS</a:t>
            </a:r>
          </a:p>
          <a:p>
            <a:r>
              <a:rPr lang="es-MX" sz="900" dirty="0" smtClean="0">
                <a:solidFill>
                  <a:schemeClr val="accent3">
                    <a:lumMod val="75000"/>
                  </a:schemeClr>
                </a:solidFill>
              </a:rPr>
              <a:t>ENERO 104</a:t>
            </a:r>
          </a:p>
          <a:p>
            <a:r>
              <a:rPr lang="es-MX" sz="900" dirty="0" smtClean="0">
                <a:solidFill>
                  <a:schemeClr val="accent3">
                    <a:lumMod val="75000"/>
                  </a:schemeClr>
                </a:solidFill>
              </a:rPr>
              <a:t>FEBRERO 77</a:t>
            </a:r>
          </a:p>
          <a:p>
            <a:r>
              <a:rPr lang="es-MX" sz="900" dirty="0" smtClean="0">
                <a:solidFill>
                  <a:schemeClr val="accent3">
                    <a:lumMod val="75000"/>
                  </a:schemeClr>
                </a:solidFill>
              </a:rPr>
              <a:t>MARZO 97</a:t>
            </a:r>
            <a:endParaRPr lang="es-MX" sz="9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="" xmlns:p14="http://schemas.microsoft.com/office/powerpoint/2010/main" val="2138488333"/>
              </p:ext>
            </p:extLst>
          </p:nvPr>
        </p:nvGraphicFramePr>
        <p:xfrm>
          <a:off x="2071670" y="1428736"/>
          <a:ext cx="583408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827584" y="5661248"/>
            <a:ext cx="70567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s-MX" sz="1050" dirty="0" smtClean="0">
                <a:latin typeface="Arial" pitchFamily="34" charset="0"/>
                <a:cs typeface="Arial" pitchFamily="34" charset="0"/>
              </a:rPr>
              <a:t>En el mes de enero se muestra una cantidad más elevada a comparación con febrero y marzo en virtud de haber realizado una serie de operativos en el Municipio.</a:t>
            </a:r>
            <a:endParaRPr lang="es-MX" sz="105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1"/>
                </a:solidFill>
              </a:rPr>
              <a:t>DEPARTAMENTO DE INSPECCION  AMBIENTAL</a:t>
            </a:r>
            <a:endParaRPr lang="es-MX" dirty="0">
              <a:solidFill>
                <a:schemeClr val="accent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627344076"/>
              </p:ext>
            </p:extLst>
          </p:nvPr>
        </p:nvGraphicFramePr>
        <p:xfrm>
          <a:off x="571472" y="2143116"/>
          <a:ext cx="7972452" cy="4543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4031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chemeClr val="accent1"/>
                </a:solidFill>
              </a:rPr>
              <a:t>DEPARTAMENTO DE INSPECCION  AMBIENTAL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039237557"/>
              </p:ext>
            </p:extLst>
          </p:nvPr>
        </p:nvGraphicFramePr>
        <p:xfrm>
          <a:off x="642910" y="1571612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001024" y="3786190"/>
            <a:ext cx="3353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11</a:t>
            </a:r>
            <a:endParaRPr lang="es-MX" sz="1050" dirty="0"/>
          </a:p>
        </p:txBody>
      </p:sp>
      <p:sp>
        <p:nvSpPr>
          <p:cNvPr id="6" name="5 CuadroTexto"/>
          <p:cNvSpPr txBox="1"/>
          <p:nvPr/>
        </p:nvSpPr>
        <p:spPr>
          <a:xfrm>
            <a:off x="8143900" y="4071942"/>
            <a:ext cx="4411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45</a:t>
            </a:r>
            <a:endParaRPr lang="es-MX" sz="1050" dirty="0"/>
          </a:p>
        </p:txBody>
      </p:sp>
      <p:sp>
        <p:nvSpPr>
          <p:cNvPr id="7" name="6 CuadroTexto"/>
          <p:cNvSpPr txBox="1"/>
          <p:nvPr/>
        </p:nvSpPr>
        <p:spPr>
          <a:xfrm>
            <a:off x="8072462" y="4429132"/>
            <a:ext cx="3353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70</a:t>
            </a:r>
            <a:endParaRPr lang="es-MX" sz="1050" dirty="0"/>
          </a:p>
        </p:txBody>
      </p:sp>
    </p:spTree>
    <p:extLst>
      <p:ext uri="{BB962C8B-B14F-4D97-AF65-F5344CB8AC3E}">
        <p14:creationId xmlns="" xmlns:p14="http://schemas.microsoft.com/office/powerpoint/2010/main" val="2858426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chemeClr val="accent1"/>
                </a:solidFill>
              </a:rPr>
              <a:t>DEPARTAMENTO DE INSPECCION  AMBIENTAL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075475221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001024" y="4214818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8215338" y="4857760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6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6786578" y="57864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3909740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1"/>
                </a:solidFill>
              </a:rPr>
              <a:t>DEPARTAMENTO DE INSPECCION  AMBIENTAL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216588268"/>
              </p:ext>
            </p:extLst>
          </p:nvPr>
        </p:nvGraphicFramePr>
        <p:xfrm>
          <a:off x="785786" y="1000108"/>
          <a:ext cx="750099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500958" y="3786190"/>
            <a:ext cx="7858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JUNIO 270</a:t>
            </a:r>
            <a:endParaRPr lang="es-MX" sz="1050" dirty="0"/>
          </a:p>
        </p:txBody>
      </p:sp>
    </p:spTree>
    <p:extLst>
      <p:ext uri="{BB962C8B-B14F-4D97-AF65-F5344CB8AC3E}">
        <p14:creationId xmlns="" xmlns:p14="http://schemas.microsoft.com/office/powerpoint/2010/main" val="590349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38867" y="260648"/>
            <a:ext cx="6786610" cy="994122"/>
          </a:xfrm>
        </p:spPr>
        <p:txBody>
          <a:bodyPr>
            <a:noAutofit/>
          </a:bodyPr>
          <a:lstStyle/>
          <a:p>
            <a:pPr algn="ctr"/>
            <a:r>
              <a:rPr lang="es-MX" sz="2400" dirty="0" smtClean="0">
                <a:solidFill>
                  <a:schemeClr val="accent1"/>
                </a:solidFill>
                <a:latin typeface="+mn-lt"/>
              </a:rPr>
              <a:t>Dirección de inspección y vigilancia de reglamentos </a:t>
            </a:r>
            <a:endParaRPr lang="es-MX" sz="2400" dirty="0">
              <a:solidFill>
                <a:schemeClr val="accent1"/>
              </a:solidFill>
              <a:latin typeface="+mn-lt"/>
            </a:endParaRPr>
          </a:p>
        </p:txBody>
      </p:sp>
      <p:graphicFrame>
        <p:nvGraphicFramePr>
          <p:cNvPr id="3" name="2 Gráfico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7358082" y="3143248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32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7358082" y="3714752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46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572396" y="435769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32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251520" y="6165304"/>
            <a:ext cx="86445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ES" sz="900" dirty="0" smtClean="0">
                <a:latin typeface="Arial" pitchFamily="34" charset="0"/>
                <a:cs typeface="Arial" pitchFamily="34" charset="0"/>
              </a:rPr>
              <a:t>En el mes de enero se realizaron diversas inspecciones dando como resultado un total de 83 actas de infracción en su mayoría por falta de licencia Municipal.</a:t>
            </a:r>
            <a:endParaRPr lang="es-ES" sz="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665168" cy="850106"/>
          </a:xfrm>
        </p:spPr>
        <p:txBody>
          <a:bodyPr>
            <a:noAutofit/>
          </a:bodyPr>
          <a:lstStyle/>
          <a:p>
            <a:pPr algn="ctr"/>
            <a:r>
              <a:rPr lang="es-MX" sz="2400" dirty="0" smtClean="0">
                <a:solidFill>
                  <a:schemeClr val="accent1"/>
                </a:solidFill>
              </a:rPr>
              <a:t>Dirección de inspección y vigilancia de reglamentos</a:t>
            </a:r>
            <a:endParaRPr lang="es-MX" sz="24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3 Gráfico"/>
          <p:cNvGraphicFramePr/>
          <p:nvPr/>
        </p:nvGraphicFramePr>
        <p:xfrm>
          <a:off x="1500166" y="3929066"/>
          <a:ext cx="1714512" cy="1492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642910" y="1214422"/>
          <a:ext cx="7572428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858016" y="2285992"/>
            <a:ext cx="569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195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611560" y="5949280"/>
            <a:ext cx="7648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ES" sz="1100" dirty="0" smtClean="0">
                <a:latin typeface="Arial" pitchFamily="34" charset="0"/>
                <a:cs typeface="Arial" pitchFamily="34" charset="0"/>
              </a:rPr>
              <a:t>Como se puede observar en el total de verificaciones se incrementaron las verificaciones para giro nuevo</a:t>
            </a:r>
            <a:r>
              <a:rPr lang="es-ES" sz="1100" dirty="0" smtClean="0"/>
              <a:t>. </a:t>
            </a:r>
            <a:endParaRPr lang="es-ES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57163" y="142853"/>
            <a:ext cx="5857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bg1">
                    <a:lumMod val="50000"/>
                  </a:schemeClr>
                </a:solidFill>
              </a:rPr>
              <a:t>DEPARTAMENTO DE INSPECCIÓN DE OBRA PÚBLICA</a:t>
            </a:r>
            <a:endParaRPr lang="es-MX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="" xmlns:p14="http://schemas.microsoft.com/office/powerpoint/2010/main" val="2891421285"/>
              </p:ext>
            </p:extLst>
          </p:nvPr>
        </p:nvGraphicFramePr>
        <p:xfrm>
          <a:off x="428596" y="857232"/>
          <a:ext cx="778674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827584" y="5949280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s-ES" sz="1000" dirty="0" smtClean="0">
                <a:latin typeface="Arial" pitchFamily="34" charset="0"/>
                <a:cs typeface="Arial" pitchFamily="34" charset="0"/>
              </a:rPr>
              <a:t>Como se puede observar en los primeros tres meses del año hubo un incremento de operativos en zonas como, residencial el tapatío así como en </a:t>
            </a:r>
            <a:r>
              <a:rPr lang="es-ES" sz="1000" dirty="0" err="1" smtClean="0">
                <a:latin typeface="Arial" pitchFamily="34" charset="0"/>
                <a:cs typeface="Arial" pitchFamily="34" charset="0"/>
              </a:rPr>
              <a:t>fovisste</a:t>
            </a:r>
            <a:r>
              <a:rPr lang="es-E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000" dirty="0" err="1" smtClean="0">
                <a:latin typeface="Arial" pitchFamily="34" charset="0"/>
                <a:cs typeface="Arial" pitchFamily="34" charset="0"/>
              </a:rPr>
              <a:t>miravalle</a:t>
            </a:r>
            <a:r>
              <a:rPr lang="es-ES" sz="1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332656"/>
            <a:ext cx="7186634" cy="808618"/>
          </a:xfrm>
        </p:spPr>
        <p:txBody>
          <a:bodyPr>
            <a:normAutofit/>
          </a:bodyPr>
          <a:lstStyle/>
          <a:p>
            <a:pPr algn="ctr"/>
            <a:r>
              <a:rPr lang="es-MX" sz="2400" dirty="0" smtClean="0">
                <a:solidFill>
                  <a:schemeClr val="accent1"/>
                </a:solidFill>
              </a:rPr>
              <a:t>DEPARTAMENTO DE OBRAS PÚBLICAS</a:t>
            </a:r>
            <a:endParaRPr lang="es-MX" sz="24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690324726"/>
              </p:ext>
            </p:extLst>
          </p:nvPr>
        </p:nvGraphicFramePr>
        <p:xfrm>
          <a:off x="971600" y="1556792"/>
          <a:ext cx="6984776" cy="338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072462" y="2857496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67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8001024" y="3286124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71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8072462" y="364331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60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76672"/>
            <a:ext cx="7467600" cy="868958"/>
          </a:xfrm>
        </p:spPr>
        <p:txBody>
          <a:bodyPr>
            <a:normAutofit/>
          </a:bodyPr>
          <a:lstStyle/>
          <a:p>
            <a:pPr algn="ctr"/>
            <a:r>
              <a:rPr lang="es-MX" sz="2400" dirty="0" smtClean="0">
                <a:solidFill>
                  <a:schemeClr val="accent1"/>
                </a:solidFill>
              </a:rPr>
              <a:t>DEPARTAMENTO DE INSPECCIÓN DE OBRA PÚBLICA</a:t>
            </a:r>
            <a:endParaRPr lang="es-MX" sz="24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1357290" y="1600201"/>
          <a:ext cx="6215106" cy="3829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500958" y="321468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207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7643834" y="357187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160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476672"/>
            <a:ext cx="6840760" cy="868958"/>
          </a:xfrm>
        </p:spPr>
        <p:txBody>
          <a:bodyPr>
            <a:normAutofit/>
          </a:bodyPr>
          <a:lstStyle/>
          <a:p>
            <a:pPr algn="ctr"/>
            <a:r>
              <a:rPr lang="es-MX" sz="2400" dirty="0" smtClean="0">
                <a:solidFill>
                  <a:schemeClr val="accent1"/>
                </a:solidFill>
              </a:rPr>
              <a:t>DEPARTAMENTO DE INSPECCIÓN AMBIENTAL</a:t>
            </a:r>
            <a:endParaRPr lang="es-MX" sz="24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023862434"/>
              </p:ext>
            </p:extLst>
          </p:nvPr>
        </p:nvGraphicFramePr>
        <p:xfrm>
          <a:off x="755576" y="1556792"/>
          <a:ext cx="6995120" cy="4340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500958" y="328612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11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7715272" y="3786190"/>
            <a:ext cx="584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12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7715272" y="4214818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19</a:t>
            </a: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476672"/>
            <a:ext cx="7467600" cy="580926"/>
          </a:xfrm>
        </p:spPr>
        <p:txBody>
          <a:bodyPr>
            <a:normAutofit/>
          </a:bodyPr>
          <a:lstStyle/>
          <a:p>
            <a:pPr algn="ctr"/>
            <a:r>
              <a:rPr lang="es-MX" sz="24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DEPARTAMENTO DE INSPECCIÓN AMBIENTAL</a:t>
            </a:r>
            <a:endParaRPr lang="es-MX" sz="2400" dirty="0">
              <a:solidFill>
                <a:schemeClr val="accent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015752584"/>
              </p:ext>
            </p:extLst>
          </p:nvPr>
        </p:nvGraphicFramePr>
        <p:xfrm>
          <a:off x="827584" y="1340768"/>
          <a:ext cx="7416824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8215338" y="3857628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9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1055</TotalTime>
  <Words>378</Words>
  <Application>Microsoft Office PowerPoint</Application>
  <PresentationFormat>Presentación en pantalla (4:3)</PresentationFormat>
  <Paragraphs>133</Paragraphs>
  <Slides>23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Mirador</vt:lpstr>
      <vt:lpstr>DIRECCIÓN DE INSPECCIÓN Y VIGILANCIA DE REGLAMENTOS.</vt:lpstr>
      <vt:lpstr>Dirección de inspección y vigilancia de reglamentos apercibimientos de enero a marzo 2017.</vt:lpstr>
      <vt:lpstr>Dirección de inspección y vigilancia de reglamentos </vt:lpstr>
      <vt:lpstr>Dirección de inspección y vigilancia de reglamentos</vt:lpstr>
      <vt:lpstr>Diapositiva 5</vt:lpstr>
      <vt:lpstr>DEPARTAMENTO DE OBRAS PÚBLICAS</vt:lpstr>
      <vt:lpstr>DEPARTAMENTO DE INSPECCIÓN DE OBRA PÚBLICA</vt:lpstr>
      <vt:lpstr>DEPARTAMENTO DE INSPECCIÓN AMBIENTAL</vt:lpstr>
      <vt:lpstr>DEPARTAMENTO DE INSPECCIÓN AMBIENTAL</vt:lpstr>
      <vt:lpstr>DEPARTAMENTO DE INSPECCIÓN AMBIENTAL</vt:lpstr>
      <vt:lpstr>DEPARTAMENTO DE INSPECCIÓN AMBIENTAL</vt:lpstr>
      <vt:lpstr>DEPARTAMENTO DE INPECCIÓN ambiental</vt:lpstr>
      <vt:lpstr>Diapositiva 13</vt:lpstr>
      <vt:lpstr>DIRECCION DE INSPECCION Y VIGILANCIA DE REGLAMENTOS.</vt:lpstr>
      <vt:lpstr>DIRECCION DE INSPECCION Y VIGILANCIA DE REGLAMENTOS.</vt:lpstr>
      <vt:lpstr>DIRECCION DE INSPECCION Y VIGILANCIA DE REGLAMENTOS</vt:lpstr>
      <vt:lpstr>DEPARTAMENTO DE INSPECCIÓN DE OBRA PÚBLICA</vt:lpstr>
      <vt:lpstr>DEPARTAMENTO DE INSPECCION DE OBRA PUBLICA</vt:lpstr>
      <vt:lpstr>DEPARTAMENTO DE INSPECCION DE OBRA PUBLICA</vt:lpstr>
      <vt:lpstr>DEPARTAMENTO DE INSPECCION  AMBIENTAL</vt:lpstr>
      <vt:lpstr>DEPARTAMENTO DE INSPECCION  AMBIENTAL</vt:lpstr>
      <vt:lpstr>DEPARTAMENTO DE INSPECCION  AMBIENTAL</vt:lpstr>
      <vt:lpstr>DEPARTAMENTO DE INSPECCION  AMBIENTAL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DE INSPECCIÓN Y VIGILANCIA DE REGLAMENTOS.</dc:title>
  <dc:creator>mochoas</dc:creator>
  <cp:lastModifiedBy>mochoas</cp:lastModifiedBy>
  <cp:revision>113</cp:revision>
  <dcterms:created xsi:type="dcterms:W3CDTF">2017-06-13T18:22:07Z</dcterms:created>
  <dcterms:modified xsi:type="dcterms:W3CDTF">2017-08-10T14:11:34Z</dcterms:modified>
</cp:coreProperties>
</file>