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6"/>
  </p:notesMasterIdLst>
  <p:sldIdLst>
    <p:sldId id="257" r:id="rId2"/>
    <p:sldId id="372" r:id="rId3"/>
    <p:sldId id="360" r:id="rId4"/>
    <p:sldId id="376" r:id="rId5"/>
    <p:sldId id="358" r:id="rId6"/>
    <p:sldId id="357" r:id="rId7"/>
    <p:sldId id="371" r:id="rId8"/>
    <p:sldId id="373" r:id="rId9"/>
    <p:sldId id="348" r:id="rId10"/>
    <p:sldId id="349" r:id="rId11"/>
    <p:sldId id="294" r:id="rId12"/>
    <p:sldId id="369" r:id="rId13"/>
    <p:sldId id="359" r:id="rId14"/>
    <p:sldId id="374" r:id="rId15"/>
    <p:sldId id="330" r:id="rId16"/>
    <p:sldId id="334" r:id="rId17"/>
    <p:sldId id="296" r:id="rId18"/>
    <p:sldId id="368" r:id="rId19"/>
    <p:sldId id="364" r:id="rId20"/>
    <p:sldId id="329" r:id="rId21"/>
    <p:sldId id="377" r:id="rId22"/>
    <p:sldId id="378" r:id="rId23"/>
    <p:sldId id="375" r:id="rId24"/>
    <p:sldId id="313" r:id="rId25"/>
    <p:sldId id="333" r:id="rId26"/>
    <p:sldId id="347" r:id="rId27"/>
    <p:sldId id="361" r:id="rId28"/>
    <p:sldId id="365" r:id="rId29"/>
    <p:sldId id="335" r:id="rId30"/>
    <p:sldId id="311" r:id="rId31"/>
    <p:sldId id="341" r:id="rId32"/>
    <p:sldId id="367" r:id="rId33"/>
    <p:sldId id="339" r:id="rId34"/>
    <p:sldId id="336" r:id="rId35"/>
    <p:sldId id="346" r:id="rId36"/>
    <p:sldId id="342" r:id="rId37"/>
    <p:sldId id="370" r:id="rId38"/>
    <p:sldId id="350" r:id="rId39"/>
    <p:sldId id="366" r:id="rId40"/>
    <p:sldId id="362" r:id="rId41"/>
    <p:sldId id="343" r:id="rId42"/>
    <p:sldId id="337" r:id="rId43"/>
    <p:sldId id="353" r:id="rId44"/>
    <p:sldId id="363" r:id="rId45"/>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88" autoAdjust="0"/>
    <p:restoredTop sz="96448" autoAdjust="0"/>
  </p:normalViewPr>
  <p:slideViewPr>
    <p:cSldViewPr>
      <p:cViewPr>
        <p:scale>
          <a:sx n="89" d="100"/>
          <a:sy n="89" d="100"/>
        </p:scale>
        <p:origin x="-744" y="59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D75622-08ED-4D0B-A031-AEE52BA0BCB9}" type="datetimeFigureOut">
              <a:rPr lang="es-MX" smtClean="0"/>
              <a:t>25/09/2019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69AA94-D2CC-4756-BF7B-B16B80F27AEE}" type="slidenum">
              <a:rPr lang="es-MX" smtClean="0"/>
              <a:t>‹Nº›</a:t>
            </a:fld>
            <a:endParaRPr lang="es-MX"/>
          </a:p>
        </p:txBody>
      </p:sp>
    </p:spTree>
    <p:extLst>
      <p:ext uri="{BB962C8B-B14F-4D97-AF65-F5344CB8AC3E}">
        <p14:creationId xmlns:p14="http://schemas.microsoft.com/office/powerpoint/2010/main" val="3919095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D269AA94-D2CC-4756-BF7B-B16B80F27AEE}" type="slidenum">
              <a:rPr lang="es-MX" smtClean="0"/>
              <a:t>6</a:t>
            </a:fld>
            <a:endParaRPr lang="es-MX"/>
          </a:p>
        </p:txBody>
      </p:sp>
    </p:spTree>
    <p:extLst>
      <p:ext uri="{BB962C8B-B14F-4D97-AF65-F5344CB8AC3E}">
        <p14:creationId xmlns:p14="http://schemas.microsoft.com/office/powerpoint/2010/main" val="1315221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D269AA94-D2CC-4756-BF7B-B16B80F27AEE}" type="slidenum">
              <a:rPr lang="es-MX" smtClean="0"/>
              <a:t>11</a:t>
            </a:fld>
            <a:endParaRPr lang="es-MX"/>
          </a:p>
        </p:txBody>
      </p:sp>
    </p:spTree>
    <p:extLst>
      <p:ext uri="{BB962C8B-B14F-4D97-AF65-F5344CB8AC3E}">
        <p14:creationId xmlns:p14="http://schemas.microsoft.com/office/powerpoint/2010/main" val="3098871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D269AA94-D2CC-4756-BF7B-B16B80F27AEE}" type="slidenum">
              <a:rPr lang="es-MX" smtClean="0"/>
              <a:t>24</a:t>
            </a:fld>
            <a:endParaRPr lang="es-MX"/>
          </a:p>
        </p:txBody>
      </p:sp>
    </p:spTree>
    <p:extLst>
      <p:ext uri="{BB962C8B-B14F-4D97-AF65-F5344CB8AC3E}">
        <p14:creationId xmlns:p14="http://schemas.microsoft.com/office/powerpoint/2010/main" val="1948173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C5D19DFC-D526-42D8-B218-FBDF633D9E62}" type="datetimeFigureOut">
              <a:rPr lang="es-MX" smtClean="0"/>
              <a:t>25/09/2019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505644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C5D19DFC-D526-42D8-B218-FBDF633D9E62}" type="datetimeFigureOut">
              <a:rPr lang="es-MX" smtClean="0"/>
              <a:t>25/09/2019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3661630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C5D19DFC-D526-42D8-B218-FBDF633D9E62}" type="datetimeFigureOut">
              <a:rPr lang="es-MX" smtClean="0"/>
              <a:t>25/09/2019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2543588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C5D19DFC-D526-42D8-B218-FBDF633D9E62}" type="datetimeFigureOut">
              <a:rPr lang="es-MX" smtClean="0"/>
              <a:t>25/09/2019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1682348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5D19DFC-D526-42D8-B218-FBDF633D9E62}" type="datetimeFigureOut">
              <a:rPr lang="es-MX" smtClean="0"/>
              <a:t>25/09/2019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2381861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C5D19DFC-D526-42D8-B218-FBDF633D9E62}" type="datetimeFigureOut">
              <a:rPr lang="es-MX" smtClean="0"/>
              <a:t>25/09/2019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1781522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C5D19DFC-D526-42D8-B218-FBDF633D9E62}" type="datetimeFigureOut">
              <a:rPr lang="es-MX" smtClean="0"/>
              <a:t>25/09/2019</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4205553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C5D19DFC-D526-42D8-B218-FBDF633D9E62}" type="datetimeFigureOut">
              <a:rPr lang="es-MX" smtClean="0"/>
              <a:t>25/09/2019</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3995748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5D19DFC-D526-42D8-B218-FBDF633D9E62}" type="datetimeFigureOut">
              <a:rPr lang="es-MX" smtClean="0"/>
              <a:t>25/09/2019</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666195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5D19DFC-D526-42D8-B218-FBDF633D9E62}" type="datetimeFigureOut">
              <a:rPr lang="es-MX" smtClean="0"/>
              <a:t>25/09/2019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346120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5D19DFC-D526-42D8-B218-FBDF633D9E62}" type="datetimeFigureOut">
              <a:rPr lang="es-MX" smtClean="0"/>
              <a:t>25/09/2019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10601D12-8498-4A07-AE50-528984A44FC4}" type="slidenum">
              <a:rPr lang="es-MX" smtClean="0"/>
              <a:t>‹Nº›</a:t>
            </a:fld>
            <a:endParaRPr lang="es-MX"/>
          </a:p>
        </p:txBody>
      </p:sp>
    </p:spTree>
    <p:extLst>
      <p:ext uri="{BB962C8B-B14F-4D97-AF65-F5344CB8AC3E}">
        <p14:creationId xmlns:p14="http://schemas.microsoft.com/office/powerpoint/2010/main" val="1823039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D19DFC-D526-42D8-B218-FBDF633D9E62}" type="datetimeFigureOut">
              <a:rPr lang="es-MX" smtClean="0"/>
              <a:t>25/09/2019</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01D12-8498-4A07-AE50-528984A44FC4}" type="slidenum">
              <a:rPr lang="es-MX" smtClean="0"/>
              <a:t>‹Nº›</a:t>
            </a:fld>
            <a:endParaRPr lang="es-MX"/>
          </a:p>
        </p:txBody>
      </p:sp>
    </p:spTree>
    <p:extLst>
      <p:ext uri="{BB962C8B-B14F-4D97-AF65-F5344CB8AC3E}">
        <p14:creationId xmlns:p14="http://schemas.microsoft.com/office/powerpoint/2010/main" val="9049432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xml"/><Relationship Id="rId5" Type="http://schemas.openxmlformats.org/officeDocument/2006/relationships/image" Target="../media/image56.jpg"/><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1.xml"/><Relationship Id="rId5" Type="http://schemas.openxmlformats.org/officeDocument/2006/relationships/image" Target="../media/image78.jpg"/><Relationship Id="rId4" Type="http://schemas.openxmlformats.org/officeDocument/2006/relationships/image" Target="../media/image77.jpg"/></Relationships>
</file>

<file path=ppt/slides/_rels/slide2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1.xml"/><Relationship Id="rId5" Type="http://schemas.openxmlformats.org/officeDocument/2006/relationships/image" Target="../media/image82.jpg"/><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jpeg"/></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3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xml"/><Relationship Id="rId5" Type="http://schemas.openxmlformats.org/officeDocument/2006/relationships/image" Target="../media/image104.jpeg"/><Relationship Id="rId4" Type="http://schemas.openxmlformats.org/officeDocument/2006/relationships/image" Target="../media/image103.jpeg"/></Relationships>
</file>

<file path=ppt/slides/_rels/slide3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g"/><Relationship Id="rId1" Type="http://schemas.openxmlformats.org/officeDocument/2006/relationships/slideLayout" Target="../slideLayouts/slideLayout1.xml"/><Relationship Id="rId5" Type="http://schemas.openxmlformats.org/officeDocument/2006/relationships/image" Target="../media/image108.jpeg"/><Relationship Id="rId4" Type="http://schemas.openxmlformats.org/officeDocument/2006/relationships/image" Target="../media/image107.jpeg"/></Relationships>
</file>

<file path=ppt/slides/_rels/slide3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g"/><Relationship Id="rId1" Type="http://schemas.openxmlformats.org/officeDocument/2006/relationships/slideLayout" Target="../slideLayouts/slideLayout2.xml"/><Relationship Id="rId5" Type="http://schemas.openxmlformats.org/officeDocument/2006/relationships/image" Target="../media/image112.jpg"/><Relationship Id="rId4" Type="http://schemas.openxmlformats.org/officeDocument/2006/relationships/image" Target="../media/image111.jpg"/></Relationships>
</file>

<file path=ppt/slides/_rels/slide3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1.xml"/><Relationship Id="rId5" Type="http://schemas.openxmlformats.org/officeDocument/2006/relationships/image" Target="../media/image116.jpg"/><Relationship Id="rId4" Type="http://schemas.openxmlformats.org/officeDocument/2006/relationships/image" Target="../media/image115.jpg"/></Relationships>
</file>

<file path=ppt/slides/_rels/slide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xml"/><Relationship Id="rId5" Type="http://schemas.openxmlformats.org/officeDocument/2006/relationships/image" Target="../media/image120.jpg"/><Relationship Id="rId4" Type="http://schemas.openxmlformats.org/officeDocument/2006/relationships/image" Target="../media/image119.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eg"/><Relationship Id="rId1" Type="http://schemas.openxmlformats.org/officeDocument/2006/relationships/slideLayout" Target="../slideLayouts/slideLayout1.xml"/><Relationship Id="rId5" Type="http://schemas.openxmlformats.org/officeDocument/2006/relationships/image" Target="../media/image124.jpg"/><Relationship Id="rId4" Type="http://schemas.openxmlformats.org/officeDocument/2006/relationships/image" Target="../media/image123.jpg"/></Relationships>
</file>

<file path=ppt/slides/_rels/slide4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eg"/><Relationship Id="rId1" Type="http://schemas.openxmlformats.org/officeDocument/2006/relationships/slideLayout" Target="../slideLayouts/slideLayout1.xml"/><Relationship Id="rId5" Type="http://schemas.openxmlformats.org/officeDocument/2006/relationships/image" Target="../media/image130.jpeg"/><Relationship Id="rId4" Type="http://schemas.openxmlformats.org/officeDocument/2006/relationships/image" Target="../media/image12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pic>
        <p:nvPicPr>
          <p:cNvPr id="12" name="3 Imagen"/>
          <p:cNvPicPr>
            <a:picLocks noChangeAspect="1" noChangeArrowheads="1"/>
          </p:cNvPicPr>
          <p:nvPr/>
        </p:nvPicPr>
        <p:blipFill>
          <a:blip r:embed="rId2"/>
          <a:srcRect b="22656"/>
          <a:stretch>
            <a:fillRect/>
          </a:stretch>
        </p:blipFill>
        <p:spPr bwMode="auto">
          <a:xfrm rot="10800000">
            <a:off x="485744" y="500042"/>
            <a:ext cx="1885964" cy="1571636"/>
          </a:xfrm>
          <a:prstGeom prst="rect">
            <a:avLst/>
          </a:prstGeom>
          <a:noFill/>
        </p:spPr>
      </p:pic>
      <p:sp>
        <p:nvSpPr>
          <p:cNvPr id="4" name="3 CuadroTexto"/>
          <p:cNvSpPr txBox="1"/>
          <p:nvPr/>
        </p:nvSpPr>
        <p:spPr>
          <a:xfrm>
            <a:off x="3131840" y="882008"/>
            <a:ext cx="4248472" cy="369332"/>
          </a:xfrm>
          <a:prstGeom prst="rect">
            <a:avLst/>
          </a:prstGeom>
          <a:noFill/>
        </p:spPr>
        <p:txBody>
          <a:bodyPr wrap="square" rtlCol="0">
            <a:spAutoFit/>
          </a:bodyPr>
          <a:lstStyle/>
          <a:p>
            <a:endParaRPr lang="es-MX" dirty="0"/>
          </a:p>
        </p:txBody>
      </p:sp>
      <p:sp>
        <p:nvSpPr>
          <p:cNvPr id="23" name="22 CuadroTexto"/>
          <p:cNvSpPr txBox="1"/>
          <p:nvPr/>
        </p:nvSpPr>
        <p:spPr>
          <a:xfrm>
            <a:off x="1187624" y="709976"/>
            <a:ext cx="184731" cy="369332"/>
          </a:xfrm>
          <a:prstGeom prst="rect">
            <a:avLst/>
          </a:prstGeom>
          <a:noFill/>
        </p:spPr>
        <p:txBody>
          <a:bodyPr wrap="none" rtlCol="0">
            <a:spAutoFit/>
          </a:bodyPr>
          <a:lstStyle/>
          <a:p>
            <a:endParaRPr lang="es-MX" dirty="0"/>
          </a:p>
        </p:txBody>
      </p:sp>
      <p:sp>
        <p:nvSpPr>
          <p:cNvPr id="25" name="24 Rectángulo"/>
          <p:cNvSpPr/>
          <p:nvPr/>
        </p:nvSpPr>
        <p:spPr>
          <a:xfrm>
            <a:off x="2286000" y="601965"/>
            <a:ext cx="5670376" cy="977191"/>
          </a:xfrm>
          <a:prstGeom prst="rect">
            <a:avLst/>
          </a:prstGeom>
        </p:spPr>
        <p:txBody>
          <a:bodyPr wrap="square">
            <a:spAutoFit/>
          </a:bodyPr>
          <a:lstStyle/>
          <a:p>
            <a:pPr algn="ctr">
              <a:lnSpc>
                <a:spcPct val="115000"/>
              </a:lnSpc>
              <a:spcAft>
                <a:spcPts val="0"/>
              </a:spcAft>
            </a:pPr>
            <a:r>
              <a:rPr lang="es-MX" b="1" dirty="0" smtClean="0">
                <a:latin typeface="Calisto MT"/>
                <a:ea typeface="Calibri"/>
                <a:cs typeface="Times New Roman"/>
              </a:rPr>
              <a:t>AYUNTAMIENTO DE SAN PEDRO TLAQUEPAQUE</a:t>
            </a:r>
            <a:endParaRPr lang="es-MX" dirty="0" smtClean="0">
              <a:ea typeface="Calibri"/>
              <a:cs typeface="Times New Roman"/>
            </a:endParaRPr>
          </a:p>
          <a:p>
            <a:pPr algn="ctr">
              <a:lnSpc>
                <a:spcPct val="115000"/>
              </a:lnSpc>
              <a:spcAft>
                <a:spcPts val="0"/>
              </a:spcAft>
            </a:pPr>
            <a:r>
              <a:rPr lang="es-MX" sz="1400" dirty="0" smtClean="0">
                <a:latin typeface="Arial Narrow"/>
                <a:ea typeface="Calibri"/>
                <a:cs typeface="Times New Roman"/>
              </a:rPr>
              <a:t>GOBIERNO </a:t>
            </a:r>
            <a:r>
              <a:rPr lang="es-MX" sz="1400" dirty="0">
                <a:latin typeface="Arial Narrow"/>
                <a:ea typeface="Calibri"/>
                <a:cs typeface="Times New Roman"/>
              </a:rPr>
              <a:t>2018 - 2021</a:t>
            </a:r>
            <a:endParaRPr lang="es-MX" sz="1100" dirty="0">
              <a:ea typeface="Calibri"/>
              <a:cs typeface="Times New Roman"/>
            </a:endParaRPr>
          </a:p>
        </p:txBody>
      </p:sp>
      <p:sp>
        <p:nvSpPr>
          <p:cNvPr id="26" name="25 Rectángulo"/>
          <p:cNvSpPr/>
          <p:nvPr/>
        </p:nvSpPr>
        <p:spPr>
          <a:xfrm>
            <a:off x="2286000" y="1970116"/>
            <a:ext cx="5238328" cy="1477328"/>
          </a:xfrm>
          <a:prstGeom prst="rect">
            <a:avLst/>
          </a:prstGeom>
        </p:spPr>
        <p:txBody>
          <a:bodyPr wrap="square">
            <a:spAutoFit/>
          </a:bodyPr>
          <a:lstStyle/>
          <a:p>
            <a:pPr lvl="0" algn="ctr" eaLnBrk="0" fontAlgn="base" hangingPunct="0">
              <a:spcBef>
                <a:spcPct val="0"/>
              </a:spcBef>
              <a:spcAft>
                <a:spcPct val="0"/>
              </a:spcAft>
            </a:pPr>
            <a:endParaRPr lang="es-MX" dirty="0">
              <a:latin typeface="Arial Unicode MS" pitchFamily="34" charset="-128"/>
              <a:ea typeface="Arial Unicode MS" pitchFamily="34" charset="-128"/>
              <a:cs typeface="Arial" pitchFamily="34" charset="0"/>
            </a:endParaRPr>
          </a:p>
          <a:p>
            <a:pPr lvl="0" algn="ctr" eaLnBrk="0" fontAlgn="base" hangingPunct="0">
              <a:spcBef>
                <a:spcPct val="0"/>
              </a:spcBef>
              <a:spcAft>
                <a:spcPct val="0"/>
              </a:spcAft>
            </a:pPr>
            <a:r>
              <a:rPr lang="es-MX" sz="2400" dirty="0">
                <a:latin typeface="Arial Unicode MS" pitchFamily="34" charset="-128"/>
                <a:ea typeface="Arial Unicode MS" pitchFamily="34" charset="-128"/>
                <a:cs typeface="Arial" pitchFamily="34" charset="0"/>
              </a:rPr>
              <a:t>Dirección de Delegaciones y Agencias </a:t>
            </a:r>
            <a:r>
              <a:rPr lang="es-MX" sz="2400" dirty="0" smtClean="0">
                <a:latin typeface="Arial Unicode MS" pitchFamily="34" charset="-128"/>
                <a:ea typeface="Arial Unicode MS" pitchFamily="34" charset="-128"/>
                <a:cs typeface="Arial" pitchFamily="34" charset="0"/>
              </a:rPr>
              <a:t>Municipales</a:t>
            </a:r>
          </a:p>
          <a:p>
            <a:pPr lvl="0" algn="ctr" eaLnBrk="0" fontAlgn="base" hangingPunct="0">
              <a:spcBef>
                <a:spcPct val="0"/>
              </a:spcBef>
              <a:spcAft>
                <a:spcPct val="0"/>
              </a:spcAft>
            </a:pPr>
            <a:r>
              <a:rPr lang="es-MX" sz="2400" dirty="0" smtClean="0">
                <a:latin typeface="Arial Unicode MS" pitchFamily="34" charset="-128"/>
                <a:ea typeface="Arial Unicode MS" pitchFamily="34" charset="-128"/>
                <a:cs typeface="Arial" pitchFamily="34" charset="0"/>
              </a:rPr>
              <a:t>                                                                                    </a:t>
            </a:r>
            <a:endParaRPr lang="es-MX" sz="2400" dirty="0">
              <a:latin typeface="Arial" pitchFamily="34" charset="0"/>
              <a:cs typeface="Arial" pitchFamily="34" charset="0"/>
            </a:endParaRPr>
          </a:p>
        </p:txBody>
      </p:sp>
      <p:sp>
        <p:nvSpPr>
          <p:cNvPr id="27" name="26 Rectángulo"/>
          <p:cNvSpPr/>
          <p:nvPr/>
        </p:nvSpPr>
        <p:spPr>
          <a:xfrm>
            <a:off x="2057400" y="3164635"/>
            <a:ext cx="5029200" cy="1569660"/>
          </a:xfrm>
          <a:prstGeom prst="rect">
            <a:avLst/>
          </a:prstGeom>
        </p:spPr>
        <p:txBody>
          <a:bodyPr>
            <a:spAutoFit/>
          </a:bodyPr>
          <a:lstStyle/>
          <a:p>
            <a:pPr lvl="0" algn="ctr" eaLnBrk="0" fontAlgn="base" hangingPunct="0">
              <a:spcBef>
                <a:spcPct val="0"/>
              </a:spcBef>
              <a:spcAft>
                <a:spcPct val="0"/>
              </a:spcAft>
            </a:pPr>
            <a:r>
              <a:rPr lang="es-MX" sz="2000" dirty="0" smtClean="0">
                <a:latin typeface="Arial Unicode MS" pitchFamily="34" charset="-128"/>
                <a:ea typeface="Arial Unicode MS" pitchFamily="34" charset="-128"/>
                <a:cs typeface="Arial" pitchFamily="34" charset="0"/>
              </a:rPr>
              <a:t>        DELEGACIÓN MUNICIPAL LAS JUNTAS.</a:t>
            </a:r>
          </a:p>
          <a:p>
            <a:pPr lvl="0" algn="ctr" eaLnBrk="0" fontAlgn="base" hangingPunct="0">
              <a:spcBef>
                <a:spcPct val="0"/>
              </a:spcBef>
              <a:spcAft>
                <a:spcPct val="0"/>
              </a:spcAft>
            </a:pPr>
            <a:r>
              <a:rPr lang="es-MX" sz="2000" dirty="0" smtClean="0">
                <a:latin typeface="Arial Unicode MS" pitchFamily="34" charset="-128"/>
                <a:ea typeface="Arial Unicode MS" pitchFamily="34" charset="-128"/>
                <a:cs typeface="Arial" pitchFamily="34" charset="0"/>
              </a:rPr>
              <a:t>                                                                     </a:t>
            </a:r>
            <a:r>
              <a:rPr lang="es-MX" dirty="0" smtClean="0">
                <a:latin typeface="Arial Unicode MS" pitchFamily="34" charset="-128"/>
                <a:ea typeface="Arial Unicode MS" pitchFamily="34" charset="-128"/>
                <a:cs typeface="Arial" pitchFamily="34" charset="0"/>
              </a:rPr>
              <a:t>INFORME DE ACTIVIDADES, SEPTIEMBRE-2019</a:t>
            </a:r>
            <a:endParaRPr lang="es-MX" dirty="0">
              <a:latin typeface="Arial" pitchFamily="34" charset="0"/>
              <a:cs typeface="Arial" pitchFamily="34" charset="0"/>
            </a:endParaRPr>
          </a:p>
        </p:txBody>
      </p:sp>
    </p:spTree>
    <p:extLst>
      <p:ext uri="{BB962C8B-B14F-4D97-AF65-F5344CB8AC3E}">
        <p14:creationId xmlns:p14="http://schemas.microsoft.com/office/powerpoint/2010/main" val="20455631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38554"/>
          </a:xfrm>
          <a:prstGeom prst="rect">
            <a:avLst/>
          </a:prstGeom>
          <a:noFill/>
        </p:spPr>
        <p:txBody>
          <a:bodyPr wrap="square" rtlCol="0">
            <a:spAutoFit/>
          </a:bodyPr>
          <a:lstStyle/>
          <a:p>
            <a:r>
              <a:rPr lang="es-MX" sz="1600" dirty="0" smtClean="0"/>
              <a:t>    </a:t>
            </a:r>
            <a:r>
              <a:rPr lang="es-MX" sz="1600" b="1" dirty="0" smtClean="0"/>
              <a:t>3 VISITAS A COLONIA                                                                                                  </a:t>
            </a:r>
            <a:r>
              <a:rPr lang="es-MX" sz="1600" dirty="0" smtClean="0"/>
              <a:t>Septiembre-2019                                                                                                        </a:t>
            </a:r>
            <a:endParaRPr lang="es-MX" sz="16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6/09/19 Se </a:t>
            </a:r>
            <a:r>
              <a:rPr lang="es-MX" dirty="0">
                <a:solidFill>
                  <a:schemeClr val="tx1"/>
                </a:solidFill>
              </a:rPr>
              <a:t>repartieron volantes informativos para </a:t>
            </a:r>
            <a:r>
              <a:rPr lang="es-MX" dirty="0" smtClean="0">
                <a:solidFill>
                  <a:schemeClr val="tx1"/>
                </a:solidFill>
              </a:rPr>
              <a:t>evento de COMUDE </a:t>
            </a:r>
            <a:r>
              <a:rPr lang="es-MX" dirty="0">
                <a:solidFill>
                  <a:schemeClr val="tx1"/>
                </a:solidFill>
              </a:rPr>
              <a:t>que se llevó acabo </a:t>
            </a:r>
            <a:r>
              <a:rPr lang="es-MX" dirty="0" smtClean="0">
                <a:solidFill>
                  <a:schemeClr val="tx1"/>
                </a:solidFill>
              </a:rPr>
              <a:t>este mismo día por la tarde, en las colonias del Campesino y la Micaelita, teniendo el apoyo de 10 jóvenes del CONALEP Y 2 personas de la delegación, en un horario de 10:30 a.m. a 11:30 a.m. Así mismo la visita a las obras de empedrado Zampeado de La Micaelita y El campesino.</a:t>
            </a:r>
            <a:endParaRPr lang="es-MX" dirty="0">
              <a:solidFill>
                <a:schemeClr val="tx1"/>
              </a:solidFill>
            </a:endParaRPr>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1619672" y="3066055"/>
            <a:ext cx="2304256" cy="830997"/>
          </a:xfrm>
          <a:prstGeom prst="rect">
            <a:avLst/>
          </a:prstGeom>
          <a:noFill/>
        </p:spPr>
        <p:txBody>
          <a:bodyPr wrap="square" rtlCol="0">
            <a:spAutoFit/>
          </a:bodyPr>
          <a:lstStyle/>
          <a:p>
            <a:pPr algn="ctr"/>
            <a:endParaRPr lang="es-MX" sz="1600" dirty="0" smtClean="0"/>
          </a:p>
          <a:p>
            <a:pPr algn="ctr"/>
            <a:endParaRPr lang="es-MX" sz="1600" dirty="0"/>
          </a:p>
          <a:p>
            <a:pPr algn="ctr"/>
            <a:endParaRPr lang="es-MX" sz="1600" dirty="0"/>
          </a:p>
        </p:txBody>
      </p:sp>
      <p:pic>
        <p:nvPicPr>
          <p:cNvPr id="13" name="12 Imagen"/>
          <p:cNvPicPr>
            <a:picLocks noChangeAspect="1"/>
          </p:cNvPicPr>
          <p:nvPr/>
        </p:nvPicPr>
        <p:blipFill rotWithShape="1">
          <a:blip r:embed="rId2" cstate="print">
            <a:extLst>
              <a:ext uri="{28A0092B-C50C-407E-A947-70E740481C1C}">
                <a14:useLocalDpi xmlns:a14="http://schemas.microsoft.com/office/drawing/2010/main" val="0"/>
              </a:ext>
            </a:extLst>
          </a:blip>
          <a:srcRect t="27114" b="13806"/>
          <a:stretch/>
        </p:blipFill>
        <p:spPr>
          <a:xfrm>
            <a:off x="3169111" y="1280084"/>
            <a:ext cx="2618503" cy="2062683"/>
          </a:xfrm>
          <a:prstGeom prst="rect">
            <a:avLst/>
          </a:prstGeom>
        </p:spPr>
      </p:pic>
      <p:pic>
        <p:nvPicPr>
          <p:cNvPr id="14" name="13 Imagen"/>
          <p:cNvPicPr>
            <a:picLocks noChangeAspect="1"/>
          </p:cNvPicPr>
          <p:nvPr/>
        </p:nvPicPr>
        <p:blipFill rotWithShape="1">
          <a:blip r:embed="rId3" cstate="print">
            <a:extLst>
              <a:ext uri="{28A0092B-C50C-407E-A947-70E740481C1C}">
                <a14:useLocalDpi xmlns:a14="http://schemas.microsoft.com/office/drawing/2010/main" val="0"/>
              </a:ext>
            </a:extLst>
          </a:blip>
          <a:srcRect t="18486" b="18406"/>
          <a:stretch/>
        </p:blipFill>
        <p:spPr>
          <a:xfrm>
            <a:off x="5940151" y="1280083"/>
            <a:ext cx="2736305" cy="2062683"/>
          </a:xfrm>
          <a:prstGeom prst="rect">
            <a:avLst/>
          </a:prstGeom>
        </p:spPr>
      </p:pic>
      <p:pic>
        <p:nvPicPr>
          <p:cNvPr id="15" name="14 Imagen"/>
          <p:cNvPicPr>
            <a:picLocks noChangeAspect="1"/>
          </p:cNvPicPr>
          <p:nvPr/>
        </p:nvPicPr>
        <p:blipFill rotWithShape="1">
          <a:blip r:embed="rId4" cstate="print">
            <a:extLst>
              <a:ext uri="{28A0092B-C50C-407E-A947-70E740481C1C}">
                <a14:useLocalDpi xmlns:a14="http://schemas.microsoft.com/office/drawing/2010/main" val="0"/>
              </a:ext>
            </a:extLst>
          </a:blip>
          <a:srcRect t="16312"/>
          <a:stretch/>
        </p:blipFill>
        <p:spPr>
          <a:xfrm>
            <a:off x="3169110" y="3717032"/>
            <a:ext cx="2638728" cy="2708920"/>
          </a:xfrm>
          <a:prstGeom prst="rect">
            <a:avLst/>
          </a:prstGeom>
        </p:spPr>
      </p:pic>
      <p:pic>
        <p:nvPicPr>
          <p:cNvPr id="16" name="15 Imagen"/>
          <p:cNvPicPr>
            <a:picLocks noChangeAspect="1"/>
          </p:cNvPicPr>
          <p:nvPr/>
        </p:nvPicPr>
        <p:blipFill rotWithShape="1">
          <a:blip r:embed="rId5" cstate="print">
            <a:extLst>
              <a:ext uri="{28A0092B-C50C-407E-A947-70E740481C1C}">
                <a14:useLocalDpi xmlns:a14="http://schemas.microsoft.com/office/drawing/2010/main" val="0"/>
              </a:ext>
            </a:extLst>
          </a:blip>
          <a:srcRect l="17723"/>
          <a:stretch/>
        </p:blipFill>
        <p:spPr>
          <a:xfrm>
            <a:off x="5940151" y="3714531"/>
            <a:ext cx="2674336" cy="2711421"/>
          </a:xfrm>
          <a:prstGeom prst="rect">
            <a:avLst/>
          </a:prstGeom>
        </p:spPr>
      </p:pic>
    </p:spTree>
    <p:extLst>
      <p:ext uri="{BB962C8B-B14F-4D97-AF65-F5344CB8AC3E}">
        <p14:creationId xmlns:p14="http://schemas.microsoft.com/office/powerpoint/2010/main" val="40534236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dirty="0" smtClean="0"/>
              <a:t> 3  </a:t>
            </a:r>
            <a:r>
              <a:rPr lang="es-MX" dirty="0"/>
              <a:t>V</a:t>
            </a:r>
            <a:r>
              <a:rPr lang="es-MX" dirty="0" smtClean="0"/>
              <a:t>isitas a colonias                                                                                Septiembre-2019                                                                                                               </a:t>
            </a:r>
            <a:endParaRPr lang="es-MX"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4/09/19. en esta visita se repartieron volantes informativos para la reunión que se llevó acabo ese mismo día por la tarde en la unida de la Col. Brisas de Chapala, contando con la ayuda de jóvenes que prestan su servicio social, venidos del CONALEP.</a:t>
            </a:r>
            <a:endParaRPr lang="es-MX" dirty="0">
              <a:solidFill>
                <a:schemeClr val="tx1"/>
              </a:solidFill>
            </a:endParaRPr>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539552" y="1412776"/>
            <a:ext cx="2304256" cy="954107"/>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r>
              <a:rPr lang="es-MX" sz="1400" dirty="0" smtClean="0"/>
              <a:t> </a:t>
            </a:r>
            <a:endParaRPr lang="es-MX" sz="1400" dirty="0"/>
          </a:p>
        </p:txBody>
      </p:sp>
      <p:pic>
        <p:nvPicPr>
          <p:cNvPr id="2" name="1 Imagen"/>
          <p:cNvPicPr>
            <a:picLocks noChangeAspect="1"/>
          </p:cNvPicPr>
          <p:nvPr/>
        </p:nvPicPr>
        <p:blipFill rotWithShape="1">
          <a:blip r:embed="rId3" cstate="print">
            <a:extLst>
              <a:ext uri="{28A0092B-C50C-407E-A947-70E740481C1C}">
                <a14:useLocalDpi xmlns:a14="http://schemas.microsoft.com/office/drawing/2010/main" val="0"/>
              </a:ext>
            </a:extLst>
          </a:blip>
          <a:srcRect t="18071" b="38278"/>
          <a:stretch/>
        </p:blipFill>
        <p:spPr>
          <a:xfrm>
            <a:off x="4242979" y="3789518"/>
            <a:ext cx="3494001" cy="2709138"/>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8654" y="1257540"/>
            <a:ext cx="1803426" cy="2404568"/>
          </a:xfrm>
          <a:prstGeom prst="rect">
            <a:avLst/>
          </a:prstGeom>
        </p:spPr>
      </p:pic>
      <p:pic>
        <p:nvPicPr>
          <p:cNvPr id="6" name="5 Imagen"/>
          <p:cNvPicPr>
            <a:picLocks noChangeAspect="1"/>
          </p:cNvPicPr>
          <p:nvPr/>
        </p:nvPicPr>
        <p:blipFill rotWithShape="1">
          <a:blip r:embed="rId5" cstate="print">
            <a:extLst>
              <a:ext uri="{28A0092B-C50C-407E-A947-70E740481C1C}">
                <a14:useLocalDpi xmlns:a14="http://schemas.microsoft.com/office/drawing/2010/main" val="0"/>
              </a:ext>
            </a:extLst>
          </a:blip>
          <a:srcRect b="25698"/>
          <a:stretch/>
        </p:blipFill>
        <p:spPr>
          <a:xfrm>
            <a:off x="5989980" y="1257540"/>
            <a:ext cx="2427144" cy="2404568"/>
          </a:xfrm>
          <a:prstGeom prst="rect">
            <a:avLst/>
          </a:prstGeom>
        </p:spPr>
      </p:pic>
    </p:spTree>
    <p:extLst>
      <p:ext uri="{BB962C8B-B14F-4D97-AF65-F5344CB8AC3E}">
        <p14:creationId xmlns:p14="http://schemas.microsoft.com/office/powerpoint/2010/main" val="29257562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Título"/>
          <p:cNvSpPr>
            <a:spLocks noGrp="1"/>
          </p:cNvSpPr>
          <p:nvPr>
            <p:ph type="title"/>
          </p:nvPr>
        </p:nvSpPr>
        <p:spPr>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r>
              <a:rPr lang="es-MX" sz="1600" b="1" dirty="0" smtClean="0">
                <a:solidFill>
                  <a:schemeClr val="tx1"/>
                </a:solidFill>
              </a:rPr>
              <a:t>3 VISITAS A COLONIAS                                                                                                </a:t>
            </a:r>
            <a:r>
              <a:rPr lang="es-MX" sz="1600" dirty="0" smtClean="0">
                <a:solidFill>
                  <a:schemeClr val="tx1"/>
                </a:solidFill>
              </a:rPr>
              <a:t>Septiembre-2019      </a:t>
            </a:r>
            <a:endParaRPr lang="es-MX" sz="1600" dirty="0">
              <a:solidFill>
                <a:schemeClr val="tx1"/>
              </a:solidFill>
            </a:endParaRPr>
          </a:p>
        </p:txBody>
      </p:sp>
      <p:sp>
        <p:nvSpPr>
          <p:cNvPr id="7" name="6 Marcador de contenido"/>
          <p:cNvSpPr>
            <a:spLocks noGrp="1"/>
          </p:cNvSpPr>
          <p:nvPr>
            <p:ph idx="1"/>
          </p:nvPr>
        </p:nvSpPr>
        <p:spPr>
          <a:xfrm>
            <a:off x="457200" y="1600200"/>
            <a:ext cx="2674640" cy="492514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lgn="ctr">
              <a:buNone/>
            </a:pPr>
            <a:r>
              <a:rPr lang="es-MX" sz="1800" dirty="0" smtClean="0">
                <a:solidFill>
                  <a:schemeClr val="tx1"/>
                </a:solidFill>
              </a:rPr>
              <a:t>4/09/19 Se llevó acabo la reunión con vecinos de la colonia Brisas de </a:t>
            </a:r>
            <a:r>
              <a:rPr lang="es-MX" sz="1800" dirty="0" err="1" smtClean="0">
                <a:solidFill>
                  <a:schemeClr val="tx1"/>
                </a:solidFill>
              </a:rPr>
              <a:t>chapala</a:t>
            </a:r>
            <a:r>
              <a:rPr lang="es-MX" sz="1800" dirty="0" smtClean="0">
                <a:solidFill>
                  <a:schemeClr val="tx1"/>
                </a:solidFill>
              </a:rPr>
              <a:t> en la unidad deportiva, para tratar asuntos relacionados con el </a:t>
            </a:r>
            <a:r>
              <a:rPr lang="es-MX" sz="1800" dirty="0" err="1" smtClean="0">
                <a:solidFill>
                  <a:schemeClr val="tx1"/>
                </a:solidFill>
              </a:rPr>
              <a:t>mtto</a:t>
            </a:r>
            <a:r>
              <a:rPr lang="es-MX" sz="1800" dirty="0" smtClean="0">
                <a:solidFill>
                  <a:schemeClr val="tx1"/>
                </a:solidFill>
              </a:rPr>
              <a:t>. de la unidad. </a:t>
            </a:r>
            <a:r>
              <a:rPr lang="es-MX" sz="1800" dirty="0">
                <a:solidFill>
                  <a:schemeClr val="tx1"/>
                </a:solidFill>
              </a:rPr>
              <a:t>C</a:t>
            </a:r>
            <a:r>
              <a:rPr lang="es-MX" sz="1800" dirty="0" smtClean="0">
                <a:solidFill>
                  <a:schemeClr val="tx1"/>
                </a:solidFill>
              </a:rPr>
              <a:t>ontando con la presencia de personal de COMUDE, así como el cambio de la administración de la misma. Se levantaron reportes de servicios públicos de dicha colonia, participando en dicha reunión, el delegado y un asistente, en un horario de 6:00 p.m. a 7:30 p.m.. Asistieron 30 personas</a:t>
            </a:r>
            <a:endParaRPr lang="es-MX" sz="1800" dirty="0">
              <a:solidFill>
                <a:schemeClr val="tx1"/>
              </a:solidFill>
            </a:endParaRPr>
          </a:p>
        </p:txBody>
      </p:sp>
      <p:sp>
        <p:nvSpPr>
          <p:cNvPr id="25" name="24 Rectángulo"/>
          <p:cNvSpPr/>
          <p:nvPr/>
        </p:nvSpPr>
        <p:spPr>
          <a:xfrm>
            <a:off x="3131840" y="1628800"/>
            <a:ext cx="5544616" cy="489654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pic>
        <p:nvPicPr>
          <p:cNvPr id="26" name="25 Imagen"/>
          <p:cNvPicPr>
            <a:picLocks noChangeAspect="1"/>
          </p:cNvPicPr>
          <p:nvPr/>
        </p:nvPicPr>
        <p:blipFill rotWithShape="1">
          <a:blip r:embed="rId2" cstate="print">
            <a:extLst>
              <a:ext uri="{28A0092B-C50C-407E-A947-70E740481C1C}">
                <a14:useLocalDpi xmlns:a14="http://schemas.microsoft.com/office/drawing/2010/main" val="0"/>
              </a:ext>
            </a:extLst>
          </a:blip>
          <a:srcRect b="12526"/>
          <a:stretch/>
        </p:blipFill>
        <p:spPr>
          <a:xfrm>
            <a:off x="3419871" y="1773422"/>
            <a:ext cx="1913411" cy="2231642"/>
          </a:xfrm>
          <a:prstGeom prst="rect">
            <a:avLst/>
          </a:prstGeom>
        </p:spPr>
      </p:pic>
      <p:pic>
        <p:nvPicPr>
          <p:cNvPr id="27" name="2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9642" y="4149080"/>
            <a:ext cx="2581985" cy="1936489"/>
          </a:xfrm>
          <a:prstGeom prst="rect">
            <a:avLst/>
          </a:prstGeom>
        </p:spPr>
      </p:pic>
      <p:pic>
        <p:nvPicPr>
          <p:cNvPr id="28" name="2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2858" y="4149080"/>
            <a:ext cx="2592288" cy="1944216"/>
          </a:xfrm>
          <a:prstGeom prst="rect">
            <a:avLst/>
          </a:prstGeom>
        </p:spPr>
      </p:pic>
      <p:pic>
        <p:nvPicPr>
          <p:cNvPr id="29" name="2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898" y="1773422"/>
            <a:ext cx="2975523" cy="2231642"/>
          </a:xfrm>
          <a:prstGeom prst="rect">
            <a:avLst/>
          </a:prstGeom>
        </p:spPr>
      </p:pic>
    </p:spTree>
    <p:extLst>
      <p:ext uri="{BB962C8B-B14F-4D97-AF65-F5344CB8AC3E}">
        <p14:creationId xmlns:p14="http://schemas.microsoft.com/office/powerpoint/2010/main" val="32865787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dirty="0" smtClean="0"/>
              <a:t>  </a:t>
            </a:r>
            <a:r>
              <a:rPr lang="es-MX" b="1" dirty="0" smtClean="0"/>
              <a:t>3  VISITAS A COLONIAS                                                             </a:t>
            </a:r>
            <a:r>
              <a:rPr lang="es-MX" dirty="0" smtClean="0"/>
              <a:t>Septiembre-2019                                                                                                               </a:t>
            </a:r>
            <a:endParaRPr lang="es-MX"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4/09/19 se encontró a personal de SIAPA para el desazolve de alcantarilla en los cruces de las calles Nuevo México y Bajío, en la colonia Las Juntas.</a:t>
            </a:r>
            <a:endParaRPr lang="es-MX" dirty="0">
              <a:solidFill>
                <a:schemeClr val="tx1"/>
              </a:solidFill>
            </a:endParaRPr>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539552" y="1412776"/>
            <a:ext cx="2304256" cy="954107"/>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endParaRPr lang="es-MX" sz="1400" dirty="0"/>
          </a:p>
        </p:txBody>
      </p:sp>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b="36655"/>
          <a:stretch/>
        </p:blipFill>
        <p:spPr>
          <a:xfrm>
            <a:off x="3400373" y="1412776"/>
            <a:ext cx="2035723" cy="2290531"/>
          </a:xfrm>
          <a:prstGeom prst="rect">
            <a:avLst/>
          </a:prstGeom>
        </p:spPr>
      </p:pic>
      <p:pic>
        <p:nvPicPr>
          <p:cNvPr id="4" name="3 Imagen"/>
          <p:cNvPicPr>
            <a:picLocks noChangeAspect="1"/>
          </p:cNvPicPr>
          <p:nvPr/>
        </p:nvPicPr>
        <p:blipFill rotWithShape="1">
          <a:blip r:embed="rId3" cstate="print">
            <a:extLst>
              <a:ext uri="{28A0092B-C50C-407E-A947-70E740481C1C}">
                <a14:useLocalDpi xmlns:a14="http://schemas.microsoft.com/office/drawing/2010/main" val="0"/>
              </a:ext>
            </a:extLst>
          </a:blip>
          <a:srcRect b="39448"/>
          <a:stretch/>
        </p:blipFill>
        <p:spPr>
          <a:xfrm>
            <a:off x="6422316" y="1325557"/>
            <a:ext cx="2126642" cy="2287343"/>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4005064"/>
            <a:ext cx="3192356" cy="2394267"/>
          </a:xfrm>
          <a:prstGeom prst="rect">
            <a:avLst/>
          </a:prstGeom>
        </p:spPr>
      </p:pic>
    </p:spTree>
    <p:extLst>
      <p:ext uri="{BB962C8B-B14F-4D97-AF65-F5344CB8AC3E}">
        <p14:creationId xmlns:p14="http://schemas.microsoft.com/office/powerpoint/2010/main" val="3633593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normAutofit/>
          </a:bodyPr>
          <a:lstStyle/>
          <a:p>
            <a:pPr marL="0" indent="0" algn="ctr">
              <a:buNone/>
            </a:pPr>
            <a:endParaRPr lang="es-MX" sz="2400" b="1" dirty="0" smtClean="0"/>
          </a:p>
          <a:p>
            <a:pPr marL="0" indent="0" algn="ctr">
              <a:buNone/>
            </a:pPr>
            <a:r>
              <a:rPr lang="es-MX" sz="5400" b="1" dirty="0" smtClean="0"/>
              <a:t>BRIGADAS DE MTTO. Y RECUPERACION DE ESPACIOS PÚBLICOS</a:t>
            </a:r>
            <a:endParaRPr lang="es-MX" sz="5400" b="1" dirty="0"/>
          </a:p>
        </p:txBody>
      </p:sp>
    </p:spTree>
    <p:extLst>
      <p:ext uri="{BB962C8B-B14F-4D97-AF65-F5344CB8AC3E}">
        <p14:creationId xmlns:p14="http://schemas.microsoft.com/office/powerpoint/2010/main" val="2897506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dirty="0" smtClean="0"/>
              <a:t>  </a:t>
            </a:r>
            <a:r>
              <a:rPr lang="es-MX" b="1" dirty="0" smtClean="0"/>
              <a:t>4  </a:t>
            </a:r>
            <a:r>
              <a:rPr lang="es-MX" sz="1400" b="1" dirty="0" smtClean="0"/>
              <a:t>BRIGADAS DE MANTENIMIENTO Y RECUPERACIÓN DE ESPACIOS PÚBLICOS</a:t>
            </a:r>
            <a:r>
              <a:rPr lang="es-MX" sz="1400" dirty="0" smtClean="0"/>
              <a:t>                    Septiembre-2019                                                                                                                                                                                            </a:t>
            </a:r>
            <a:endParaRPr lang="es-MX" sz="14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29562" y="1316183"/>
            <a:ext cx="2304256" cy="3539430"/>
          </a:xfrm>
          <a:prstGeom prst="rect">
            <a:avLst/>
          </a:prstGeom>
          <a:noFill/>
        </p:spPr>
        <p:txBody>
          <a:bodyPr wrap="square" rtlCol="0">
            <a:spAutoFit/>
          </a:bodyPr>
          <a:lstStyle/>
          <a:p>
            <a:pPr algn="ctr"/>
            <a:endParaRPr lang="es-MX" sz="1600" dirty="0" smtClean="0"/>
          </a:p>
          <a:p>
            <a:pPr algn="ctr"/>
            <a:endParaRPr lang="es-MX" sz="1600" dirty="0" smtClean="0"/>
          </a:p>
          <a:p>
            <a:pPr algn="ctr"/>
            <a:endParaRPr lang="es-MX" sz="1600" dirty="0"/>
          </a:p>
          <a:p>
            <a:pPr algn="ctr"/>
            <a:endParaRPr lang="es-MX" sz="1600" dirty="0" smtClean="0"/>
          </a:p>
          <a:p>
            <a:pPr algn="ctr"/>
            <a:r>
              <a:rPr lang="es-MX" sz="1600" dirty="0" smtClean="0"/>
              <a:t>29/08/2019. Se llevó a cabo Operativo de limpieza y poda, en la Escuela Primaria Ignacio Ramírez; de la calle San Jorge, en las Col. Las Juntas.  Bajo la dirección del Delegado. De 10:30 a 11:30 am. Acudieron 14 personas. </a:t>
            </a:r>
            <a:endParaRPr lang="es-MX" sz="1600" dirty="0"/>
          </a:p>
        </p:txBody>
      </p:sp>
      <p:pic>
        <p:nvPicPr>
          <p:cNvPr id="3074" name="Picture 2" descr="C:\Users\LasJuntas\Documents\Operativo 1,29,8,19, Primaria.jpg"/>
          <p:cNvPicPr>
            <a:picLocks noChangeAspect="1" noChangeArrowheads="1"/>
          </p:cNvPicPr>
          <p:nvPr/>
        </p:nvPicPr>
        <p:blipFill rotWithShape="1">
          <a:blip r:embed="rId2">
            <a:extLst>
              <a:ext uri="{28A0092B-C50C-407E-A947-70E740481C1C}">
                <a14:useLocalDpi xmlns:a14="http://schemas.microsoft.com/office/drawing/2010/main" val="0"/>
              </a:ext>
            </a:extLst>
          </a:blip>
          <a:srcRect b="20481"/>
          <a:stretch/>
        </p:blipFill>
        <p:spPr bwMode="auto">
          <a:xfrm>
            <a:off x="3102518" y="1330788"/>
            <a:ext cx="2549602" cy="241287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LasJuntas\Documents\Operativo 2,29,8,19, escuel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878"/>
          <a:stretch/>
        </p:blipFill>
        <p:spPr bwMode="auto">
          <a:xfrm>
            <a:off x="6007006" y="1316183"/>
            <a:ext cx="2304256" cy="23749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LasJuntas\Documents\Operativo 4,29,8,19. escuel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586" y="4005064"/>
            <a:ext cx="2526533" cy="26174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LasJuntas\Documents\Operativo,3,29,8,19,escuel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4005064"/>
            <a:ext cx="2304256" cy="261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860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07777"/>
          </a:xfrm>
          <a:prstGeom prst="rect">
            <a:avLst/>
          </a:prstGeom>
          <a:noFill/>
        </p:spPr>
        <p:txBody>
          <a:bodyPr wrap="square" rtlCol="0">
            <a:spAutoFit/>
          </a:bodyPr>
          <a:lstStyle/>
          <a:p>
            <a:r>
              <a:rPr lang="es-MX" sz="1400" b="1" dirty="0" smtClean="0"/>
              <a:t>    4  BRIGADAS DE MANTENIMIENTO Y RECUPERACIÓN DE ESPACIOS PÚBLICOS                       </a:t>
            </a:r>
            <a:r>
              <a:rPr lang="es-MX" sz="1400" dirty="0" smtClean="0"/>
              <a:t>Septiembre-2019                                                                                                                                                                                                                                                                                                     </a:t>
            </a:r>
            <a:endParaRPr lang="es-MX" sz="14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54057"/>
            <a:ext cx="2304256" cy="3293209"/>
          </a:xfrm>
          <a:prstGeom prst="rect">
            <a:avLst/>
          </a:prstGeom>
          <a:noFill/>
        </p:spPr>
        <p:txBody>
          <a:bodyPr wrap="square" rtlCol="0">
            <a:spAutoFit/>
          </a:bodyPr>
          <a:lstStyle/>
          <a:p>
            <a:pPr algn="ctr"/>
            <a:endParaRPr lang="es-MX" sz="1600" dirty="0" smtClean="0"/>
          </a:p>
          <a:p>
            <a:pPr algn="ctr"/>
            <a:endParaRPr lang="es-MX" sz="1600" dirty="0" smtClean="0"/>
          </a:p>
          <a:p>
            <a:pPr algn="ctr"/>
            <a:endParaRPr lang="es-MX" sz="1600" dirty="0" smtClean="0"/>
          </a:p>
          <a:p>
            <a:pPr algn="ctr"/>
            <a:endParaRPr lang="es-MX" sz="1600" dirty="0"/>
          </a:p>
          <a:p>
            <a:pPr algn="ctr"/>
            <a:r>
              <a:rPr lang="es-MX" sz="1600" dirty="0" smtClean="0"/>
              <a:t>03/09/2019. Se poda un árbol gigante, en la Priv. Gigantes, entre Cardenal y  Av. Juan de la Barrera de la Col. Las Juntas. El trabajo lo realizan personal de Parques y Jardines, en coordinación con el Delegado. </a:t>
            </a:r>
            <a:endParaRPr lang="es-MX" sz="1600" dirty="0"/>
          </a:p>
        </p:txBody>
      </p:sp>
      <p:pic>
        <p:nvPicPr>
          <p:cNvPr id="1026" name="Picture 2" descr="C:\Users\LasJuntas\Documents\Personal 1,3,9, 19 de Parque y Jardines, en poda de un arbo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1467542"/>
            <a:ext cx="2232248" cy="28975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asJuntas\Documents\Poda 2,3,9,19,  Parque y Jardines Priv. Gigantes y Carde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467542"/>
            <a:ext cx="2376264" cy="2897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asJuntas\Documents\Poda 3,3,9,19, Parque en Gigantes y Carde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4398360"/>
            <a:ext cx="2232248" cy="219899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asJuntas\Documents\Poda 4,3,9,19 Priv.Gigantes y Cardenal Junta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4398360"/>
            <a:ext cx="2376264" cy="219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927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07777"/>
          </a:xfrm>
          <a:prstGeom prst="rect">
            <a:avLst/>
          </a:prstGeom>
          <a:noFill/>
        </p:spPr>
        <p:txBody>
          <a:bodyPr wrap="square" rtlCol="0">
            <a:spAutoFit/>
          </a:bodyPr>
          <a:lstStyle/>
          <a:p>
            <a:r>
              <a:rPr lang="es-MX" sz="1400" b="1" dirty="0" smtClean="0"/>
              <a:t>  4 BRIGADAS DE MANTENIMIENTO Y RECUPERACIÓN DE ESPACIOS PÚBLICOS                             </a:t>
            </a:r>
            <a:r>
              <a:rPr lang="es-MX" sz="1400" dirty="0" smtClean="0"/>
              <a:t>Septiembre-2019                                                                                                                                                                                                                                                                                                          </a:t>
            </a:r>
            <a:endParaRPr lang="es-MX" sz="14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54057"/>
            <a:ext cx="2304256" cy="3046988"/>
          </a:xfrm>
          <a:prstGeom prst="rect">
            <a:avLst/>
          </a:prstGeom>
          <a:noFill/>
        </p:spPr>
        <p:txBody>
          <a:bodyPr wrap="square" rtlCol="0">
            <a:spAutoFit/>
          </a:bodyPr>
          <a:lstStyle/>
          <a:p>
            <a:pPr algn="ctr"/>
            <a:endParaRPr lang="es-MX" sz="1600" dirty="0" smtClean="0"/>
          </a:p>
          <a:p>
            <a:pPr algn="ctr"/>
            <a:endParaRPr lang="es-MX" sz="1600" dirty="0" smtClean="0"/>
          </a:p>
          <a:p>
            <a:pPr algn="ctr"/>
            <a:endParaRPr lang="es-MX" sz="1600" dirty="0"/>
          </a:p>
          <a:p>
            <a:pPr algn="ctr"/>
            <a:r>
              <a:rPr lang="es-MX" sz="1600" dirty="0" smtClean="0"/>
              <a:t>29/08/2019. El Depto. de  Pavimentos arregló la calle Orozco, ya que tenía muchos baches. En sus cruces con San Antonio y Av. Juan De la Barrera, en la Col. Las Juntas. En coordinación con el Delegado. </a:t>
            </a:r>
            <a:endParaRPr lang="es-MX" sz="1200" dirty="0"/>
          </a:p>
        </p:txBody>
      </p:sp>
      <p:pic>
        <p:nvPicPr>
          <p:cNvPr id="1026" name="Picture 2" descr="C:\Users\LasJuntas\Documents\FOTOS PARA INF. 2018-2021\Fotos de los Informes Oct. 2018-2021\Mant, 1,3,9,19 en Orozco y San Antonio, Juan de la 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3" y="2191758"/>
            <a:ext cx="2592288" cy="37301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asJuntas\Documents\FOTOS PARA INF. 2018-2021\Fotos de los Informes Oct. 2018-2021\Mant. 3,3,9,19a la Orozc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2204864"/>
            <a:ext cx="2376264" cy="37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8534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67544" y="260648"/>
            <a:ext cx="8229600" cy="7060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r>
              <a:rPr lang="es-MX" sz="1600" b="1" dirty="0" smtClean="0">
                <a:solidFill>
                  <a:schemeClr val="tx1"/>
                </a:solidFill>
              </a:rPr>
              <a:t>4 BRIGADAS DE MTTO Y REC. DE ESPACIOS PÚBLICOS                                     </a:t>
            </a:r>
            <a:r>
              <a:rPr lang="es-MX" sz="1600" dirty="0" smtClean="0">
                <a:solidFill>
                  <a:schemeClr val="tx1"/>
                </a:solidFill>
              </a:rPr>
              <a:t>SEPTIEMBRE - 2019</a:t>
            </a:r>
            <a:endParaRPr lang="es-MX" sz="1600" b="1" dirty="0">
              <a:solidFill>
                <a:schemeClr val="tx1"/>
              </a:solidFill>
            </a:endParaRPr>
          </a:p>
        </p:txBody>
      </p:sp>
      <p:sp>
        <p:nvSpPr>
          <p:cNvPr id="7" name="6 Rectángulo"/>
          <p:cNvSpPr/>
          <p:nvPr/>
        </p:nvSpPr>
        <p:spPr>
          <a:xfrm>
            <a:off x="467544" y="1124744"/>
            <a:ext cx="2592288"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3/09/19 Se pidió apoyo a protección civil para el control de un enjambre de avispas que se estableció en la fachada de un local que se encuentra ubicado en los portales (locales anexos a la plaza cívica de las juntas)</a:t>
            </a:r>
            <a:endParaRPr lang="es-MX" dirty="0">
              <a:solidFill>
                <a:schemeClr val="tx1"/>
              </a:solidFill>
            </a:endParaRPr>
          </a:p>
        </p:txBody>
      </p:sp>
      <p:sp>
        <p:nvSpPr>
          <p:cNvPr id="8" name="7 Rectángulo"/>
          <p:cNvSpPr/>
          <p:nvPr/>
        </p:nvSpPr>
        <p:spPr>
          <a:xfrm>
            <a:off x="3055528" y="1124744"/>
            <a:ext cx="5620928"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11" name="10 Rectángulo"/>
          <p:cNvSpPr/>
          <p:nvPr/>
        </p:nvSpPr>
        <p:spPr>
          <a:xfrm>
            <a:off x="467544" y="1124744"/>
            <a:ext cx="2592288" cy="5400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2" name="11 Imagen"/>
          <p:cNvPicPr>
            <a:picLocks noChangeAspect="1"/>
          </p:cNvPicPr>
          <p:nvPr/>
        </p:nvPicPr>
        <p:blipFill rotWithShape="1">
          <a:blip r:embed="rId2" cstate="print">
            <a:extLst>
              <a:ext uri="{28A0092B-C50C-407E-A947-70E740481C1C}">
                <a14:useLocalDpi xmlns:a14="http://schemas.microsoft.com/office/drawing/2010/main" val="0"/>
              </a:ext>
            </a:extLst>
          </a:blip>
          <a:srcRect b="34500"/>
          <a:stretch/>
        </p:blipFill>
        <p:spPr>
          <a:xfrm>
            <a:off x="3291295" y="1196751"/>
            <a:ext cx="2104338" cy="2448273"/>
          </a:xfrm>
          <a:prstGeom prst="rect">
            <a:avLst/>
          </a:prstGeom>
        </p:spPr>
      </p:pic>
      <p:pic>
        <p:nvPicPr>
          <p:cNvPr id="13" name="12 Imagen"/>
          <p:cNvPicPr>
            <a:picLocks noChangeAspect="1"/>
          </p:cNvPicPr>
          <p:nvPr/>
        </p:nvPicPr>
        <p:blipFill rotWithShape="1">
          <a:blip r:embed="rId3" cstate="print">
            <a:extLst>
              <a:ext uri="{28A0092B-C50C-407E-A947-70E740481C1C}">
                <a14:useLocalDpi xmlns:a14="http://schemas.microsoft.com/office/drawing/2010/main" val="0"/>
              </a:ext>
            </a:extLst>
          </a:blip>
          <a:srcRect t="10923" b="10293"/>
          <a:stretch/>
        </p:blipFill>
        <p:spPr>
          <a:xfrm>
            <a:off x="3523425" y="3763251"/>
            <a:ext cx="1872208" cy="2619951"/>
          </a:xfrm>
          <a:prstGeom prst="rect">
            <a:avLst/>
          </a:prstGeom>
        </p:spPr>
      </p:pic>
      <p:pic>
        <p:nvPicPr>
          <p:cNvPr id="14" name="13 Imagen"/>
          <p:cNvPicPr>
            <a:picLocks noChangeAspect="1"/>
          </p:cNvPicPr>
          <p:nvPr/>
        </p:nvPicPr>
        <p:blipFill rotWithShape="1">
          <a:blip r:embed="rId4" cstate="print">
            <a:extLst>
              <a:ext uri="{28A0092B-C50C-407E-A947-70E740481C1C}">
                <a14:useLocalDpi xmlns:a14="http://schemas.microsoft.com/office/drawing/2010/main" val="0"/>
              </a:ext>
            </a:extLst>
          </a:blip>
          <a:srcRect t="8679" b="14452"/>
          <a:stretch/>
        </p:blipFill>
        <p:spPr>
          <a:xfrm>
            <a:off x="5990594" y="3820990"/>
            <a:ext cx="1912191" cy="2610893"/>
          </a:xfrm>
          <a:prstGeom prst="rect">
            <a:avLst/>
          </a:prstGeom>
        </p:spPr>
      </p:pic>
      <p:pic>
        <p:nvPicPr>
          <p:cNvPr id="15" name="14 Imagen"/>
          <p:cNvPicPr>
            <a:picLocks noChangeAspect="1"/>
          </p:cNvPicPr>
          <p:nvPr/>
        </p:nvPicPr>
        <p:blipFill rotWithShape="1">
          <a:blip r:embed="rId5" cstate="print">
            <a:extLst>
              <a:ext uri="{28A0092B-C50C-407E-A947-70E740481C1C}">
                <a14:useLocalDpi xmlns:a14="http://schemas.microsoft.com/office/drawing/2010/main" val="0"/>
              </a:ext>
            </a:extLst>
          </a:blip>
          <a:srcRect l="2036" t="21635" r="-2036" b="12341"/>
          <a:stretch/>
        </p:blipFill>
        <p:spPr>
          <a:xfrm>
            <a:off x="5828161" y="1196751"/>
            <a:ext cx="2056928" cy="2412268"/>
          </a:xfrm>
          <a:prstGeom prst="rect">
            <a:avLst/>
          </a:prstGeom>
        </p:spPr>
      </p:pic>
    </p:spTree>
    <p:extLst>
      <p:ext uri="{BB962C8B-B14F-4D97-AF65-F5344CB8AC3E}">
        <p14:creationId xmlns:p14="http://schemas.microsoft.com/office/powerpoint/2010/main" val="39965923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38554"/>
          </a:xfrm>
          <a:prstGeom prst="rect">
            <a:avLst/>
          </a:prstGeom>
          <a:noFill/>
        </p:spPr>
        <p:txBody>
          <a:bodyPr wrap="square" rtlCol="0">
            <a:spAutoFit/>
          </a:bodyPr>
          <a:lstStyle/>
          <a:p>
            <a:r>
              <a:rPr lang="es-MX" sz="1600" b="1" dirty="0" smtClean="0"/>
              <a:t>4 BRIGADAS DE MTTO. Y REC. DE ESPACIOS PÚBLICOS  </a:t>
            </a:r>
            <a:r>
              <a:rPr lang="es-MX" sz="1600" dirty="0" smtClean="0"/>
              <a:t>                                             Septiembre-2019                                                                                                        </a:t>
            </a:r>
            <a:endParaRPr lang="es-MX" sz="16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54057"/>
            <a:ext cx="2304256" cy="1077218"/>
          </a:xfrm>
          <a:prstGeom prst="rect">
            <a:avLst/>
          </a:prstGeom>
          <a:noFill/>
        </p:spPr>
        <p:txBody>
          <a:bodyPr wrap="square" rtlCol="0">
            <a:spAutoFit/>
          </a:bodyPr>
          <a:lstStyle/>
          <a:p>
            <a:pPr algn="ctr"/>
            <a:endParaRPr lang="es-MX" sz="1600" dirty="0" smtClean="0"/>
          </a:p>
          <a:p>
            <a:pPr algn="ctr"/>
            <a:endParaRPr lang="es-MX" sz="1600" dirty="0" smtClean="0"/>
          </a:p>
          <a:p>
            <a:pPr algn="ctr"/>
            <a:endParaRPr lang="es-MX" sz="1600" dirty="0"/>
          </a:p>
          <a:p>
            <a:pPr algn="ctr"/>
            <a:r>
              <a:rPr lang="es-MX" sz="1600" dirty="0" smtClean="0"/>
              <a:t>. </a:t>
            </a:r>
          </a:p>
        </p:txBody>
      </p:sp>
      <p:sp>
        <p:nvSpPr>
          <p:cNvPr id="5" name="4 Rectángulo"/>
          <p:cNvSpPr/>
          <p:nvPr/>
        </p:nvSpPr>
        <p:spPr>
          <a:xfrm>
            <a:off x="791580" y="2881389"/>
            <a:ext cx="2124236" cy="2554545"/>
          </a:xfrm>
          <a:prstGeom prst="rect">
            <a:avLst/>
          </a:prstGeom>
        </p:spPr>
        <p:txBody>
          <a:bodyPr wrap="square">
            <a:spAutoFit/>
          </a:bodyPr>
          <a:lstStyle/>
          <a:p>
            <a:r>
              <a:rPr lang="es-MX" sz="1600" dirty="0" smtClean="0"/>
              <a:t>12/09/2019</a:t>
            </a:r>
            <a:r>
              <a:rPr lang="es-MX" sz="1600" dirty="0"/>
              <a:t>. </a:t>
            </a:r>
            <a:r>
              <a:rPr lang="es-MX" sz="1600" dirty="0" smtClean="0"/>
              <a:t>Se realizaron trabajos de pintura para borrar grafitis al rededor de la plaza cívica, con el apoyo de jóvenes del CONALEP que prestan su servicio social; participando un total de 20 jóvenes. </a:t>
            </a:r>
            <a:endParaRPr lang="es-MX" sz="1600" dirty="0"/>
          </a:p>
        </p:txBody>
      </p:sp>
      <p:pic>
        <p:nvPicPr>
          <p:cNvPr id="6" name="5 Imagen"/>
          <p:cNvPicPr>
            <a:picLocks noChangeAspect="1"/>
          </p:cNvPicPr>
          <p:nvPr/>
        </p:nvPicPr>
        <p:blipFill rotWithShape="1">
          <a:blip r:embed="rId2" cstate="print">
            <a:extLst>
              <a:ext uri="{28A0092B-C50C-407E-A947-70E740481C1C}">
                <a14:useLocalDpi xmlns:a14="http://schemas.microsoft.com/office/drawing/2010/main" val="0"/>
              </a:ext>
            </a:extLst>
          </a:blip>
          <a:srcRect t="17373" b="22038"/>
          <a:stretch/>
        </p:blipFill>
        <p:spPr>
          <a:xfrm>
            <a:off x="3275856" y="1507945"/>
            <a:ext cx="2525376" cy="2040161"/>
          </a:xfrm>
          <a:prstGeom prst="rect">
            <a:avLst/>
          </a:prstGeom>
        </p:spPr>
      </p:pic>
      <p:pic>
        <p:nvPicPr>
          <p:cNvPr id="7" name="6 Imagen"/>
          <p:cNvPicPr>
            <a:picLocks noChangeAspect="1"/>
          </p:cNvPicPr>
          <p:nvPr/>
        </p:nvPicPr>
        <p:blipFill rotWithShape="1">
          <a:blip r:embed="rId3" cstate="print">
            <a:extLst>
              <a:ext uri="{28A0092B-C50C-407E-A947-70E740481C1C}">
                <a14:useLocalDpi xmlns:a14="http://schemas.microsoft.com/office/drawing/2010/main" val="0"/>
              </a:ext>
            </a:extLst>
          </a:blip>
          <a:srcRect b="32422"/>
          <a:stretch/>
        </p:blipFill>
        <p:spPr>
          <a:xfrm>
            <a:off x="3275856" y="3853849"/>
            <a:ext cx="2525376" cy="2275451"/>
          </a:xfrm>
          <a:prstGeom prst="rect">
            <a:avLst/>
          </a:prstGeom>
        </p:spPr>
      </p:pic>
      <p:pic>
        <p:nvPicPr>
          <p:cNvPr id="12" name="11 Imagen"/>
          <p:cNvPicPr>
            <a:picLocks noChangeAspect="1"/>
          </p:cNvPicPr>
          <p:nvPr/>
        </p:nvPicPr>
        <p:blipFill rotWithShape="1">
          <a:blip r:embed="rId4" cstate="print">
            <a:extLst>
              <a:ext uri="{28A0092B-C50C-407E-A947-70E740481C1C}">
                <a14:useLocalDpi xmlns:a14="http://schemas.microsoft.com/office/drawing/2010/main" val="0"/>
              </a:ext>
            </a:extLst>
          </a:blip>
          <a:srcRect t="16211" b="16211"/>
          <a:stretch/>
        </p:blipFill>
        <p:spPr>
          <a:xfrm>
            <a:off x="6112692" y="3897052"/>
            <a:ext cx="2477428" cy="2232248"/>
          </a:xfrm>
          <a:prstGeom prst="rect">
            <a:avLst/>
          </a:prstGeom>
        </p:spPr>
      </p:pic>
      <p:pic>
        <p:nvPicPr>
          <p:cNvPr id="13" name="12 Imagen"/>
          <p:cNvPicPr>
            <a:picLocks noChangeAspect="1"/>
          </p:cNvPicPr>
          <p:nvPr/>
        </p:nvPicPr>
        <p:blipFill rotWithShape="1">
          <a:blip r:embed="rId5" cstate="print">
            <a:extLst>
              <a:ext uri="{28A0092B-C50C-407E-A947-70E740481C1C}">
                <a14:useLocalDpi xmlns:a14="http://schemas.microsoft.com/office/drawing/2010/main" val="0"/>
              </a:ext>
            </a:extLst>
          </a:blip>
          <a:srcRect t="9734" b="29543"/>
          <a:stretch/>
        </p:blipFill>
        <p:spPr>
          <a:xfrm>
            <a:off x="6050174" y="1507944"/>
            <a:ext cx="2519868" cy="2040161"/>
          </a:xfrm>
          <a:prstGeom prst="rect">
            <a:avLst/>
          </a:prstGeom>
        </p:spPr>
      </p:pic>
    </p:spTree>
    <p:extLst>
      <p:ext uri="{BB962C8B-B14F-4D97-AF65-F5344CB8AC3E}">
        <p14:creationId xmlns:p14="http://schemas.microsoft.com/office/powerpoint/2010/main" val="20328494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normAutofit/>
          </a:bodyPr>
          <a:lstStyle/>
          <a:p>
            <a:pPr marL="0" indent="0" algn="ctr">
              <a:buNone/>
            </a:pPr>
            <a:endParaRPr lang="es-MX" b="1" dirty="0" smtClean="0"/>
          </a:p>
          <a:p>
            <a:pPr marL="0" indent="0" algn="ctr">
              <a:buNone/>
            </a:pPr>
            <a:r>
              <a:rPr lang="es-MX" sz="6000" b="1" dirty="0" smtClean="0"/>
              <a:t>FESTIVIDADES</a:t>
            </a:r>
          </a:p>
          <a:p>
            <a:pPr marL="0" indent="0" algn="ctr">
              <a:buNone/>
            </a:pPr>
            <a:r>
              <a:rPr lang="es-MX" sz="6000" b="1" dirty="0" smtClean="0"/>
              <a:t>CIVICAS</a:t>
            </a:r>
            <a:endParaRPr lang="es-MX" sz="6000" b="1" dirty="0"/>
          </a:p>
        </p:txBody>
      </p:sp>
    </p:spTree>
    <p:extLst>
      <p:ext uri="{BB962C8B-B14F-4D97-AF65-F5344CB8AC3E}">
        <p14:creationId xmlns:p14="http://schemas.microsoft.com/office/powerpoint/2010/main" val="3752195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8936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07777"/>
          </a:xfrm>
          <a:prstGeom prst="rect">
            <a:avLst/>
          </a:prstGeom>
          <a:noFill/>
        </p:spPr>
        <p:txBody>
          <a:bodyPr wrap="square" rtlCol="0">
            <a:spAutoFit/>
          </a:bodyPr>
          <a:lstStyle/>
          <a:p>
            <a:r>
              <a:rPr lang="es-MX" sz="1400" b="1" dirty="0" smtClean="0"/>
              <a:t>4 BRIGADA DE  MTTO. Y REC. DE ESPACIOS PÚBLICOS</a:t>
            </a:r>
            <a:r>
              <a:rPr lang="es-MX" sz="1400" dirty="0" smtClean="0"/>
              <a:t>                                                                      Septiembre-2019                                                                                                                                                                                                                                                                 </a:t>
            </a:r>
            <a:endParaRPr lang="es-MX" sz="14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597812" y="1380873"/>
            <a:ext cx="2304256" cy="3539430"/>
          </a:xfrm>
          <a:prstGeom prst="rect">
            <a:avLst/>
          </a:prstGeom>
          <a:noFill/>
        </p:spPr>
        <p:txBody>
          <a:bodyPr wrap="square" rtlCol="0">
            <a:spAutoFit/>
          </a:bodyPr>
          <a:lstStyle/>
          <a:p>
            <a:pPr algn="ctr"/>
            <a:endParaRPr lang="es-MX" sz="1600" dirty="0" smtClean="0"/>
          </a:p>
          <a:p>
            <a:pPr algn="ctr"/>
            <a:endParaRPr lang="es-MX" sz="1600" dirty="0" smtClean="0"/>
          </a:p>
          <a:p>
            <a:pPr algn="ctr"/>
            <a:r>
              <a:rPr lang="es-MX" sz="1600" dirty="0" smtClean="0"/>
              <a:t>18/09/19. Se tubo el apoyo del Departamento de Mantenimiento</a:t>
            </a:r>
            <a:r>
              <a:rPr lang="es-MX" sz="1600" dirty="0"/>
              <a:t> </a:t>
            </a:r>
            <a:r>
              <a:rPr lang="es-MX" sz="1600" dirty="0" smtClean="0"/>
              <a:t>a edificios públicos para pintar las jardineras de la plaza cívica de esta delegación, contando con el apoyo de jóvenes del CONALEP que prestan su servicio social, así como de una persona de esta delegación.</a:t>
            </a:r>
            <a:endParaRPr lang="es-MX" sz="1600" dirty="0"/>
          </a:p>
        </p:txBody>
      </p:sp>
      <p:pic>
        <p:nvPicPr>
          <p:cNvPr id="5" name="4 Imagen"/>
          <p:cNvPicPr>
            <a:picLocks noChangeAspect="1"/>
          </p:cNvPicPr>
          <p:nvPr/>
        </p:nvPicPr>
        <p:blipFill rotWithShape="1">
          <a:blip r:embed="rId2" cstate="print">
            <a:extLst>
              <a:ext uri="{28A0092B-C50C-407E-A947-70E740481C1C}">
                <a14:useLocalDpi xmlns:a14="http://schemas.microsoft.com/office/drawing/2010/main" val="0"/>
              </a:ext>
            </a:extLst>
          </a:blip>
          <a:srcRect t="8124" b="43940"/>
          <a:stretch/>
        </p:blipFill>
        <p:spPr>
          <a:xfrm>
            <a:off x="3205164" y="1664865"/>
            <a:ext cx="2683085" cy="193092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5164" y="4077072"/>
            <a:ext cx="2683085" cy="2012314"/>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6404" y="1661834"/>
            <a:ext cx="2664914" cy="1930927"/>
          </a:xfrm>
          <a:prstGeom prst="rect">
            <a:avLst/>
          </a:prstGeom>
        </p:spPr>
      </p:pic>
      <p:pic>
        <p:nvPicPr>
          <p:cNvPr id="12" name="1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6403" y="4077072"/>
            <a:ext cx="2607642" cy="2012314"/>
          </a:xfrm>
          <a:prstGeom prst="rect">
            <a:avLst/>
          </a:prstGeom>
        </p:spPr>
      </p:pic>
    </p:spTree>
    <p:extLst>
      <p:ext uri="{BB962C8B-B14F-4D97-AF65-F5344CB8AC3E}">
        <p14:creationId xmlns:p14="http://schemas.microsoft.com/office/powerpoint/2010/main" val="11132574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29600" cy="6340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r>
              <a:rPr lang="es-MX" sz="1600" dirty="0" smtClean="0"/>
              <a:t> </a:t>
            </a:r>
            <a:endParaRPr lang="es-MX" sz="1600" dirty="0"/>
          </a:p>
        </p:txBody>
      </p:sp>
      <p:sp>
        <p:nvSpPr>
          <p:cNvPr id="6" name="5 Marcador de contenido"/>
          <p:cNvSpPr>
            <a:spLocks noGrp="1"/>
          </p:cNvSpPr>
          <p:nvPr>
            <p:ph idx="1"/>
          </p:nvPr>
        </p:nvSpPr>
        <p:spPr>
          <a:xfrm>
            <a:off x="457200" y="1124744"/>
            <a:ext cx="2458616" cy="554461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buNone/>
            </a:pPr>
            <a:r>
              <a:rPr lang="es-MX" sz="1600" dirty="0" smtClean="0">
                <a:solidFill>
                  <a:schemeClr val="tx1"/>
                </a:solidFill>
              </a:rPr>
              <a:t>24/09/19 se realizó limpieza del paso a desnivel ubicado (peatonal) en la calle cardenal con el apoyo de personal de aseo público.</a:t>
            </a:r>
            <a:endParaRPr lang="es-MX" sz="1600" dirty="0">
              <a:solidFill>
                <a:schemeClr val="tx1"/>
              </a:solidFill>
            </a:endParaRPr>
          </a:p>
        </p:txBody>
      </p:sp>
      <p:sp>
        <p:nvSpPr>
          <p:cNvPr id="7" name="6 Rectángulo"/>
          <p:cNvSpPr/>
          <p:nvPr/>
        </p:nvSpPr>
        <p:spPr>
          <a:xfrm>
            <a:off x="467544" y="1124744"/>
            <a:ext cx="8208912"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8" name="7 Imagen"/>
          <p:cNvPicPr>
            <a:picLocks noChangeAspect="1"/>
          </p:cNvPicPr>
          <p:nvPr/>
        </p:nvPicPr>
        <p:blipFill rotWithShape="1">
          <a:blip r:embed="rId2" cstate="print">
            <a:extLst>
              <a:ext uri="{28A0092B-C50C-407E-A947-70E740481C1C}">
                <a14:useLocalDpi xmlns:a14="http://schemas.microsoft.com/office/drawing/2010/main" val="0"/>
              </a:ext>
            </a:extLst>
          </a:blip>
          <a:srcRect t="9536" b="6148"/>
          <a:stretch/>
        </p:blipFill>
        <p:spPr>
          <a:xfrm>
            <a:off x="6849562" y="3897052"/>
            <a:ext cx="1609176" cy="2410010"/>
          </a:xfrm>
          <a:prstGeom prst="rect">
            <a:avLst/>
          </a:prstGeom>
        </p:spPr>
      </p:pic>
      <p:pic>
        <p:nvPicPr>
          <p:cNvPr id="9" name="8 Imagen"/>
          <p:cNvPicPr>
            <a:picLocks noChangeAspect="1"/>
          </p:cNvPicPr>
          <p:nvPr/>
        </p:nvPicPr>
        <p:blipFill rotWithShape="1">
          <a:blip r:embed="rId3" cstate="print">
            <a:extLst>
              <a:ext uri="{28A0092B-C50C-407E-A947-70E740481C1C}">
                <a14:useLocalDpi xmlns:a14="http://schemas.microsoft.com/office/drawing/2010/main" val="0"/>
              </a:ext>
            </a:extLst>
          </a:blip>
          <a:srcRect t="14796" b="21111"/>
          <a:stretch/>
        </p:blipFill>
        <p:spPr>
          <a:xfrm>
            <a:off x="3071488" y="1340768"/>
            <a:ext cx="2245441" cy="2556284"/>
          </a:xfrm>
          <a:prstGeom prst="rect">
            <a:avLst/>
          </a:prstGeom>
        </p:spPr>
      </p:pic>
      <p:pic>
        <p:nvPicPr>
          <p:cNvPr id="10" name="9 Imagen"/>
          <p:cNvPicPr>
            <a:picLocks noChangeAspect="1"/>
          </p:cNvPicPr>
          <p:nvPr/>
        </p:nvPicPr>
        <p:blipFill rotWithShape="1">
          <a:blip r:embed="rId4" cstate="print">
            <a:extLst>
              <a:ext uri="{28A0092B-C50C-407E-A947-70E740481C1C}">
                <a14:useLocalDpi xmlns:a14="http://schemas.microsoft.com/office/drawing/2010/main" val="0"/>
              </a:ext>
            </a:extLst>
          </a:blip>
          <a:srcRect l="12199" r="10516"/>
          <a:stretch/>
        </p:blipFill>
        <p:spPr>
          <a:xfrm>
            <a:off x="5485948" y="1340768"/>
            <a:ext cx="2965517" cy="2160240"/>
          </a:xfrm>
          <a:prstGeom prst="rect">
            <a:avLst/>
          </a:prstGeom>
        </p:spPr>
      </p:pic>
      <p:pic>
        <p:nvPicPr>
          <p:cNvPr id="11" name="1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1488" y="4293096"/>
            <a:ext cx="3577303" cy="2013966"/>
          </a:xfrm>
          <a:prstGeom prst="rect">
            <a:avLst/>
          </a:prstGeom>
        </p:spPr>
      </p:pic>
      <p:sp>
        <p:nvSpPr>
          <p:cNvPr id="12" name="11 Rectángulo"/>
          <p:cNvSpPr/>
          <p:nvPr/>
        </p:nvSpPr>
        <p:spPr>
          <a:xfrm>
            <a:off x="496826" y="404664"/>
            <a:ext cx="8064896" cy="369332"/>
          </a:xfrm>
          <a:prstGeom prst="rect">
            <a:avLst/>
          </a:prstGeom>
        </p:spPr>
        <p:txBody>
          <a:bodyPr wrap="square">
            <a:spAutoFit/>
          </a:bodyPr>
          <a:lstStyle/>
          <a:p>
            <a:r>
              <a:rPr lang="es-MX" b="1" dirty="0"/>
              <a:t>4 BRIGADAS DE MTTO Y REC. DE ESPACIOS PÚBLICOS     </a:t>
            </a:r>
            <a:r>
              <a:rPr lang="es-MX" b="1" dirty="0" smtClean="0"/>
              <a:t>            </a:t>
            </a:r>
            <a:r>
              <a:rPr lang="es-MX" dirty="0"/>
              <a:t>SEPTIEMBRE - 2019</a:t>
            </a:r>
          </a:p>
        </p:txBody>
      </p:sp>
    </p:spTree>
    <p:extLst>
      <p:ext uri="{BB962C8B-B14F-4D97-AF65-F5344CB8AC3E}">
        <p14:creationId xmlns:p14="http://schemas.microsoft.com/office/powerpoint/2010/main" val="4259627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29600" cy="5620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r>
              <a:rPr lang="es-MX" sz="1600" dirty="0" smtClean="0"/>
              <a:t> </a:t>
            </a:r>
            <a:endParaRPr lang="es-MX" sz="1600" dirty="0"/>
          </a:p>
        </p:txBody>
      </p:sp>
      <p:sp>
        <p:nvSpPr>
          <p:cNvPr id="5" name="5 Marcador de contenido"/>
          <p:cNvSpPr txBox="1">
            <a:spLocks/>
          </p:cNvSpPr>
          <p:nvPr/>
        </p:nvSpPr>
        <p:spPr>
          <a:xfrm>
            <a:off x="457200" y="1124744"/>
            <a:ext cx="2458616" cy="5544615"/>
          </a:xfrm>
          <a:prstGeom prst="rect">
            <a:avLst/>
          </a:prstGeom>
          <a:noFill/>
          <a:ln w="25400" cap="flat" cmpd="sng" algn="ctr">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r>
              <a:rPr lang="es-MX" sz="1600" dirty="0" smtClean="0">
                <a:solidFill>
                  <a:schemeClr val="tx1"/>
                </a:solidFill>
              </a:rPr>
              <a:t>25/09/19 se realizó </a:t>
            </a:r>
            <a:r>
              <a:rPr lang="es-MX" sz="1600" dirty="0" err="1" smtClean="0">
                <a:solidFill>
                  <a:schemeClr val="tx1"/>
                </a:solidFill>
              </a:rPr>
              <a:t>mtto</a:t>
            </a:r>
            <a:r>
              <a:rPr lang="es-MX" sz="1600" dirty="0" smtClean="0">
                <a:solidFill>
                  <a:schemeClr val="tx1"/>
                </a:solidFill>
              </a:rPr>
              <a:t>. A la plaza cívica, continuando con el pintado de las jardineras y el barrido de la explanada, contando con el apoyo del personal de imagen urbana y los jóvenes que prestan su servicio social por parte del CONALEP.</a:t>
            </a:r>
            <a:endParaRPr lang="es-MX" sz="1600" dirty="0">
              <a:solidFill>
                <a:schemeClr val="tx1"/>
              </a:solidFill>
            </a:endParaRPr>
          </a:p>
        </p:txBody>
      </p:sp>
      <p:sp>
        <p:nvSpPr>
          <p:cNvPr id="6" name="5 Marcador de contenido"/>
          <p:cNvSpPr txBox="1">
            <a:spLocks/>
          </p:cNvSpPr>
          <p:nvPr/>
        </p:nvSpPr>
        <p:spPr>
          <a:xfrm>
            <a:off x="2915816" y="1110121"/>
            <a:ext cx="5760640" cy="5544615"/>
          </a:xfrm>
          <a:prstGeom prst="rect">
            <a:avLst/>
          </a:prstGeom>
          <a:noFill/>
          <a:ln w="25400" cap="flat" cmpd="sng" algn="ctr">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a:solidFill>
                <a:schemeClr val="tx1"/>
              </a:solidFill>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510" y="3647543"/>
            <a:ext cx="2006546" cy="2675395"/>
          </a:xfrm>
          <a:prstGeom prst="rect">
            <a:avLst/>
          </a:prstGeom>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7782" y="1475479"/>
            <a:ext cx="1951194" cy="2601593"/>
          </a:xfrm>
          <a:prstGeom prst="rect">
            <a:avLst/>
          </a:prstGeom>
        </p:spPr>
      </p:pic>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9510" y="1496878"/>
            <a:ext cx="3219112" cy="2076138"/>
          </a:xfrm>
          <a:prstGeom prst="rect">
            <a:avLst/>
          </a:prstGeom>
        </p:spPr>
      </p:pic>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7534" y="4221088"/>
            <a:ext cx="3219112" cy="2101850"/>
          </a:xfrm>
          <a:prstGeom prst="rect">
            <a:avLst/>
          </a:prstGeom>
        </p:spPr>
      </p:pic>
      <p:sp>
        <p:nvSpPr>
          <p:cNvPr id="11" name="10 Rectángulo"/>
          <p:cNvSpPr/>
          <p:nvPr/>
        </p:nvSpPr>
        <p:spPr>
          <a:xfrm>
            <a:off x="585878" y="406534"/>
            <a:ext cx="8064896" cy="369332"/>
          </a:xfrm>
          <a:prstGeom prst="rect">
            <a:avLst/>
          </a:prstGeom>
        </p:spPr>
        <p:txBody>
          <a:bodyPr wrap="square">
            <a:spAutoFit/>
          </a:bodyPr>
          <a:lstStyle/>
          <a:p>
            <a:r>
              <a:rPr lang="es-MX" b="1" dirty="0"/>
              <a:t>4 BRIGADAS DE MTTO Y REC. DE ESPACIOS PÚBLICOS                 </a:t>
            </a:r>
            <a:r>
              <a:rPr lang="es-MX" dirty="0"/>
              <a:t>SEPTIEMBRE - 2019</a:t>
            </a:r>
          </a:p>
        </p:txBody>
      </p:sp>
    </p:spTree>
    <p:extLst>
      <p:ext uri="{BB962C8B-B14F-4D97-AF65-F5344CB8AC3E}">
        <p14:creationId xmlns:p14="http://schemas.microsoft.com/office/powerpoint/2010/main" val="1738786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normAutofit/>
          </a:bodyPr>
          <a:lstStyle/>
          <a:p>
            <a:pPr marL="0" indent="0" algn="ctr">
              <a:buNone/>
            </a:pPr>
            <a:endParaRPr lang="es-MX" sz="2800" b="1" dirty="0" smtClean="0"/>
          </a:p>
          <a:p>
            <a:pPr marL="0" indent="0" algn="ctr">
              <a:buNone/>
            </a:pPr>
            <a:r>
              <a:rPr lang="es-MX" sz="6000" b="1" dirty="0" smtClean="0"/>
              <a:t>APOYO A OTRAS DEPENDENCIAS</a:t>
            </a:r>
            <a:endParaRPr lang="es-MX" sz="6000" b="1" dirty="0"/>
          </a:p>
        </p:txBody>
      </p:sp>
    </p:spTree>
    <p:extLst>
      <p:ext uri="{BB962C8B-B14F-4D97-AF65-F5344CB8AC3E}">
        <p14:creationId xmlns:p14="http://schemas.microsoft.com/office/powerpoint/2010/main" val="2842925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38554"/>
          </a:xfrm>
          <a:prstGeom prst="rect">
            <a:avLst/>
          </a:prstGeom>
          <a:noFill/>
        </p:spPr>
        <p:txBody>
          <a:bodyPr wrap="square" rtlCol="0">
            <a:spAutoFit/>
          </a:bodyPr>
          <a:lstStyle/>
          <a:p>
            <a:r>
              <a:rPr lang="es-MX" sz="1600" dirty="0" smtClean="0"/>
              <a:t>  </a:t>
            </a:r>
            <a:r>
              <a:rPr lang="es-MX" sz="1600" b="1" dirty="0" smtClean="0"/>
              <a:t>5 APOYO A OTRAS DEPENDENCIAS</a:t>
            </a:r>
            <a:r>
              <a:rPr lang="es-MX" sz="1600" dirty="0" smtClean="0"/>
              <a:t>                                                           Septiembre-2019                                                                                                                                                                                                     </a:t>
            </a:r>
            <a:endParaRPr lang="es-MX" sz="16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467544" y="1281392"/>
            <a:ext cx="2304256" cy="3046988"/>
          </a:xfrm>
          <a:prstGeom prst="rect">
            <a:avLst/>
          </a:prstGeom>
          <a:noFill/>
        </p:spPr>
        <p:txBody>
          <a:bodyPr wrap="square" rtlCol="0">
            <a:spAutoFit/>
          </a:bodyPr>
          <a:lstStyle/>
          <a:p>
            <a:pPr algn="ctr"/>
            <a:endParaRPr lang="es-MX" sz="1600" dirty="0" smtClean="0"/>
          </a:p>
          <a:p>
            <a:pPr algn="ctr"/>
            <a:r>
              <a:rPr lang="es-MX" sz="1600" dirty="0" smtClean="0"/>
              <a:t>28/08/2019. Se pegan carteles en edificio de la Delegación, enviados  de  Secretaría de Salud Jal. Así como de Cruz Verde de la Col. La Guadalupana. Con informes de como prevenir el Dengue. Tres personas lo hacen. De 1 a 1:30 pm. </a:t>
            </a:r>
          </a:p>
        </p:txBody>
      </p:sp>
      <p:pic>
        <p:nvPicPr>
          <p:cNvPr id="1026" name="Picture 2" descr="C:\Users\LasJuntas\Documents\Cartel 1, 28,8,19 Salud J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7314" y="4328380"/>
            <a:ext cx="2438822" cy="21973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asJuntas\Documents\Cartel 1, 28,8,19de Salud Cruz Verde La Guadalupan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2197" y="4328380"/>
            <a:ext cx="2186228" cy="21851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asJuntas\Documents\Pega de Carteles 3, 28,8,19 Salud J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1206" y="1354056"/>
            <a:ext cx="2424929" cy="279502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asJuntas\Documents\Pega de Carteles 4,28,8,19, de Dengeu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2121" y="1354057"/>
            <a:ext cx="2196303" cy="279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1911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b="1" dirty="0" smtClean="0"/>
              <a:t>   5 APOYO A OTRAS DEPENDENCIAS                                                  </a:t>
            </a:r>
            <a:r>
              <a:rPr lang="es-MX" dirty="0" smtClean="0"/>
              <a:t>Septiembre-2019                                                                                                                                                                                                                  </a:t>
            </a:r>
            <a:endParaRPr lang="es-MX"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73578" y="1354056"/>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54057"/>
            <a:ext cx="2304256" cy="3539430"/>
          </a:xfrm>
          <a:prstGeom prst="rect">
            <a:avLst/>
          </a:prstGeom>
          <a:noFill/>
        </p:spPr>
        <p:txBody>
          <a:bodyPr wrap="square" rtlCol="0">
            <a:spAutoFit/>
          </a:bodyPr>
          <a:lstStyle/>
          <a:p>
            <a:pPr algn="ctr"/>
            <a:endParaRPr lang="es-MX" sz="1600" dirty="0" smtClean="0"/>
          </a:p>
          <a:p>
            <a:pPr algn="ctr"/>
            <a:endParaRPr lang="es-MX" sz="1600" dirty="0" smtClean="0"/>
          </a:p>
          <a:p>
            <a:pPr algn="ctr"/>
            <a:endParaRPr lang="es-MX" sz="1600" dirty="0" smtClean="0"/>
          </a:p>
          <a:p>
            <a:pPr algn="ctr"/>
            <a:endParaRPr lang="es-MX" sz="1600" dirty="0"/>
          </a:p>
          <a:p>
            <a:pPr algn="ctr"/>
            <a:r>
              <a:rPr lang="es-MX" sz="1600" dirty="0" smtClean="0"/>
              <a:t>03/09/2019. Se presenta la Unidad Móvil del Instituto Jalisciense de Las Mujeres, en la plaza de esta Delegación; para dar sus servicios de Trabajo, Social, Psicología y Asesoría Jurídica.  De 10:30 am a 3 pm. De manera gratuita.</a:t>
            </a:r>
            <a:endParaRPr lang="es-MX" sz="1600" dirty="0"/>
          </a:p>
        </p:txBody>
      </p:sp>
      <p:pic>
        <p:nvPicPr>
          <p:cNvPr id="2050" name="Picture 2" descr="C:\Users\LasJuntas\Documents\Unidad Movil 2,3,9,Instituto Jal. de las Muje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704016"/>
            <a:ext cx="3923927" cy="194589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asJuntas\Documents\Unidad Movil 1, 3,,9,19 del Instituto Jal.de Las Mije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5971" y="3840977"/>
            <a:ext cx="3923928" cy="220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3900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136904" cy="338554"/>
          </a:xfrm>
          <a:prstGeom prst="rect">
            <a:avLst/>
          </a:prstGeom>
          <a:noFill/>
        </p:spPr>
        <p:txBody>
          <a:bodyPr wrap="square" rtlCol="0">
            <a:spAutoFit/>
          </a:bodyPr>
          <a:lstStyle/>
          <a:p>
            <a:r>
              <a:rPr lang="es-MX" sz="1600" b="1" dirty="0" smtClean="0"/>
              <a:t>5 APOYO A OTRA DEPENDENCIAS</a:t>
            </a:r>
            <a:r>
              <a:rPr lang="es-MX" sz="1600" dirty="0" smtClean="0"/>
              <a:t>                                                                           Septiembre-2019                                                                                                        </a:t>
            </a:r>
            <a:endParaRPr lang="es-MX" sz="16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9/09/19 Apoyo a la regidora Yolanda Reinoso para la entrega de útiles en la escuela primaria Juan Escutia, en la colonia Miravalle, en el cual asistieron alrededor de 300 padres de familia</a:t>
            </a:r>
          </a:p>
          <a:p>
            <a:pPr algn="ctr"/>
            <a:r>
              <a:rPr lang="es-MX" dirty="0" smtClean="0">
                <a:solidFill>
                  <a:schemeClr val="tx1"/>
                </a:solidFill>
              </a:rPr>
              <a:t>En un horario de 9:00 a.m. a 10:30 a.m.</a:t>
            </a:r>
            <a:r>
              <a:rPr lang="es-MX" dirty="0">
                <a:solidFill>
                  <a:schemeClr val="tx1"/>
                </a:solidFill>
              </a:rPr>
              <a:t> </a:t>
            </a:r>
            <a:r>
              <a:rPr lang="es-MX" dirty="0" smtClean="0">
                <a:solidFill>
                  <a:schemeClr val="tx1"/>
                </a:solidFill>
              </a:rPr>
              <a:t>asistieron 2 personas de la delegación.</a:t>
            </a:r>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54057"/>
            <a:ext cx="2304256" cy="1569660"/>
          </a:xfrm>
          <a:prstGeom prst="rect">
            <a:avLst/>
          </a:prstGeom>
          <a:noFill/>
        </p:spPr>
        <p:txBody>
          <a:bodyPr wrap="square" rtlCol="0">
            <a:spAutoFit/>
          </a:bodyPr>
          <a:lstStyle/>
          <a:p>
            <a:pPr algn="ctr"/>
            <a:endParaRPr lang="es-MX" sz="1600" dirty="0" smtClean="0"/>
          </a:p>
          <a:p>
            <a:pPr algn="ctr"/>
            <a:endParaRPr lang="es-MX" sz="1600" dirty="0" smtClean="0"/>
          </a:p>
          <a:p>
            <a:pPr algn="ctr"/>
            <a:endParaRPr lang="es-MX" sz="1600" dirty="0"/>
          </a:p>
          <a:p>
            <a:pPr algn="ctr"/>
            <a:endParaRPr lang="es-MX" sz="1600" dirty="0" smtClean="0"/>
          </a:p>
          <a:p>
            <a:pPr algn="ctr"/>
            <a:endParaRPr lang="es-MX" sz="1600" dirty="0"/>
          </a:p>
          <a:p>
            <a:pPr algn="ctr"/>
            <a:r>
              <a:rPr lang="es-MX" sz="1600" dirty="0" smtClean="0"/>
              <a:t>. </a:t>
            </a: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848" y="1268761"/>
            <a:ext cx="2784309" cy="2088232"/>
          </a:xfrm>
          <a:prstGeom prst="rect">
            <a:avLst/>
          </a:prstGeom>
        </p:spPr>
      </p:pic>
      <p:pic>
        <p:nvPicPr>
          <p:cNvPr id="6" name="5 Imagen"/>
          <p:cNvPicPr>
            <a:picLocks noChangeAspect="1"/>
          </p:cNvPicPr>
          <p:nvPr/>
        </p:nvPicPr>
        <p:blipFill rotWithShape="1">
          <a:blip r:embed="rId3" cstate="print">
            <a:extLst>
              <a:ext uri="{28A0092B-C50C-407E-A947-70E740481C1C}">
                <a14:useLocalDpi xmlns:a14="http://schemas.microsoft.com/office/drawing/2010/main" val="0"/>
              </a:ext>
            </a:extLst>
          </a:blip>
          <a:srcRect t="25245"/>
          <a:stretch/>
        </p:blipFill>
        <p:spPr>
          <a:xfrm>
            <a:off x="6156176" y="1268760"/>
            <a:ext cx="2448272" cy="2448271"/>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4608" y="3942620"/>
            <a:ext cx="3155600" cy="2366700"/>
          </a:xfrm>
          <a:prstGeom prst="rect">
            <a:avLst/>
          </a:prstGeom>
        </p:spPr>
      </p:pic>
      <p:pic>
        <p:nvPicPr>
          <p:cNvPr id="12" name="1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8697" y="3573016"/>
            <a:ext cx="2220711" cy="2960948"/>
          </a:xfrm>
          <a:prstGeom prst="rect">
            <a:avLst/>
          </a:prstGeom>
        </p:spPr>
      </p:pic>
    </p:spTree>
    <p:extLst>
      <p:ext uri="{BB962C8B-B14F-4D97-AF65-F5344CB8AC3E}">
        <p14:creationId xmlns:p14="http://schemas.microsoft.com/office/powerpoint/2010/main" val="9160306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5807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38554"/>
          </a:xfrm>
          <a:prstGeom prst="rect">
            <a:avLst/>
          </a:prstGeom>
          <a:noFill/>
        </p:spPr>
        <p:txBody>
          <a:bodyPr wrap="square" rtlCol="0">
            <a:spAutoFit/>
          </a:bodyPr>
          <a:lstStyle/>
          <a:p>
            <a:r>
              <a:rPr lang="es-MX" sz="1600" b="1" dirty="0" smtClean="0"/>
              <a:t>5 APOYO A OTRA DEPENDENCIAS</a:t>
            </a:r>
            <a:r>
              <a:rPr lang="es-MX" sz="1600" dirty="0" smtClean="0"/>
              <a:t>                                                                               Septiembre-2019                                                                                                        </a:t>
            </a:r>
            <a:endParaRPr lang="es-MX" sz="1600" dirty="0"/>
          </a:p>
        </p:txBody>
      </p:sp>
      <p:sp>
        <p:nvSpPr>
          <p:cNvPr id="11" name="10 Rectángulo"/>
          <p:cNvSpPr/>
          <p:nvPr/>
        </p:nvSpPr>
        <p:spPr>
          <a:xfrm>
            <a:off x="467544" y="882008"/>
            <a:ext cx="2592288" cy="578735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09/09/19 Apoyo a Dirección de Delegaciones y Agencias Municipales, con el acompañamiento y traslado a la delegación de San Martín de Las flores para realizar la supervisión de las reparaciones del mercado Municipal, asistió la Directora C. Rosa Pérez Leal, El Delegado y 2 personas más.</a:t>
            </a:r>
            <a:endParaRPr lang="es-MX" dirty="0">
              <a:solidFill>
                <a:schemeClr val="tx1"/>
              </a:solidFill>
            </a:endParaRPr>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882008"/>
            <a:ext cx="8352927" cy="578735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54057"/>
            <a:ext cx="2304256" cy="1077218"/>
          </a:xfrm>
          <a:prstGeom prst="rect">
            <a:avLst/>
          </a:prstGeom>
          <a:noFill/>
        </p:spPr>
        <p:txBody>
          <a:bodyPr wrap="square" rtlCol="0">
            <a:spAutoFit/>
          </a:bodyPr>
          <a:lstStyle/>
          <a:p>
            <a:pPr algn="ctr"/>
            <a:endParaRPr lang="es-MX" sz="1600" dirty="0" smtClean="0"/>
          </a:p>
          <a:p>
            <a:pPr algn="ctr"/>
            <a:endParaRPr lang="es-MX" sz="1600" dirty="0" smtClean="0"/>
          </a:p>
          <a:p>
            <a:pPr algn="ctr"/>
            <a:endParaRPr lang="es-MX" sz="1600" dirty="0"/>
          </a:p>
          <a:p>
            <a:pPr algn="ctr"/>
            <a:r>
              <a:rPr lang="es-MX" sz="1600" dirty="0" smtClean="0"/>
              <a:t>.  </a:t>
            </a: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5930" y="1124743"/>
            <a:ext cx="3290076" cy="246755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955438"/>
            <a:ext cx="1977646" cy="2636861"/>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5152" y="3938292"/>
            <a:ext cx="1941642" cy="2588856"/>
          </a:xfrm>
          <a:prstGeom prst="rect">
            <a:avLst/>
          </a:prstGeom>
        </p:spPr>
      </p:pic>
      <p:pic>
        <p:nvPicPr>
          <p:cNvPr id="12" name="1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9029" y="3938292"/>
            <a:ext cx="3362780" cy="2522084"/>
          </a:xfrm>
          <a:prstGeom prst="rect">
            <a:avLst/>
          </a:prstGeom>
        </p:spPr>
      </p:pic>
    </p:spTree>
    <p:extLst>
      <p:ext uri="{BB962C8B-B14F-4D97-AF65-F5344CB8AC3E}">
        <p14:creationId xmlns:p14="http://schemas.microsoft.com/office/powerpoint/2010/main" val="37096970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38554"/>
          </a:xfrm>
          <a:prstGeom prst="rect">
            <a:avLst/>
          </a:prstGeom>
          <a:noFill/>
        </p:spPr>
        <p:txBody>
          <a:bodyPr wrap="square" rtlCol="0">
            <a:spAutoFit/>
          </a:bodyPr>
          <a:lstStyle/>
          <a:p>
            <a:r>
              <a:rPr lang="es-MX" sz="1600" b="1" dirty="0" smtClean="0"/>
              <a:t>5 APOYO A OTRAS DEPENDENCIAS</a:t>
            </a:r>
            <a:r>
              <a:rPr lang="es-MX" sz="1600" dirty="0" smtClean="0"/>
              <a:t>                                                                                    Septiembre-2019                                                                                                        </a:t>
            </a:r>
            <a:endParaRPr lang="es-MX" sz="16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54057"/>
            <a:ext cx="2304256" cy="1323439"/>
          </a:xfrm>
          <a:prstGeom prst="rect">
            <a:avLst/>
          </a:prstGeom>
          <a:noFill/>
        </p:spPr>
        <p:txBody>
          <a:bodyPr wrap="square" rtlCol="0">
            <a:spAutoFit/>
          </a:bodyPr>
          <a:lstStyle/>
          <a:p>
            <a:pPr algn="ctr"/>
            <a:endParaRPr lang="es-MX" sz="1600" dirty="0" smtClean="0"/>
          </a:p>
          <a:p>
            <a:pPr algn="ctr"/>
            <a:endParaRPr lang="es-MX" sz="1600" dirty="0" smtClean="0"/>
          </a:p>
          <a:p>
            <a:pPr algn="ctr"/>
            <a:endParaRPr lang="es-MX" sz="1600" dirty="0"/>
          </a:p>
          <a:p>
            <a:pPr algn="ctr"/>
            <a:endParaRPr lang="es-MX" sz="1600" dirty="0" smtClean="0"/>
          </a:p>
          <a:p>
            <a:pPr algn="ctr"/>
            <a:r>
              <a:rPr lang="es-MX" sz="1600" dirty="0" smtClean="0"/>
              <a:t>.</a:t>
            </a:r>
            <a:endParaRPr lang="es-MX" sz="1200" dirty="0"/>
          </a:p>
        </p:txBody>
      </p:sp>
      <p:sp>
        <p:nvSpPr>
          <p:cNvPr id="5" name="4 CuadroTexto"/>
          <p:cNvSpPr txBox="1"/>
          <p:nvPr/>
        </p:nvSpPr>
        <p:spPr>
          <a:xfrm>
            <a:off x="544046" y="1268760"/>
            <a:ext cx="2414894" cy="4770537"/>
          </a:xfrm>
          <a:prstGeom prst="rect">
            <a:avLst/>
          </a:prstGeom>
          <a:noFill/>
        </p:spPr>
        <p:txBody>
          <a:bodyPr wrap="square" rtlCol="0">
            <a:spAutoFit/>
          </a:bodyPr>
          <a:lstStyle/>
          <a:p>
            <a:pPr algn="ctr"/>
            <a:r>
              <a:rPr lang="es-MX" sz="1600" dirty="0" smtClean="0"/>
              <a:t>18/09/19. Se llevó acabo programa de Jalisco te reconoce, en la plaza, el cual les brida apoyo a personas mayores de 65 años con especie y servicio tales como aparatos auditivos, lentes, bastones, sillas de ruedas entre otros. Este programa estatal fue promovido por la Regidora </a:t>
            </a:r>
            <a:r>
              <a:rPr lang="es-MX" sz="1600" dirty="0" err="1" smtClean="0"/>
              <a:t>Hogla</a:t>
            </a:r>
            <a:r>
              <a:rPr lang="es-MX" sz="1600" dirty="0" smtClean="0"/>
              <a:t> Bustos Serrano. Participando en el evento 120 personas. En este evento se les brindó apoyo con difusión verbal, copias, impresiones de CURP, petición de sillas, toldo, mesas para trabajo.</a:t>
            </a:r>
            <a:endParaRPr lang="es-MX" sz="1600" dirty="0"/>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6679" y="4096168"/>
            <a:ext cx="2551520" cy="1913640"/>
          </a:xfrm>
          <a:prstGeom prst="rect">
            <a:avLst/>
          </a:prstGeom>
        </p:spPr>
      </p:pic>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2121" y="4092114"/>
            <a:ext cx="2551520" cy="1913640"/>
          </a:xfrm>
          <a:prstGeom prst="rect">
            <a:avLst/>
          </a:prstGeom>
        </p:spPr>
      </p:pic>
      <p:pic>
        <p:nvPicPr>
          <p:cNvPr id="12" name="1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7815" y="1560992"/>
            <a:ext cx="2551520" cy="1913640"/>
          </a:xfrm>
          <a:prstGeom prst="rect">
            <a:avLst/>
          </a:prstGeom>
        </p:spPr>
      </p:pic>
      <p:pic>
        <p:nvPicPr>
          <p:cNvPr id="13" name="1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2121" y="1528302"/>
            <a:ext cx="2551520" cy="1913640"/>
          </a:xfrm>
          <a:prstGeom prst="rect">
            <a:avLst/>
          </a:prstGeom>
        </p:spPr>
      </p:pic>
    </p:spTree>
    <p:extLst>
      <p:ext uri="{BB962C8B-B14F-4D97-AF65-F5344CB8AC3E}">
        <p14:creationId xmlns:p14="http://schemas.microsoft.com/office/powerpoint/2010/main" val="1395286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4" name="3 CuadroTexto"/>
          <p:cNvSpPr txBox="1"/>
          <p:nvPr/>
        </p:nvSpPr>
        <p:spPr>
          <a:xfrm>
            <a:off x="620576" y="1988840"/>
            <a:ext cx="7848872" cy="2185214"/>
          </a:xfrm>
          <a:prstGeom prst="rect">
            <a:avLst/>
          </a:prstGeom>
          <a:noFill/>
        </p:spPr>
        <p:txBody>
          <a:bodyPr wrap="square" rtlCol="0">
            <a:spAutoFit/>
          </a:bodyPr>
          <a:lstStyle/>
          <a:p>
            <a:pPr algn="ctr"/>
            <a:endParaRPr lang="es-MX" sz="1600" dirty="0"/>
          </a:p>
          <a:p>
            <a:pPr algn="ctr"/>
            <a:r>
              <a:rPr lang="es-MX" sz="6000" b="1" dirty="0" smtClean="0"/>
              <a:t>ACTIVIDADES COMPLEMENTARIAS</a:t>
            </a:r>
          </a:p>
        </p:txBody>
      </p:sp>
    </p:spTree>
    <p:extLst>
      <p:ext uri="{BB962C8B-B14F-4D97-AF65-F5344CB8AC3E}">
        <p14:creationId xmlns:p14="http://schemas.microsoft.com/office/powerpoint/2010/main" val="3677021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352927" cy="338554"/>
          </a:xfrm>
          <a:prstGeom prst="rect">
            <a:avLst/>
          </a:prstGeom>
          <a:noFill/>
        </p:spPr>
        <p:txBody>
          <a:bodyPr wrap="square" rtlCol="0">
            <a:spAutoFit/>
          </a:bodyPr>
          <a:lstStyle/>
          <a:p>
            <a:r>
              <a:rPr lang="es-MX" sz="1600" b="1" dirty="0" smtClean="0"/>
              <a:t>2  </a:t>
            </a:r>
            <a:r>
              <a:rPr lang="es-MX" sz="1600" b="1" dirty="0"/>
              <a:t>F</a:t>
            </a:r>
            <a:r>
              <a:rPr lang="es-MX" sz="1600" b="1" dirty="0" smtClean="0"/>
              <a:t>ESTIVIDADES CÍVICAS/ GRITO DE LA INDEPENDENCIA</a:t>
            </a:r>
            <a:r>
              <a:rPr lang="es-MX" sz="1600" dirty="0" smtClean="0"/>
              <a:t>                                        Septiembre-2019                                                                                                               </a:t>
            </a:r>
            <a:endParaRPr lang="es-MX" sz="1600" dirty="0"/>
          </a:p>
        </p:txBody>
      </p:sp>
      <p:sp>
        <p:nvSpPr>
          <p:cNvPr id="11" name="10 Rectángulo"/>
          <p:cNvSpPr/>
          <p:nvPr/>
        </p:nvSpPr>
        <p:spPr>
          <a:xfrm>
            <a:off x="467544" y="1124744"/>
            <a:ext cx="2376264"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539552" y="1412776"/>
            <a:ext cx="2304256" cy="4401205"/>
          </a:xfrm>
          <a:prstGeom prst="rect">
            <a:avLst/>
          </a:prstGeom>
          <a:noFill/>
        </p:spPr>
        <p:txBody>
          <a:bodyPr wrap="square" rtlCol="0">
            <a:spAutoFit/>
          </a:bodyPr>
          <a:lstStyle/>
          <a:p>
            <a:pPr algn="ctr"/>
            <a:endParaRPr lang="es-MX" sz="1400" dirty="0"/>
          </a:p>
          <a:p>
            <a:pPr algn="ctr"/>
            <a:endParaRPr lang="es-MX" sz="1400" dirty="0" smtClean="0"/>
          </a:p>
          <a:p>
            <a:pPr algn="ctr"/>
            <a:r>
              <a:rPr lang="es-MX" sz="1400" dirty="0" smtClean="0"/>
              <a:t>24/09/2019</a:t>
            </a:r>
            <a:r>
              <a:rPr lang="es-MX" sz="1400" dirty="0" smtClean="0"/>
              <a:t>. Se </a:t>
            </a:r>
            <a:r>
              <a:rPr lang="es-MX" sz="1400" dirty="0" smtClean="0"/>
              <a:t>llevó acabo el </a:t>
            </a:r>
            <a:r>
              <a:rPr lang="es-MX" sz="1400" dirty="0"/>
              <a:t>c</a:t>
            </a:r>
            <a:r>
              <a:rPr lang="es-MX" sz="1400" dirty="0" smtClean="0"/>
              <a:t>ertamen Reina fiestas patrias las Juntas 2019</a:t>
            </a:r>
            <a:r>
              <a:rPr lang="es-MX" sz="1400" dirty="0" smtClean="0"/>
              <a:t>, </a:t>
            </a:r>
            <a:r>
              <a:rPr lang="es-MX" sz="1400" dirty="0" smtClean="0"/>
              <a:t>a </a:t>
            </a:r>
            <a:r>
              <a:rPr lang="es-MX" sz="1400" dirty="0" smtClean="0"/>
              <a:t>cargo del Delegado  Heriberto Murguía Ángel y personal a su digno cargo. </a:t>
            </a:r>
            <a:r>
              <a:rPr lang="es-MX" sz="1400" dirty="0" smtClean="0"/>
              <a:t>Asistieron. En un horario de 6:00 a 10:30 p.m. al cual asistieron 350 personas, se realizó una quermes para recabar fondos para las candidatas y artistas invitados, contando con la presencia de la directora de Del. Y Agencias Municipales. La C. Rosa Pérez </a:t>
            </a:r>
            <a:r>
              <a:rPr lang="es-MX" sz="1400" dirty="0"/>
              <a:t>Leal y la jefa de Artes Plásticas</a:t>
            </a:r>
          </a:p>
          <a:p>
            <a:pPr algn="ctr"/>
            <a:r>
              <a:rPr lang="es-MX" sz="1400" dirty="0" smtClean="0"/>
              <a:t>La C. Ángeles García Sánchez.</a:t>
            </a:r>
            <a:endParaRPr lang="es-MX" sz="1400" dirty="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8653" y="1556792"/>
            <a:ext cx="2793872" cy="1862581"/>
          </a:xfrm>
          <a:prstGeom prst="rect">
            <a:avLst/>
          </a:prstGeom>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653" y="4149080"/>
            <a:ext cx="2672916" cy="2016224"/>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1548446"/>
            <a:ext cx="2818908" cy="1879272"/>
          </a:xfrm>
          <a:prstGeom prst="rect">
            <a:avLst/>
          </a:prstGeom>
        </p:spPr>
      </p:pic>
      <p:pic>
        <p:nvPicPr>
          <p:cNvPr id="7" name="6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9380" y="4149080"/>
            <a:ext cx="3024336" cy="2016224"/>
          </a:xfrm>
          <a:prstGeom prst="rect">
            <a:avLst/>
          </a:prstGeom>
        </p:spPr>
      </p:pic>
    </p:spTree>
    <p:extLst>
      <p:ext uri="{BB962C8B-B14F-4D97-AF65-F5344CB8AC3E}">
        <p14:creationId xmlns:p14="http://schemas.microsoft.com/office/powerpoint/2010/main" val="34605376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525992" y="150846"/>
            <a:ext cx="4968552" cy="369332"/>
          </a:xfrm>
          <a:prstGeom prst="rect">
            <a:avLst/>
          </a:prstGeom>
          <a:noFill/>
        </p:spPr>
        <p:txBody>
          <a:bodyPr wrap="squar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b="1" dirty="0" smtClean="0"/>
              <a:t>    6 ACTIVIDADES COMPLEMENTARIAS                                                   </a:t>
            </a:r>
            <a:r>
              <a:rPr lang="es-MX" dirty="0" smtClean="0"/>
              <a:t>Septiembre-2019</a:t>
            </a:r>
            <a:endParaRPr lang="es-MX"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4/09/19 Pega de carteles publicitarios de las actividades que se llevaran acabo en la plaza de toros el relicario, en el marco de las fiestas Patrias.</a:t>
            </a:r>
            <a:endParaRPr lang="es-MX" dirty="0">
              <a:solidFill>
                <a:schemeClr val="tx1"/>
              </a:solidFill>
            </a:endParaRPr>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54057"/>
            <a:ext cx="2304256" cy="584775"/>
          </a:xfrm>
          <a:prstGeom prst="rect">
            <a:avLst/>
          </a:prstGeom>
          <a:noFill/>
        </p:spPr>
        <p:txBody>
          <a:bodyPr wrap="square" rtlCol="0">
            <a:spAutoFit/>
          </a:bodyPr>
          <a:lstStyle/>
          <a:p>
            <a:pPr algn="ctr"/>
            <a:endParaRPr lang="es-MX" sz="1600" dirty="0" smtClean="0"/>
          </a:p>
          <a:p>
            <a:pPr algn="ctr"/>
            <a:endParaRPr lang="es-MX" sz="1600" dirty="0"/>
          </a:p>
        </p:txBody>
      </p:sp>
      <p:sp>
        <p:nvSpPr>
          <p:cNvPr id="5" name="4 CuadroTexto"/>
          <p:cNvSpPr txBox="1"/>
          <p:nvPr/>
        </p:nvSpPr>
        <p:spPr>
          <a:xfrm>
            <a:off x="611560" y="1354057"/>
            <a:ext cx="2160240" cy="830997"/>
          </a:xfrm>
          <a:prstGeom prst="rect">
            <a:avLst/>
          </a:prstGeom>
          <a:noFill/>
        </p:spPr>
        <p:txBody>
          <a:bodyPr wrap="square" rtlCol="0">
            <a:spAutoFit/>
          </a:bodyPr>
          <a:lstStyle/>
          <a:p>
            <a:pPr algn="ctr"/>
            <a:endParaRPr lang="es-MX" sz="1600" dirty="0" smtClean="0"/>
          </a:p>
          <a:p>
            <a:pPr algn="ctr"/>
            <a:endParaRPr lang="es-MX" sz="1600" dirty="0"/>
          </a:p>
          <a:p>
            <a:pPr algn="ctr"/>
            <a:endParaRPr lang="es-MX" sz="1600" dirty="0" smtClean="0"/>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1329853"/>
            <a:ext cx="2479048" cy="4403404"/>
          </a:xfrm>
          <a:prstGeom prst="rect">
            <a:avLst/>
          </a:prstGeom>
        </p:spPr>
      </p:pic>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5435" y="1329852"/>
            <a:ext cx="2479049" cy="4403404"/>
          </a:xfrm>
          <a:prstGeom prst="rect">
            <a:avLst/>
          </a:prstGeom>
        </p:spPr>
      </p:pic>
    </p:spTree>
    <p:extLst>
      <p:ext uri="{BB962C8B-B14F-4D97-AF65-F5344CB8AC3E}">
        <p14:creationId xmlns:p14="http://schemas.microsoft.com/office/powerpoint/2010/main" val="17909325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dirty="0" smtClean="0"/>
              <a:t> </a:t>
            </a:r>
            <a:r>
              <a:rPr lang="es-MX" b="1" dirty="0" smtClean="0"/>
              <a:t>6 ACTIVIDADES COMPLEMENTARIAS</a:t>
            </a:r>
            <a:r>
              <a:rPr lang="es-MX" dirty="0" smtClean="0"/>
              <a:t>                                                       Septiembre-2019                                                                                                                                                                                                                 </a:t>
            </a:r>
            <a:endParaRPr lang="es-MX"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611560" y="1119935"/>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54057"/>
            <a:ext cx="2304256" cy="584775"/>
          </a:xfrm>
          <a:prstGeom prst="rect">
            <a:avLst/>
          </a:prstGeom>
          <a:noFill/>
        </p:spPr>
        <p:txBody>
          <a:bodyPr wrap="square" rtlCol="0">
            <a:spAutoFit/>
          </a:bodyPr>
          <a:lstStyle/>
          <a:p>
            <a:pPr algn="ctr"/>
            <a:endParaRPr lang="es-MX" sz="1600" dirty="0" smtClean="0"/>
          </a:p>
          <a:p>
            <a:pPr algn="ctr"/>
            <a:endParaRPr lang="es-MX" sz="1600" dirty="0"/>
          </a:p>
        </p:txBody>
      </p:sp>
      <p:sp>
        <p:nvSpPr>
          <p:cNvPr id="5" name="4 CuadroTexto"/>
          <p:cNvSpPr txBox="1"/>
          <p:nvPr/>
        </p:nvSpPr>
        <p:spPr>
          <a:xfrm>
            <a:off x="611560" y="1354057"/>
            <a:ext cx="2160240" cy="2800767"/>
          </a:xfrm>
          <a:prstGeom prst="rect">
            <a:avLst/>
          </a:prstGeom>
          <a:noFill/>
        </p:spPr>
        <p:txBody>
          <a:bodyPr wrap="square" rtlCol="0">
            <a:spAutoFit/>
          </a:bodyPr>
          <a:lstStyle/>
          <a:p>
            <a:pPr algn="ctr"/>
            <a:endParaRPr lang="es-MX" sz="1600" dirty="0" smtClean="0"/>
          </a:p>
          <a:p>
            <a:pPr algn="ctr"/>
            <a:endParaRPr lang="es-MX" sz="1600" dirty="0"/>
          </a:p>
          <a:p>
            <a:pPr algn="ctr"/>
            <a:r>
              <a:rPr lang="es-MX" sz="1600" dirty="0" smtClean="0"/>
              <a:t>28/08/2019.  Se llevó a cabo un recorrido por las calles de la Col. Las Juntas, con el programa titulado; ¨ Perros Paseo¨ a cargo del Delegado y del C. Cesar Flores.  Acudieron 20 personas. De 8 a 9 pm. </a:t>
            </a:r>
          </a:p>
        </p:txBody>
      </p:sp>
      <p:pic>
        <p:nvPicPr>
          <p:cNvPr id="2053" name="Picture 5" descr="C:\Users\LasJuntas\Documents\Paseo de perritos1,28,8,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4221088"/>
            <a:ext cx="2924944"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LasJuntas\Documents\Paseo perritos2,28,,8,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1208754"/>
            <a:ext cx="2232248" cy="268829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LasJuntas\Documents\Paseo 3,28,8,19 perrit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208754"/>
            <a:ext cx="3145976" cy="26740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LasJuntas\Documents\Paseo 4,28,8,19, peritto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4221088"/>
            <a:ext cx="2232247"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0433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dirty="0" smtClean="0"/>
              <a:t> </a:t>
            </a:r>
            <a:r>
              <a:rPr lang="es-MX" b="1" dirty="0" smtClean="0"/>
              <a:t>6 ACTIVIDADES COMPLEMENTARIAS</a:t>
            </a:r>
            <a:r>
              <a:rPr lang="es-MX" dirty="0" smtClean="0"/>
              <a:t>                                                       Septiembre-2019                                                                                                                                                                                                                 </a:t>
            </a:r>
            <a:endParaRPr lang="es-MX" dirty="0"/>
          </a:p>
        </p:txBody>
      </p:sp>
      <p:sp>
        <p:nvSpPr>
          <p:cNvPr id="11" name="10 Rectángulo"/>
          <p:cNvSpPr/>
          <p:nvPr/>
        </p:nvSpPr>
        <p:spPr>
          <a:xfrm>
            <a:off x="467544" y="1119935"/>
            <a:ext cx="2592288" cy="554942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19935"/>
            <a:ext cx="8496943"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54057"/>
            <a:ext cx="2304256" cy="584775"/>
          </a:xfrm>
          <a:prstGeom prst="rect">
            <a:avLst/>
          </a:prstGeom>
          <a:noFill/>
        </p:spPr>
        <p:txBody>
          <a:bodyPr wrap="square" rtlCol="0">
            <a:spAutoFit/>
          </a:bodyPr>
          <a:lstStyle/>
          <a:p>
            <a:pPr algn="ctr"/>
            <a:endParaRPr lang="es-MX" sz="1600" dirty="0" smtClean="0"/>
          </a:p>
          <a:p>
            <a:pPr algn="ctr"/>
            <a:endParaRPr lang="es-MX" sz="1600" dirty="0"/>
          </a:p>
        </p:txBody>
      </p:sp>
      <p:sp>
        <p:nvSpPr>
          <p:cNvPr id="5" name="4 CuadroTexto"/>
          <p:cNvSpPr txBox="1"/>
          <p:nvPr/>
        </p:nvSpPr>
        <p:spPr>
          <a:xfrm>
            <a:off x="611560" y="1354057"/>
            <a:ext cx="2160240" cy="2554545"/>
          </a:xfrm>
          <a:prstGeom prst="rect">
            <a:avLst/>
          </a:prstGeom>
          <a:noFill/>
        </p:spPr>
        <p:txBody>
          <a:bodyPr wrap="square" rtlCol="0">
            <a:spAutoFit/>
          </a:bodyPr>
          <a:lstStyle/>
          <a:p>
            <a:pPr algn="ctr"/>
            <a:endParaRPr lang="es-MX" sz="1600" dirty="0" smtClean="0"/>
          </a:p>
          <a:p>
            <a:pPr algn="ctr"/>
            <a:endParaRPr lang="es-MX" sz="1600" dirty="0"/>
          </a:p>
          <a:p>
            <a:pPr algn="ctr"/>
            <a:r>
              <a:rPr lang="es-MX" sz="1600" dirty="0" smtClean="0"/>
              <a:t>29/08/2019. Llegan 20 Jóvenes estudiantes del CONALEP, para hacer su Servicio Social en esta Delegación de Las Juntas. Estarán a cargo del Delegado, Heriberto Murguía Ángel. </a:t>
            </a:r>
          </a:p>
        </p:txBody>
      </p:sp>
      <p:pic>
        <p:nvPicPr>
          <p:cNvPr id="2050" name="Picture 2" descr="C:\Users\LasJuntas\Documents\Jóvenes 1, 29,8,19 de Conalep, para su Servicio Soci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1354057"/>
            <a:ext cx="3583051" cy="200293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asJuntas\Documents\Jóvenes 2,29,8,19 de CONALE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166" y="4005064"/>
            <a:ext cx="3266042" cy="2520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LasJuntas\Documents\Jóvenes 3,29, 8, 19de CONALE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501939"/>
            <a:ext cx="2074490" cy="302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1343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dirty="0" smtClean="0"/>
              <a:t>    </a:t>
            </a:r>
            <a:r>
              <a:rPr lang="es-MX" b="1" dirty="0" smtClean="0"/>
              <a:t>6 ACTIVIDADES COMPLEMENTARIAS         </a:t>
            </a:r>
            <a:r>
              <a:rPr lang="es-MX" dirty="0" smtClean="0"/>
              <a:t>                                       Septiembre-2019                                                                                                                                                              </a:t>
            </a:r>
            <a:endParaRPr lang="es-MX"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54057"/>
            <a:ext cx="2304256" cy="584775"/>
          </a:xfrm>
          <a:prstGeom prst="rect">
            <a:avLst/>
          </a:prstGeom>
          <a:noFill/>
        </p:spPr>
        <p:txBody>
          <a:bodyPr wrap="square" rtlCol="0">
            <a:spAutoFit/>
          </a:bodyPr>
          <a:lstStyle/>
          <a:p>
            <a:pPr algn="ctr"/>
            <a:endParaRPr lang="es-MX" sz="1600" dirty="0" smtClean="0"/>
          </a:p>
          <a:p>
            <a:pPr algn="ctr"/>
            <a:endParaRPr lang="es-MX" sz="1600" dirty="0"/>
          </a:p>
        </p:txBody>
      </p:sp>
      <p:sp>
        <p:nvSpPr>
          <p:cNvPr id="5" name="4 CuadroTexto"/>
          <p:cNvSpPr txBox="1"/>
          <p:nvPr/>
        </p:nvSpPr>
        <p:spPr>
          <a:xfrm>
            <a:off x="611560" y="1354057"/>
            <a:ext cx="2160240" cy="3046988"/>
          </a:xfrm>
          <a:prstGeom prst="rect">
            <a:avLst/>
          </a:prstGeom>
          <a:noFill/>
        </p:spPr>
        <p:txBody>
          <a:bodyPr wrap="square" rtlCol="0">
            <a:spAutoFit/>
          </a:bodyPr>
          <a:lstStyle/>
          <a:p>
            <a:pPr algn="ctr"/>
            <a:endParaRPr lang="es-MX" sz="1600" dirty="0" smtClean="0"/>
          </a:p>
          <a:p>
            <a:pPr algn="ctr"/>
            <a:endParaRPr lang="es-MX" sz="1600" dirty="0"/>
          </a:p>
          <a:p>
            <a:pPr algn="ctr"/>
            <a:r>
              <a:rPr lang="es-MX" sz="1600" dirty="0" smtClean="0"/>
              <a:t>30/08/2019 Jóvenes del Servicio Social de CONALEP, en coordinación con el Delegado, haciendo los preparativos de los arreglos, con motivo de la  venida al Mercado de Las Juntas de la Virgencita de Zapopan.  </a:t>
            </a:r>
          </a:p>
        </p:txBody>
      </p:sp>
      <p:sp>
        <p:nvSpPr>
          <p:cNvPr id="6" name="AutoShape 2" descr="blob:https://web.whatsapp.com/a73b679e-5207-447f-a82f-dc3a2e56545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7" name="AutoShape 4" descr="blob:https://web.whatsapp.com/a73b679e-5207-447f-a82f-dc3a2e56545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055" name="Picture 7" descr="C:\Users\LasJuntas\Documents\Jóvenes 3,30,8,19, Recortando papel en el Merca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1661834"/>
            <a:ext cx="2146498" cy="37720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LasJuntas\Documents\Jóvenes 1,30,8,19,recortando papel para la venida de la Virgen de Zapop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1646444"/>
            <a:ext cx="2304256" cy="378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1296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38554"/>
          </a:xfrm>
          <a:prstGeom prst="rect">
            <a:avLst/>
          </a:prstGeom>
          <a:noFill/>
        </p:spPr>
        <p:txBody>
          <a:bodyPr wrap="square" rtlCol="0">
            <a:spAutoFit/>
          </a:bodyPr>
          <a:lstStyle/>
          <a:p>
            <a:r>
              <a:rPr lang="es-MX" sz="1600" b="1" dirty="0" smtClean="0"/>
              <a:t>6 ACTIVIDADES COMPLEMENTARIAS            </a:t>
            </a:r>
            <a:r>
              <a:rPr lang="es-MX" sz="1600" dirty="0" smtClean="0"/>
              <a:t>                                                          Septiembre-2019                                                                                                                                                                                                                                                                  </a:t>
            </a:r>
            <a:endParaRPr lang="es-MX" sz="16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54057"/>
            <a:ext cx="2304256" cy="3539430"/>
          </a:xfrm>
          <a:prstGeom prst="rect">
            <a:avLst/>
          </a:prstGeom>
          <a:noFill/>
        </p:spPr>
        <p:txBody>
          <a:bodyPr wrap="square" rtlCol="0">
            <a:spAutoFit/>
          </a:bodyPr>
          <a:lstStyle/>
          <a:p>
            <a:pPr algn="ctr"/>
            <a:endParaRPr lang="es-MX" sz="1600" dirty="0"/>
          </a:p>
          <a:p>
            <a:pPr algn="ctr"/>
            <a:endParaRPr lang="es-MX" sz="1600" dirty="0" smtClean="0"/>
          </a:p>
          <a:p>
            <a:pPr algn="ctr"/>
            <a:endParaRPr lang="es-MX" sz="1600" dirty="0" smtClean="0"/>
          </a:p>
          <a:p>
            <a:pPr algn="ctr"/>
            <a:endParaRPr lang="es-MX" sz="1600" dirty="0"/>
          </a:p>
          <a:p>
            <a:pPr algn="ctr"/>
            <a:endParaRPr lang="es-MX" sz="1600" dirty="0" smtClean="0"/>
          </a:p>
          <a:p>
            <a:pPr algn="ctr"/>
            <a:r>
              <a:rPr lang="es-MX" sz="1600" dirty="0" smtClean="0"/>
              <a:t>02/09/2019 El Delegado, los jóvenes del Servicio Social de CONALEP y personal a su cargo, haciendo arreglos en el Mercado de Las Juntas, para esperar la llegada del la Virgen de Zapopan.  En punto de las 5 pm. </a:t>
            </a:r>
            <a:endParaRPr lang="es-MX" sz="1200" dirty="0"/>
          </a:p>
        </p:txBody>
      </p:sp>
      <p:pic>
        <p:nvPicPr>
          <p:cNvPr id="1026" name="Picture 2" descr="C:\Users\LasJuntas\Documents\Trabajando 1,2,9,19los jóvenes, el Delegado y su personal en lavenida de la Virg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4531" y="1354057"/>
            <a:ext cx="2929637" cy="221895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asJuntas\Documents\Trabajando 2,2,9,19 los jóvenes y el Delega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3" y="1354057"/>
            <a:ext cx="2520281" cy="22189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asJuntas\Documents\Trabajando 3,2,9,19 los jóvenes y el Delegado, en el Mercad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4934" y="3717032"/>
            <a:ext cx="2146498"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3701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38554"/>
          </a:xfrm>
          <a:prstGeom prst="rect">
            <a:avLst/>
          </a:prstGeom>
          <a:noFill/>
        </p:spPr>
        <p:txBody>
          <a:bodyPr wrap="square" rtlCol="0">
            <a:spAutoFit/>
          </a:bodyPr>
          <a:lstStyle/>
          <a:p>
            <a:r>
              <a:rPr lang="es-MX" sz="1600" dirty="0" smtClean="0"/>
              <a:t>  </a:t>
            </a:r>
            <a:r>
              <a:rPr lang="es-MX" sz="1600" b="1" dirty="0" smtClean="0"/>
              <a:t>6 ACTIVIDADES COMPLEMENTARIAS                 </a:t>
            </a:r>
            <a:r>
              <a:rPr lang="es-MX" sz="1600" dirty="0" smtClean="0"/>
              <a:t>                                              Septiembre-2019                                                                                                                                                                     </a:t>
            </a:r>
            <a:endParaRPr lang="es-MX" sz="16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54057"/>
            <a:ext cx="2304256" cy="2308324"/>
          </a:xfrm>
          <a:prstGeom prst="rect">
            <a:avLst/>
          </a:prstGeom>
          <a:noFill/>
        </p:spPr>
        <p:txBody>
          <a:bodyPr wrap="square" rtlCol="0">
            <a:spAutoFit/>
          </a:bodyPr>
          <a:lstStyle/>
          <a:p>
            <a:pPr algn="ctr"/>
            <a:endParaRPr lang="es-MX" sz="1600" dirty="0"/>
          </a:p>
          <a:p>
            <a:pPr algn="ctr"/>
            <a:endParaRPr lang="es-MX" sz="1600" dirty="0" smtClean="0"/>
          </a:p>
          <a:p>
            <a:pPr algn="ctr"/>
            <a:endParaRPr lang="es-MX" sz="1600" dirty="0"/>
          </a:p>
          <a:p>
            <a:pPr algn="ctr"/>
            <a:r>
              <a:rPr lang="es-MX" sz="1600" dirty="0" smtClean="0"/>
              <a:t>02/09/2019. Fue invitado el Delegado Heriberto Murguía Ángel al Informe de Actividades del CECATI. Por los directivos del mismo.</a:t>
            </a:r>
          </a:p>
        </p:txBody>
      </p:sp>
      <p:pic>
        <p:nvPicPr>
          <p:cNvPr id="2050" name="Picture 2" descr="C:\Users\LasJuntas\Documents\Reunión 1,2,9,19 en CECATI, invitado el Delegado al informe de Actividad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507945"/>
            <a:ext cx="2736304" cy="192105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asJuntas\Documents\Reunión 2,2,9,19,CECATI, Informe de Actividad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0555" y="1507945"/>
            <a:ext cx="2685340" cy="192105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LasJuntas\Documents\Reunión 3,2,9,19en CECATI, Informe de Actividad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8299" y="3573016"/>
            <a:ext cx="2853861" cy="22322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LasJuntas\Documents\Reunión4,2,9,19, CECATI, Informe de Actividad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8950" y="3573016"/>
            <a:ext cx="2548550"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7791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611560" y="449590"/>
            <a:ext cx="7200800" cy="307777"/>
          </a:xfrm>
          <a:prstGeom prst="rect">
            <a:avLst/>
          </a:prstGeom>
          <a:noFill/>
        </p:spPr>
        <p:txBody>
          <a:bodyPr wrap="square" rtlCol="0">
            <a:spAutoFit/>
          </a:bodyPr>
          <a:lstStyle/>
          <a:p>
            <a:r>
              <a:rPr lang="es-MX" sz="1400" b="1" dirty="0" smtClean="0"/>
              <a:t>Visita de la Virgen de Zapopan al Mercado Municipal de Las Juntas</a:t>
            </a:r>
            <a:endParaRPr lang="es-MX" sz="1400" b="1" dirty="0"/>
          </a:p>
        </p:txBody>
      </p:sp>
      <p:sp>
        <p:nvSpPr>
          <p:cNvPr id="10" name="9 CuadroTexto"/>
          <p:cNvSpPr txBox="1"/>
          <p:nvPr/>
        </p:nvSpPr>
        <p:spPr>
          <a:xfrm>
            <a:off x="467544" y="116632"/>
            <a:ext cx="8496944" cy="338554"/>
          </a:xfrm>
          <a:prstGeom prst="rect">
            <a:avLst/>
          </a:prstGeom>
          <a:noFill/>
        </p:spPr>
        <p:txBody>
          <a:bodyPr wrap="square" rtlCol="0">
            <a:spAutoFit/>
          </a:bodyPr>
          <a:lstStyle/>
          <a:p>
            <a:r>
              <a:rPr lang="es-MX" sz="1600" dirty="0" smtClean="0"/>
              <a:t>  </a:t>
            </a:r>
            <a:r>
              <a:rPr lang="es-MX" sz="1600" b="1" dirty="0" smtClean="0"/>
              <a:t>6 ACTIVIDADES COMPLEMENTARIAS                                                                 </a:t>
            </a:r>
            <a:r>
              <a:rPr lang="es-MX" sz="1600" dirty="0" smtClean="0"/>
              <a:t>Septiembres-2019                                                                                                        </a:t>
            </a:r>
            <a:endParaRPr lang="es-MX" sz="16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40768"/>
            <a:ext cx="2304256" cy="4524315"/>
          </a:xfrm>
          <a:prstGeom prst="rect">
            <a:avLst/>
          </a:prstGeom>
          <a:noFill/>
        </p:spPr>
        <p:txBody>
          <a:bodyPr wrap="square" rtlCol="0">
            <a:spAutoFit/>
          </a:bodyPr>
          <a:lstStyle/>
          <a:p>
            <a:pPr algn="ctr"/>
            <a:endParaRPr lang="es-MX" sz="1600" dirty="0" smtClean="0"/>
          </a:p>
          <a:p>
            <a:pPr algn="ctr"/>
            <a:endParaRPr lang="es-MX" sz="1600" dirty="0" smtClean="0"/>
          </a:p>
          <a:p>
            <a:pPr algn="ctr"/>
            <a:endParaRPr lang="es-MX" sz="1600" dirty="0"/>
          </a:p>
          <a:p>
            <a:pPr algn="ctr"/>
            <a:r>
              <a:rPr lang="es-MX" sz="1600" dirty="0" smtClean="0"/>
              <a:t>02 / 09 / 19 Visita de la Virgen de Zapopan al Mercado de las Juntas de 5:00 p.m. a 6:00 p.m. y recorrido por las calles de la colonia. Organizado por el Señor Cura de la Parroquia de Nuestra Señora de Guadalupe y el Delegado Heriberto Murguía. Donde acudieron alrededor de 900 personas. Contamos con la presencia de la C. Rosa Pérez Leal.</a:t>
            </a:r>
          </a:p>
        </p:txBody>
      </p:sp>
      <p:sp>
        <p:nvSpPr>
          <p:cNvPr id="5" name="AutoShape 2" descr="blob:https://web.whatsapp.com/5be4bede-259a-4d92-b6ae-231352ff013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AutoShape 4" descr="blob:https://web.whatsapp.com/5be4bede-259a-4d92-b6ae-231352ff013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658" y="1307359"/>
            <a:ext cx="2732844" cy="2049633"/>
          </a:xfrm>
          <a:prstGeom prst="rect">
            <a:avLst/>
          </a:prstGeom>
        </p:spPr>
      </p:pic>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7914" y="3809904"/>
            <a:ext cx="1836204" cy="2448272"/>
          </a:xfrm>
          <a:prstGeom prst="rect">
            <a:avLst/>
          </a:prstGeom>
        </p:spPr>
      </p:pic>
      <p:pic>
        <p:nvPicPr>
          <p:cNvPr id="13" name="1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3907051"/>
            <a:ext cx="1836204" cy="2448272"/>
          </a:xfrm>
          <a:prstGeom prst="rect">
            <a:avLst/>
          </a:prstGeom>
        </p:spPr>
      </p:pic>
      <p:pic>
        <p:nvPicPr>
          <p:cNvPr id="14" name="1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208" y="1307359"/>
            <a:ext cx="1836204" cy="2448272"/>
          </a:xfrm>
          <a:prstGeom prst="rect">
            <a:avLst/>
          </a:prstGeom>
        </p:spPr>
      </p:pic>
    </p:spTree>
    <p:extLst>
      <p:ext uri="{BB962C8B-B14F-4D97-AF65-F5344CB8AC3E}">
        <p14:creationId xmlns:p14="http://schemas.microsoft.com/office/powerpoint/2010/main" val="574798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91264" cy="6340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r>
              <a:rPr lang="es-MX" sz="1600" b="1" dirty="0" smtClean="0">
                <a:solidFill>
                  <a:schemeClr val="tx1"/>
                </a:solidFill>
              </a:rPr>
              <a:t>6 ACTIVIDADES COMPLEMENTARIAS                                                                     </a:t>
            </a:r>
            <a:r>
              <a:rPr lang="es-MX" sz="1600" dirty="0" smtClean="0">
                <a:solidFill>
                  <a:schemeClr val="tx1"/>
                </a:solidFill>
              </a:rPr>
              <a:t>Septiembre 2019</a:t>
            </a:r>
            <a:endParaRPr lang="es-MX" sz="1600" b="1" dirty="0">
              <a:solidFill>
                <a:schemeClr val="tx1"/>
              </a:solidFill>
            </a:endParaRPr>
          </a:p>
        </p:txBody>
      </p:sp>
      <p:sp>
        <p:nvSpPr>
          <p:cNvPr id="5" name="4 Marcador de contenido"/>
          <p:cNvSpPr>
            <a:spLocks noGrp="1"/>
          </p:cNvSpPr>
          <p:nvPr>
            <p:ph idx="1"/>
          </p:nvPr>
        </p:nvSpPr>
        <p:spPr>
          <a:xfrm>
            <a:off x="467543" y="1052736"/>
            <a:ext cx="2734373"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buNone/>
            </a:pPr>
            <a:r>
              <a:rPr lang="es-MX" sz="1800" dirty="0">
                <a:solidFill>
                  <a:schemeClr val="tx1"/>
                </a:solidFill>
              </a:rPr>
              <a:t>6/09/19 </a:t>
            </a:r>
            <a:r>
              <a:rPr lang="es-MX" sz="1800" dirty="0" smtClean="0">
                <a:solidFill>
                  <a:schemeClr val="tx1"/>
                </a:solidFill>
              </a:rPr>
              <a:t>Evento de Activación física impartido por personal de </a:t>
            </a:r>
            <a:r>
              <a:rPr lang="es-MX" sz="1800" dirty="0">
                <a:solidFill>
                  <a:schemeClr val="tx1"/>
                </a:solidFill>
              </a:rPr>
              <a:t>COMUDE en la Unidad Deportiva de la colonia La Micaelita </a:t>
            </a:r>
            <a:r>
              <a:rPr lang="es-MX" sz="1800" dirty="0" smtClean="0">
                <a:solidFill>
                  <a:schemeClr val="tx1"/>
                </a:solidFill>
              </a:rPr>
              <a:t>con un horario </a:t>
            </a:r>
            <a:r>
              <a:rPr lang="es-MX" sz="1800" dirty="0">
                <a:solidFill>
                  <a:schemeClr val="tx1"/>
                </a:solidFill>
              </a:rPr>
              <a:t>de 4:30 pm a 7:00 pm. Evento organizado por la delegación y </a:t>
            </a:r>
            <a:r>
              <a:rPr lang="es-MX" sz="1800" dirty="0" smtClean="0">
                <a:solidFill>
                  <a:schemeClr val="tx1"/>
                </a:solidFill>
              </a:rPr>
              <a:t>la ayuda COMUDE </a:t>
            </a:r>
            <a:r>
              <a:rPr lang="es-MX" sz="1800" dirty="0">
                <a:solidFill>
                  <a:schemeClr val="tx1"/>
                </a:solidFill>
              </a:rPr>
              <a:t>Tlaquepaque. Asistieron alrededor </a:t>
            </a:r>
            <a:r>
              <a:rPr lang="es-MX" sz="1800" dirty="0" smtClean="0">
                <a:solidFill>
                  <a:schemeClr val="tx1"/>
                </a:solidFill>
              </a:rPr>
              <a:t>de 70 personas.</a:t>
            </a:r>
            <a:r>
              <a:rPr lang="es-MX" dirty="0" smtClean="0">
                <a:solidFill>
                  <a:schemeClr val="tx1"/>
                </a:solidFill>
              </a:rPr>
              <a:t> </a:t>
            </a:r>
            <a:endParaRPr lang="es-MX" dirty="0">
              <a:solidFill>
                <a:schemeClr val="tx1"/>
              </a:solidFill>
            </a:endParaRPr>
          </a:p>
        </p:txBody>
      </p:sp>
      <p:sp>
        <p:nvSpPr>
          <p:cNvPr id="7" name="6 Rectángulo"/>
          <p:cNvSpPr/>
          <p:nvPr/>
        </p:nvSpPr>
        <p:spPr>
          <a:xfrm>
            <a:off x="3201917" y="1052736"/>
            <a:ext cx="5544616"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a:t>
            </a:r>
            <a:endParaRPr lang="es-MX" dirty="0">
              <a:solidFill>
                <a:schemeClr val="tx1"/>
              </a:solidFill>
            </a:endParaRPr>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1152128"/>
            <a:ext cx="2739819" cy="2054864"/>
          </a:xfrm>
          <a:prstGeom prst="rect">
            <a:avLst/>
          </a:prstGeom>
        </p:spPr>
      </p:pic>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1136521"/>
            <a:ext cx="2079656" cy="2054864"/>
          </a:xfrm>
          <a:prstGeom prst="rect">
            <a:avLst/>
          </a:prstGeom>
        </p:spPr>
      </p:pic>
      <p:pic>
        <p:nvPicPr>
          <p:cNvPr id="11" name="10 Imagen"/>
          <p:cNvPicPr>
            <a:picLocks noChangeAspect="1"/>
          </p:cNvPicPr>
          <p:nvPr/>
        </p:nvPicPr>
        <p:blipFill rotWithShape="1">
          <a:blip r:embed="rId4">
            <a:extLst>
              <a:ext uri="{28A0092B-C50C-407E-A947-70E740481C1C}">
                <a14:useLocalDpi xmlns:a14="http://schemas.microsoft.com/office/drawing/2010/main" val="0"/>
              </a:ext>
            </a:extLst>
          </a:blip>
          <a:srcRect t="21201" r="11486"/>
          <a:stretch/>
        </p:blipFill>
        <p:spPr>
          <a:xfrm>
            <a:off x="3347864" y="3446196"/>
            <a:ext cx="3240360" cy="2757747"/>
          </a:xfrm>
          <a:prstGeom prst="rect">
            <a:avLst/>
          </a:prstGeom>
        </p:spPr>
      </p:pic>
      <p:pic>
        <p:nvPicPr>
          <p:cNvPr id="12" name="11 Imagen"/>
          <p:cNvPicPr>
            <a:picLocks noChangeAspect="1"/>
          </p:cNvPicPr>
          <p:nvPr/>
        </p:nvPicPr>
        <p:blipFill rotWithShape="1">
          <a:blip r:embed="rId5" cstate="print">
            <a:extLst>
              <a:ext uri="{28A0092B-C50C-407E-A947-70E740481C1C}">
                <a14:useLocalDpi xmlns:a14="http://schemas.microsoft.com/office/drawing/2010/main" val="0"/>
              </a:ext>
            </a:extLst>
          </a:blip>
          <a:srcRect l="16487"/>
          <a:stretch/>
        </p:blipFill>
        <p:spPr>
          <a:xfrm>
            <a:off x="6788074" y="3423016"/>
            <a:ext cx="1741829" cy="2780928"/>
          </a:xfrm>
          <a:prstGeom prst="rect">
            <a:avLst/>
          </a:prstGeom>
        </p:spPr>
      </p:pic>
    </p:spTree>
    <p:extLst>
      <p:ext uri="{BB962C8B-B14F-4D97-AF65-F5344CB8AC3E}">
        <p14:creationId xmlns:p14="http://schemas.microsoft.com/office/powerpoint/2010/main" val="12893446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46217" y="321547"/>
            <a:ext cx="8496944" cy="338554"/>
          </a:xfrm>
          <a:prstGeom prst="rect">
            <a:avLst/>
          </a:prstGeom>
          <a:noFill/>
        </p:spPr>
        <p:txBody>
          <a:bodyPr wrap="square" rtlCol="0">
            <a:spAutoFit/>
          </a:bodyPr>
          <a:lstStyle/>
          <a:p>
            <a:r>
              <a:rPr lang="es-MX" sz="1600" b="1" dirty="0" smtClean="0"/>
              <a:t>6 ACTIVIDADES COMPLEMENTARIAS</a:t>
            </a:r>
            <a:r>
              <a:rPr lang="es-MX" sz="1600" dirty="0" smtClean="0"/>
              <a:t>                                                                            Septiembre-2019                                                                                                        </a:t>
            </a:r>
            <a:endParaRPr lang="es-MX" sz="16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56899"/>
            <a:ext cx="2304256" cy="4031873"/>
          </a:xfrm>
          <a:prstGeom prst="rect">
            <a:avLst/>
          </a:prstGeom>
          <a:noFill/>
        </p:spPr>
        <p:txBody>
          <a:bodyPr wrap="square" rtlCol="0">
            <a:spAutoFit/>
          </a:bodyPr>
          <a:lstStyle/>
          <a:p>
            <a:pPr algn="ctr"/>
            <a:endParaRPr lang="es-MX" sz="1600" dirty="0" smtClean="0"/>
          </a:p>
          <a:p>
            <a:pPr algn="ctr"/>
            <a:endParaRPr lang="es-MX" sz="1600" dirty="0" smtClean="0"/>
          </a:p>
          <a:p>
            <a:pPr algn="ctr"/>
            <a:endParaRPr lang="es-MX" sz="1600" dirty="0"/>
          </a:p>
          <a:p>
            <a:pPr algn="ctr"/>
            <a:r>
              <a:rPr lang="es-MX" sz="1600" dirty="0" smtClean="0"/>
              <a:t>12/09/19 Se </a:t>
            </a:r>
            <a:r>
              <a:rPr lang="es-MX" sz="1600" dirty="0"/>
              <a:t>llevó acabo campaña de vacunación antirrábica y contra garrapata, en la plaza de la delegación, esta fue desarrollada por parte de Salud Animal. Aplicando un total de 78 antirrábicas y 91 contra garrapatas con un horario de 10:00 a 1:30. asistieron al redor de 120 personas</a:t>
            </a:r>
            <a:r>
              <a:rPr lang="es-MX" sz="1600" dirty="0" smtClean="0"/>
              <a:t>.</a:t>
            </a:r>
            <a:endParaRPr lang="es-MX" sz="1600" dirty="0"/>
          </a:p>
        </p:txBody>
      </p:sp>
      <p:pic>
        <p:nvPicPr>
          <p:cNvPr id="5" name="4 Imagen"/>
          <p:cNvPicPr>
            <a:picLocks noChangeAspect="1"/>
          </p:cNvPicPr>
          <p:nvPr/>
        </p:nvPicPr>
        <p:blipFill rotWithShape="1">
          <a:blip r:embed="rId2" cstate="print">
            <a:extLst>
              <a:ext uri="{28A0092B-C50C-407E-A947-70E740481C1C}">
                <a14:useLocalDpi xmlns:a14="http://schemas.microsoft.com/office/drawing/2010/main" val="0"/>
              </a:ext>
            </a:extLst>
          </a:blip>
          <a:srcRect t="24556"/>
          <a:stretch/>
        </p:blipFill>
        <p:spPr>
          <a:xfrm>
            <a:off x="3257614" y="4023520"/>
            <a:ext cx="2511644" cy="2526525"/>
          </a:xfrm>
          <a:prstGeom prst="rect">
            <a:avLst/>
          </a:prstGeom>
        </p:spPr>
      </p:pic>
      <p:pic>
        <p:nvPicPr>
          <p:cNvPr id="6" name="5 Imagen"/>
          <p:cNvPicPr>
            <a:picLocks noChangeAspect="1"/>
          </p:cNvPicPr>
          <p:nvPr/>
        </p:nvPicPr>
        <p:blipFill rotWithShape="1">
          <a:blip r:embed="rId3" cstate="print">
            <a:extLst>
              <a:ext uri="{28A0092B-C50C-407E-A947-70E740481C1C}">
                <a14:useLocalDpi xmlns:a14="http://schemas.microsoft.com/office/drawing/2010/main" val="0"/>
              </a:ext>
            </a:extLst>
          </a:blip>
          <a:srcRect t="24595"/>
          <a:stretch/>
        </p:blipFill>
        <p:spPr>
          <a:xfrm>
            <a:off x="6014700" y="4023520"/>
            <a:ext cx="2512951" cy="2526525"/>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0972" y="1352807"/>
            <a:ext cx="3032754" cy="2274565"/>
          </a:xfrm>
          <a:prstGeom prst="rect">
            <a:avLst/>
          </a:prstGeom>
        </p:spPr>
      </p:pic>
      <p:pic>
        <p:nvPicPr>
          <p:cNvPr id="12" name="11 Imagen"/>
          <p:cNvPicPr>
            <a:picLocks noChangeAspect="1"/>
          </p:cNvPicPr>
          <p:nvPr/>
        </p:nvPicPr>
        <p:blipFill rotWithShape="1">
          <a:blip r:embed="rId5" cstate="print">
            <a:extLst>
              <a:ext uri="{28A0092B-C50C-407E-A947-70E740481C1C}">
                <a14:useLocalDpi xmlns:a14="http://schemas.microsoft.com/office/drawing/2010/main" val="0"/>
              </a:ext>
            </a:extLst>
          </a:blip>
          <a:srcRect t="11731" b="23950"/>
          <a:stretch/>
        </p:blipFill>
        <p:spPr>
          <a:xfrm>
            <a:off x="6516216" y="1352807"/>
            <a:ext cx="2171853" cy="2481263"/>
          </a:xfrm>
          <a:prstGeom prst="rect">
            <a:avLst/>
          </a:prstGeom>
        </p:spPr>
      </p:pic>
    </p:spTree>
    <p:extLst>
      <p:ext uri="{BB962C8B-B14F-4D97-AF65-F5344CB8AC3E}">
        <p14:creationId xmlns:p14="http://schemas.microsoft.com/office/powerpoint/2010/main" val="30589154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83338" y="321547"/>
            <a:ext cx="8496944" cy="338554"/>
          </a:xfrm>
          <a:prstGeom prst="rect">
            <a:avLst/>
          </a:prstGeom>
          <a:noFill/>
        </p:spPr>
        <p:txBody>
          <a:bodyPr wrap="square" rtlCol="0">
            <a:spAutoFit/>
          </a:bodyPr>
          <a:lstStyle/>
          <a:p>
            <a:r>
              <a:rPr lang="es-MX" sz="1600" b="1" dirty="0" smtClean="0"/>
              <a:t>  6 ACTIVIDADES COMPLEMENTARIAS</a:t>
            </a:r>
            <a:r>
              <a:rPr lang="es-MX" sz="1600" dirty="0" smtClean="0"/>
              <a:t>                                                                        Septiembre-2019                                                                                                        </a:t>
            </a:r>
            <a:endParaRPr lang="es-MX" sz="16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29562" y="1911893"/>
            <a:ext cx="2304256" cy="3785652"/>
          </a:xfrm>
          <a:prstGeom prst="rect">
            <a:avLst/>
          </a:prstGeom>
          <a:noFill/>
        </p:spPr>
        <p:txBody>
          <a:bodyPr wrap="square" rtlCol="0">
            <a:spAutoFit/>
          </a:bodyPr>
          <a:lstStyle/>
          <a:p>
            <a:pPr algn="ctr"/>
            <a:r>
              <a:rPr lang="es-MX" sz="1600" dirty="0"/>
              <a:t>13/09/19 1er  Informe de Gobierno de la Presidenta de Tlaquepaque, C. María Elena </a:t>
            </a:r>
            <a:r>
              <a:rPr lang="es-MX" sz="1600" dirty="0" smtClean="0"/>
              <a:t>Limón, al cual asistió el Delegado Heriberto Murguía Ángel y dos personas mas de la delegación, así como vecinos de las colonias, Las Juntas, La Micaelita, El Campesino y El Vergel. Asistiendo un total de 60 personas de esta delegación</a:t>
            </a:r>
            <a:endParaRPr lang="es-MX" sz="1600" dirty="0"/>
          </a:p>
        </p:txBody>
      </p:sp>
      <p:pic>
        <p:nvPicPr>
          <p:cNvPr id="5" name="4 Imagen"/>
          <p:cNvPicPr>
            <a:picLocks noChangeAspect="1"/>
          </p:cNvPicPr>
          <p:nvPr/>
        </p:nvPicPr>
        <p:blipFill rotWithShape="1">
          <a:blip r:embed="rId2" cstate="print">
            <a:extLst>
              <a:ext uri="{28A0092B-C50C-407E-A947-70E740481C1C}">
                <a14:useLocalDpi xmlns:a14="http://schemas.microsoft.com/office/drawing/2010/main" val="0"/>
              </a:ext>
            </a:extLst>
          </a:blip>
          <a:srcRect l="12199" r="19507"/>
          <a:stretch/>
        </p:blipFill>
        <p:spPr>
          <a:xfrm>
            <a:off x="6404486" y="1507945"/>
            <a:ext cx="2290673" cy="2237785"/>
          </a:xfrm>
          <a:prstGeom prst="rect">
            <a:avLst/>
          </a:prstGeom>
        </p:spPr>
      </p:pic>
      <p:pic>
        <p:nvPicPr>
          <p:cNvPr id="6" name="5 Imagen"/>
          <p:cNvPicPr>
            <a:picLocks noChangeAspect="1"/>
          </p:cNvPicPr>
          <p:nvPr/>
        </p:nvPicPr>
        <p:blipFill rotWithShape="1">
          <a:blip r:embed="rId3" cstate="print">
            <a:extLst>
              <a:ext uri="{28A0092B-C50C-407E-A947-70E740481C1C}">
                <a14:useLocalDpi xmlns:a14="http://schemas.microsoft.com/office/drawing/2010/main" val="0"/>
              </a:ext>
            </a:extLst>
          </a:blip>
          <a:srcRect r="6491"/>
          <a:stretch/>
        </p:blipFill>
        <p:spPr>
          <a:xfrm>
            <a:off x="3149471" y="1507945"/>
            <a:ext cx="3164679" cy="2258013"/>
          </a:xfrm>
          <a:prstGeom prst="rect">
            <a:avLst/>
          </a:prstGeo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7343" t="20261" r="7358"/>
          <a:stretch/>
        </p:blipFill>
        <p:spPr>
          <a:xfrm>
            <a:off x="5652120" y="4005063"/>
            <a:ext cx="3026939" cy="2122219"/>
          </a:xfrm>
          <a:prstGeom prst="rect">
            <a:avLst/>
          </a:prstGeom>
        </p:spPr>
      </p:pic>
      <p:pic>
        <p:nvPicPr>
          <p:cNvPr id="12" name="11 Imagen"/>
          <p:cNvPicPr>
            <a:picLocks noChangeAspect="1"/>
          </p:cNvPicPr>
          <p:nvPr/>
        </p:nvPicPr>
        <p:blipFill rotWithShape="1">
          <a:blip r:embed="rId5" cstate="print">
            <a:extLst>
              <a:ext uri="{28A0092B-C50C-407E-A947-70E740481C1C}">
                <a14:useLocalDpi xmlns:a14="http://schemas.microsoft.com/office/drawing/2010/main" val="0"/>
              </a:ext>
            </a:extLst>
          </a:blip>
          <a:srcRect l="15360"/>
          <a:stretch/>
        </p:blipFill>
        <p:spPr>
          <a:xfrm>
            <a:off x="3133675" y="4005064"/>
            <a:ext cx="2394973" cy="2122218"/>
          </a:xfrm>
          <a:prstGeom prst="rect">
            <a:avLst/>
          </a:prstGeom>
        </p:spPr>
      </p:pic>
    </p:spTree>
    <p:extLst>
      <p:ext uri="{BB962C8B-B14F-4D97-AF65-F5344CB8AC3E}">
        <p14:creationId xmlns:p14="http://schemas.microsoft.com/office/powerpoint/2010/main" val="4013860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490066"/>
          </a:xfrm>
        </p:spPr>
        <p:txBody>
          <a:bodyPr>
            <a:normAutofit/>
          </a:bodyPr>
          <a:lstStyle/>
          <a:p>
            <a:pPr algn="l"/>
            <a:r>
              <a:rPr lang="es-MX" sz="1600" dirty="0" smtClean="0"/>
              <a:t> </a:t>
            </a:r>
            <a:r>
              <a:rPr lang="es-MX" sz="1600" b="1" dirty="0" smtClean="0"/>
              <a:t>2 festividades cívicas                                                                                                  </a:t>
            </a:r>
            <a:r>
              <a:rPr lang="es-MX" sz="1600" dirty="0" smtClean="0"/>
              <a:t>SEPTIEMBRE - 2019</a:t>
            </a:r>
            <a:endParaRPr lang="es-MX" sz="1600" dirty="0"/>
          </a:p>
        </p:txBody>
      </p:sp>
      <p:sp>
        <p:nvSpPr>
          <p:cNvPr id="4" name="3 Marcador de contenido"/>
          <p:cNvSpPr>
            <a:spLocks noGrp="1"/>
          </p:cNvSpPr>
          <p:nvPr>
            <p:ph idx="1"/>
          </p:nvPr>
        </p:nvSpPr>
        <p:spPr>
          <a:xfrm>
            <a:off x="457200" y="1124744"/>
            <a:ext cx="238660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s-MX" sz="1600" dirty="0" smtClean="0">
                <a:solidFill>
                  <a:schemeClr val="tx1"/>
                </a:solidFill>
              </a:rPr>
              <a:t>21/09/19 SE llevó a cabo el tradicional grito de independencia en presidencia, en donde el delegado Heriberto Murguía Ángel fue invitado por la C. María Elena Limón.</a:t>
            </a:r>
            <a:endParaRPr lang="es-MX" sz="1600" dirty="0">
              <a:solidFill>
                <a:schemeClr val="tx1"/>
              </a:solidFill>
            </a:endParaRPr>
          </a:p>
        </p:txBody>
      </p:sp>
      <p:sp>
        <p:nvSpPr>
          <p:cNvPr id="5" name="4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467544" y="188640"/>
            <a:ext cx="8352927"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6 Imagen"/>
          <p:cNvPicPr>
            <a:picLocks noChangeAspect="1"/>
          </p:cNvPicPr>
          <p:nvPr/>
        </p:nvPicPr>
        <p:blipFill rotWithShape="1">
          <a:blip r:embed="rId2" cstate="print">
            <a:extLst>
              <a:ext uri="{28A0092B-C50C-407E-A947-70E740481C1C}">
                <a14:useLocalDpi xmlns:a14="http://schemas.microsoft.com/office/drawing/2010/main" val="0"/>
              </a:ext>
            </a:extLst>
          </a:blip>
          <a:srcRect t="13651" b="8313"/>
          <a:stretch/>
        </p:blipFill>
        <p:spPr>
          <a:xfrm>
            <a:off x="3031440" y="3897052"/>
            <a:ext cx="1885950" cy="2675870"/>
          </a:xfrm>
          <a:prstGeom prst="rect">
            <a:avLst/>
          </a:prstGeom>
        </p:spPr>
      </p:pic>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739" y="4293096"/>
            <a:ext cx="3712411" cy="2088232"/>
          </a:xfrm>
          <a:prstGeom prst="rect">
            <a:avLst/>
          </a:prstGeom>
        </p:spPr>
      </p:pic>
      <p:pic>
        <p:nvPicPr>
          <p:cNvPr id="9" name="8 Imagen"/>
          <p:cNvPicPr>
            <a:picLocks noChangeAspect="1"/>
          </p:cNvPicPr>
          <p:nvPr/>
        </p:nvPicPr>
        <p:blipFill rotWithShape="1">
          <a:blip r:embed="rId4">
            <a:extLst>
              <a:ext uri="{28A0092B-C50C-407E-A947-70E740481C1C}">
                <a14:useLocalDpi xmlns:a14="http://schemas.microsoft.com/office/drawing/2010/main" val="0"/>
              </a:ext>
            </a:extLst>
          </a:blip>
          <a:srcRect b="6383"/>
          <a:stretch/>
        </p:blipFill>
        <p:spPr>
          <a:xfrm>
            <a:off x="3031440" y="1325302"/>
            <a:ext cx="3429000" cy="2407602"/>
          </a:xfrm>
          <a:prstGeom prst="rect">
            <a:avLst/>
          </a:prstGeom>
        </p:spPr>
      </p:pic>
      <p:pic>
        <p:nvPicPr>
          <p:cNvPr id="10" name="9 Imagen"/>
          <p:cNvPicPr>
            <a:picLocks noChangeAspect="1"/>
          </p:cNvPicPr>
          <p:nvPr/>
        </p:nvPicPr>
        <p:blipFill rotWithShape="1">
          <a:blip r:embed="rId5" cstate="print">
            <a:extLst>
              <a:ext uri="{28A0092B-C50C-407E-A947-70E740481C1C}">
                <a14:useLocalDpi xmlns:a14="http://schemas.microsoft.com/office/drawing/2010/main" val="0"/>
              </a:ext>
            </a:extLst>
          </a:blip>
          <a:srcRect t="17011" b="4306"/>
          <a:stretch/>
        </p:blipFill>
        <p:spPr>
          <a:xfrm>
            <a:off x="6737253" y="1293446"/>
            <a:ext cx="1885950" cy="2698058"/>
          </a:xfrm>
          <a:prstGeom prst="rect">
            <a:avLst/>
          </a:prstGeom>
        </p:spPr>
      </p:pic>
    </p:spTree>
    <p:extLst>
      <p:ext uri="{BB962C8B-B14F-4D97-AF65-F5344CB8AC3E}">
        <p14:creationId xmlns:p14="http://schemas.microsoft.com/office/powerpoint/2010/main" val="107890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539551" y="285909"/>
            <a:ext cx="8208912" cy="338554"/>
          </a:xfrm>
          <a:prstGeom prst="rect">
            <a:avLst/>
          </a:prstGeom>
          <a:noFill/>
        </p:spPr>
        <p:txBody>
          <a:bodyPr wrap="square" rtlCol="0">
            <a:spAutoFit/>
          </a:bodyPr>
          <a:lstStyle/>
          <a:p>
            <a:r>
              <a:rPr lang="es-MX" sz="1400" dirty="0" smtClean="0"/>
              <a:t>  </a:t>
            </a:r>
            <a:r>
              <a:rPr lang="es-MX" sz="1600" b="1" dirty="0" smtClean="0"/>
              <a:t>6 ACTIVIDADES COMPLEMENTARIAS</a:t>
            </a:r>
            <a:r>
              <a:rPr lang="es-MX" sz="1400" dirty="0" smtClean="0"/>
              <a:t>                                                                                     Septiembre-2019                                                                                                                                                                                                                                                                 </a:t>
            </a:r>
            <a:endParaRPr lang="es-MX" sz="14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54057"/>
            <a:ext cx="2304256" cy="830997"/>
          </a:xfrm>
          <a:prstGeom prst="rect">
            <a:avLst/>
          </a:prstGeom>
          <a:noFill/>
        </p:spPr>
        <p:txBody>
          <a:bodyPr wrap="square" rtlCol="0">
            <a:spAutoFit/>
          </a:bodyPr>
          <a:lstStyle/>
          <a:p>
            <a:pPr algn="ctr"/>
            <a:endParaRPr lang="es-MX" sz="1600" dirty="0" smtClean="0"/>
          </a:p>
          <a:p>
            <a:pPr algn="ctr"/>
            <a:endParaRPr lang="es-MX" sz="1600" dirty="0" smtClean="0"/>
          </a:p>
          <a:p>
            <a:pPr algn="ctr"/>
            <a:endParaRPr lang="es-MX" sz="1600" dirty="0"/>
          </a:p>
        </p:txBody>
      </p:sp>
      <p:sp>
        <p:nvSpPr>
          <p:cNvPr id="15" name="14 CuadroTexto"/>
          <p:cNvSpPr txBox="1"/>
          <p:nvPr/>
        </p:nvSpPr>
        <p:spPr>
          <a:xfrm>
            <a:off x="611560" y="1916832"/>
            <a:ext cx="2304256" cy="3416320"/>
          </a:xfrm>
          <a:prstGeom prst="rect">
            <a:avLst/>
          </a:prstGeom>
          <a:noFill/>
        </p:spPr>
        <p:txBody>
          <a:bodyPr wrap="square" rtlCol="0">
            <a:spAutoFit/>
          </a:bodyPr>
          <a:lstStyle/>
          <a:p>
            <a:pPr algn="ctr"/>
            <a:endParaRPr lang="es-MX" dirty="0" smtClean="0"/>
          </a:p>
          <a:p>
            <a:pPr algn="ctr"/>
            <a:r>
              <a:rPr lang="es-MX" dirty="0" smtClean="0"/>
              <a:t>19/09(19. Se llevó a cabo un Simulacro en esta Delegación, solicitado por la Secretaría de Seguridad y Protección Ciudadana, así como también de la Coordinación Nacional de Protección Civil. </a:t>
            </a:r>
            <a:endParaRPr lang="es-MX" dirty="0"/>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2240" y="1354057"/>
            <a:ext cx="1828728" cy="2438303"/>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6710" y="1275909"/>
            <a:ext cx="3355268" cy="2516451"/>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7328" y="4077072"/>
            <a:ext cx="1830024" cy="2440032"/>
          </a:xfrm>
          <a:prstGeom prst="rect">
            <a:avLst/>
          </a:prstGeom>
        </p:spPr>
      </p:pic>
      <p:pic>
        <p:nvPicPr>
          <p:cNvPr id="12" name="1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7895" y="4077072"/>
            <a:ext cx="3283074" cy="2462306"/>
          </a:xfrm>
          <a:prstGeom prst="rect">
            <a:avLst/>
          </a:prstGeom>
        </p:spPr>
      </p:pic>
    </p:spTree>
    <p:extLst>
      <p:ext uri="{BB962C8B-B14F-4D97-AF65-F5344CB8AC3E}">
        <p14:creationId xmlns:p14="http://schemas.microsoft.com/office/powerpoint/2010/main" val="6609085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358787"/>
            <a:ext cx="8280920" cy="338554"/>
          </a:xfrm>
          <a:prstGeom prst="rect">
            <a:avLst/>
          </a:prstGeom>
          <a:noFill/>
        </p:spPr>
        <p:txBody>
          <a:bodyPr wrap="square" rtlCol="0">
            <a:spAutoFit/>
          </a:bodyPr>
          <a:lstStyle/>
          <a:p>
            <a:r>
              <a:rPr lang="es-MX" sz="1400" dirty="0" smtClean="0"/>
              <a:t>  </a:t>
            </a:r>
            <a:r>
              <a:rPr lang="es-MX" sz="1600" b="1" dirty="0" smtClean="0"/>
              <a:t>6  ACTIVIDADES COMPLEMENTARIAS</a:t>
            </a:r>
            <a:r>
              <a:rPr lang="es-MX" sz="1600" dirty="0" smtClean="0"/>
              <a:t>                                                                            </a:t>
            </a:r>
            <a:r>
              <a:rPr lang="es-MX" sz="1400" dirty="0" smtClean="0"/>
              <a:t>Septiembre-2019                                                                                                                                                                                                                                                                 </a:t>
            </a:r>
            <a:endParaRPr lang="es-MX" sz="14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988840"/>
            <a:ext cx="2304256" cy="3539430"/>
          </a:xfrm>
          <a:prstGeom prst="rect">
            <a:avLst/>
          </a:prstGeom>
          <a:noFill/>
        </p:spPr>
        <p:txBody>
          <a:bodyPr wrap="square" rtlCol="0">
            <a:spAutoFit/>
          </a:bodyPr>
          <a:lstStyle/>
          <a:p>
            <a:pPr algn="ctr"/>
            <a:endParaRPr lang="es-MX" sz="1600" dirty="0" smtClean="0"/>
          </a:p>
          <a:p>
            <a:pPr algn="ctr"/>
            <a:endParaRPr lang="es-MX" sz="1600" dirty="0" smtClean="0"/>
          </a:p>
          <a:p>
            <a:pPr algn="ctr"/>
            <a:r>
              <a:rPr lang="es-MX" sz="1600" dirty="0" smtClean="0"/>
              <a:t>23/09/19. Asistimos al curso «Cultura Financiera» impartido por personal de BANORTE, en el cine foro del centro cultural el Refugio. El Delegado Heriberto Murguía Ángel y dos personas más de la delegación, con un horario de 10:00 a.m. a 12:30 p.m.</a:t>
            </a:r>
            <a:endParaRPr lang="es-MX" sz="1600" dirty="0"/>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2240" y="2029786"/>
            <a:ext cx="1884157" cy="2512209"/>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2029786"/>
            <a:ext cx="3397491" cy="2548118"/>
          </a:xfrm>
          <a:prstGeom prst="rect">
            <a:avLst/>
          </a:prstGeom>
        </p:spPr>
      </p:pic>
    </p:spTree>
    <p:extLst>
      <p:ext uri="{BB962C8B-B14F-4D97-AF65-F5344CB8AC3E}">
        <p14:creationId xmlns:p14="http://schemas.microsoft.com/office/powerpoint/2010/main" val="37153035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83528" y="358787"/>
            <a:ext cx="8192928" cy="338554"/>
          </a:xfrm>
          <a:prstGeom prst="rect">
            <a:avLst/>
          </a:prstGeom>
          <a:noFill/>
        </p:spPr>
        <p:txBody>
          <a:bodyPr wrap="square" rtlCol="0">
            <a:spAutoFit/>
          </a:bodyPr>
          <a:lstStyle/>
          <a:p>
            <a:r>
              <a:rPr lang="es-MX" sz="1400" dirty="0" smtClean="0"/>
              <a:t>  </a:t>
            </a:r>
            <a:r>
              <a:rPr lang="es-MX" sz="1600" b="1" dirty="0" smtClean="0"/>
              <a:t>6 ACTIVIDADES COMPLEMENTARIAS</a:t>
            </a:r>
            <a:r>
              <a:rPr lang="es-MX" sz="1400" dirty="0" smtClean="0"/>
              <a:t>                                                                                       Septiembre-2019                                                                                                                                                                                                                                                                                                                                             </a:t>
            </a:r>
            <a:endParaRPr lang="es-MX" sz="14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507945"/>
            <a:ext cx="2304256" cy="4770537"/>
          </a:xfrm>
          <a:prstGeom prst="rect">
            <a:avLst/>
          </a:prstGeom>
          <a:noFill/>
        </p:spPr>
        <p:txBody>
          <a:bodyPr wrap="square" rtlCol="0">
            <a:spAutoFit/>
          </a:bodyPr>
          <a:lstStyle/>
          <a:p>
            <a:pPr algn="ctr"/>
            <a:r>
              <a:rPr lang="es-MX" sz="1600" dirty="0" smtClean="0"/>
              <a:t>24/09/19 Se llevó acabo la inauguración del mural «TRABAJEMOS JUNTOS» que se encuentra ubicado en la calle Mojonera al cruce con Vía Colima, en la colonia las juntas, contando con la presencia de la C. Presidenta María Elena Limón y su comitiva, así como el Delegado Heriberto Murguía Ángel y dos personas más de la delegación. Participando en el evento un total de 120 personas. En un horario de 11:00 a.m. a 12:30 p.m.</a:t>
            </a: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1500" y="1422241"/>
            <a:ext cx="2414956" cy="1811217"/>
          </a:xfrm>
          <a:prstGeom prst="rect">
            <a:avLst/>
          </a:prstGeom>
        </p:spPr>
      </p:pic>
      <p:pic>
        <p:nvPicPr>
          <p:cNvPr id="6" name="5 Imagen"/>
          <p:cNvPicPr>
            <a:picLocks noChangeAspect="1"/>
          </p:cNvPicPr>
          <p:nvPr/>
        </p:nvPicPr>
        <p:blipFill rotWithShape="1">
          <a:blip r:embed="rId3" cstate="print">
            <a:extLst>
              <a:ext uri="{28A0092B-C50C-407E-A947-70E740481C1C}">
                <a14:useLocalDpi xmlns:a14="http://schemas.microsoft.com/office/drawing/2010/main" val="0"/>
              </a:ext>
            </a:extLst>
          </a:blip>
          <a:srcRect r="8004"/>
          <a:stretch/>
        </p:blipFill>
        <p:spPr>
          <a:xfrm>
            <a:off x="3087761" y="1422241"/>
            <a:ext cx="3121072" cy="1909984"/>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3047" y="4290558"/>
            <a:ext cx="3034258" cy="1708240"/>
          </a:xfrm>
          <a:prstGeom prst="rect">
            <a:avLst/>
          </a:prstGeom>
        </p:spPr>
      </p:pic>
      <p:pic>
        <p:nvPicPr>
          <p:cNvPr id="12" name="1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8732" y="4290559"/>
            <a:ext cx="2414956" cy="1811217"/>
          </a:xfrm>
          <a:prstGeom prst="rect">
            <a:avLst/>
          </a:prstGeom>
        </p:spPr>
      </p:pic>
    </p:spTree>
    <p:extLst>
      <p:ext uri="{BB962C8B-B14F-4D97-AF65-F5344CB8AC3E}">
        <p14:creationId xmlns:p14="http://schemas.microsoft.com/office/powerpoint/2010/main" val="12158865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07777"/>
          </a:xfrm>
          <a:prstGeom prst="rect">
            <a:avLst/>
          </a:prstGeom>
          <a:noFill/>
        </p:spPr>
        <p:txBody>
          <a:bodyPr wrap="square" rtlCol="0">
            <a:spAutoFit/>
          </a:bodyPr>
          <a:lstStyle/>
          <a:p>
            <a:r>
              <a:rPr lang="es-MX" sz="1400" dirty="0" smtClean="0"/>
              <a:t>                                                                                                                                          Septiembre-2019                                                                                                                                                                                                                                                                 </a:t>
            </a:r>
            <a:endParaRPr lang="es-MX" sz="14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354057"/>
            <a:ext cx="2304256" cy="1569660"/>
          </a:xfrm>
          <a:prstGeom prst="rect">
            <a:avLst/>
          </a:prstGeom>
          <a:noFill/>
        </p:spPr>
        <p:txBody>
          <a:bodyPr wrap="square" rtlCol="0">
            <a:spAutoFit/>
          </a:bodyPr>
          <a:lstStyle/>
          <a:p>
            <a:pPr algn="ctr"/>
            <a:endParaRPr lang="es-MX" sz="1600" dirty="0" smtClean="0"/>
          </a:p>
          <a:p>
            <a:pPr algn="ctr"/>
            <a:endParaRPr lang="es-MX" sz="1600" dirty="0" smtClean="0"/>
          </a:p>
          <a:p>
            <a:pPr algn="ctr"/>
            <a:endParaRPr lang="es-MX" sz="1600" dirty="0" smtClean="0"/>
          </a:p>
          <a:p>
            <a:pPr algn="ctr"/>
            <a:endParaRPr lang="es-MX" sz="1600" dirty="0"/>
          </a:p>
          <a:p>
            <a:pPr algn="ctr"/>
            <a:endParaRPr lang="es-MX" sz="1600" dirty="0" smtClean="0"/>
          </a:p>
          <a:p>
            <a:pPr algn="ctr"/>
            <a:endParaRPr lang="es-MX" sz="1600" dirty="0"/>
          </a:p>
        </p:txBody>
      </p:sp>
    </p:spTree>
    <p:extLst>
      <p:ext uri="{BB962C8B-B14F-4D97-AF65-F5344CB8AC3E}">
        <p14:creationId xmlns:p14="http://schemas.microsoft.com/office/powerpoint/2010/main" val="8478831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dirty="0" smtClean="0"/>
              <a:t>Apoyo a otras Dependencias / 5                                                       Julio-2019                                                                                                        </a:t>
            </a:r>
            <a:endParaRPr lang="es-MX"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1 CuadroTexto"/>
          <p:cNvSpPr txBox="1"/>
          <p:nvPr/>
        </p:nvSpPr>
        <p:spPr>
          <a:xfrm>
            <a:off x="791580" y="1354057"/>
            <a:ext cx="1980220" cy="307777"/>
          </a:xfrm>
          <a:prstGeom prst="rect">
            <a:avLst/>
          </a:prstGeom>
          <a:noFill/>
        </p:spPr>
        <p:txBody>
          <a:bodyPr wrap="square" rtlCol="0">
            <a:spAutoFit/>
          </a:bodyPr>
          <a:lstStyle/>
          <a:p>
            <a:r>
              <a:rPr lang="es-MX" sz="1400" dirty="0" smtClean="0"/>
              <a:t>,  </a:t>
            </a:r>
            <a:endParaRPr lang="es-MX" sz="1400"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611560" y="1484234"/>
            <a:ext cx="2304256" cy="584775"/>
          </a:xfrm>
          <a:prstGeom prst="rect">
            <a:avLst/>
          </a:prstGeom>
          <a:noFill/>
        </p:spPr>
        <p:txBody>
          <a:bodyPr wrap="square" rtlCol="0">
            <a:spAutoFit/>
          </a:bodyPr>
          <a:lstStyle/>
          <a:p>
            <a:pPr algn="ctr"/>
            <a:endParaRPr lang="es-MX" sz="1600" dirty="0" smtClean="0"/>
          </a:p>
          <a:p>
            <a:pPr algn="ctr"/>
            <a:endParaRPr lang="es-MX" sz="1600" dirty="0" smtClean="0"/>
          </a:p>
        </p:txBody>
      </p:sp>
    </p:spTree>
    <p:extLst>
      <p:ext uri="{BB962C8B-B14F-4D97-AF65-F5344CB8AC3E}">
        <p14:creationId xmlns:p14="http://schemas.microsoft.com/office/powerpoint/2010/main" val="1662488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b="1" dirty="0" smtClean="0"/>
              <a:t>FESTIVIDADES CÍVICAS                                 </a:t>
            </a:r>
            <a:r>
              <a:rPr lang="es-MX" dirty="0" smtClean="0"/>
              <a:t>                                             Septiembre-2019                                                                                                               </a:t>
            </a:r>
            <a:endParaRPr lang="es-MX"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611560" y="1772815"/>
            <a:ext cx="2304256" cy="3170099"/>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endParaRPr lang="es-MX" sz="1400" dirty="0"/>
          </a:p>
          <a:p>
            <a:pPr algn="ctr"/>
            <a:r>
              <a:rPr lang="es-MX" sz="1600" dirty="0" smtClean="0"/>
              <a:t>18/09/19. Se colocaron adornos como preparativos para el tradicional </a:t>
            </a:r>
            <a:r>
              <a:rPr lang="es-MX" sz="1600" dirty="0"/>
              <a:t>G</a:t>
            </a:r>
            <a:r>
              <a:rPr lang="es-MX" sz="1600" dirty="0" smtClean="0"/>
              <a:t>rito de Independencia en la plaza de esta delegación, contando con el apoyo de Eventos y Servicios Especiales.</a:t>
            </a:r>
            <a:endParaRPr lang="es-MX" sz="1600" dirty="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856" y="3897052"/>
            <a:ext cx="1792067" cy="2389423"/>
          </a:xfrm>
          <a:prstGeom prst="rect">
            <a:avLst/>
          </a:prstGeom>
        </p:spPr>
      </p:pic>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5306" y="1283138"/>
            <a:ext cx="1792067" cy="2389423"/>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3897052"/>
            <a:ext cx="3401920" cy="2389422"/>
          </a:xfrm>
          <a:prstGeom prst="rect">
            <a:avLst/>
          </a:prstGeom>
        </p:spPr>
      </p:pic>
      <p:pic>
        <p:nvPicPr>
          <p:cNvPr id="7" name="6 Imagen"/>
          <p:cNvPicPr>
            <a:picLocks noChangeAspect="1"/>
          </p:cNvPicPr>
          <p:nvPr/>
        </p:nvPicPr>
        <p:blipFill rotWithShape="1">
          <a:blip r:embed="rId5" cstate="print">
            <a:extLst>
              <a:ext uri="{28A0092B-C50C-407E-A947-70E740481C1C}">
                <a14:useLocalDpi xmlns:a14="http://schemas.microsoft.com/office/drawing/2010/main" val="0"/>
              </a:ext>
            </a:extLst>
          </a:blip>
          <a:srcRect l="8411" r="10550"/>
          <a:stretch/>
        </p:blipFill>
        <p:spPr>
          <a:xfrm>
            <a:off x="3203848" y="1283138"/>
            <a:ext cx="3296193" cy="2389423"/>
          </a:xfrm>
          <a:prstGeom prst="rect">
            <a:avLst/>
          </a:prstGeom>
        </p:spPr>
      </p:pic>
    </p:spTree>
    <p:extLst>
      <p:ext uri="{BB962C8B-B14F-4D97-AF65-F5344CB8AC3E}">
        <p14:creationId xmlns:p14="http://schemas.microsoft.com/office/powerpoint/2010/main" val="22695722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352927"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dirty="0" smtClean="0"/>
              <a:t>  </a:t>
            </a:r>
            <a:r>
              <a:rPr lang="es-MX" b="1" dirty="0" smtClean="0"/>
              <a:t>2 </a:t>
            </a:r>
            <a:r>
              <a:rPr lang="es-MX" sz="1400" b="1" dirty="0" smtClean="0"/>
              <a:t>FESTIVIDAD CÍVICA</a:t>
            </a:r>
            <a:r>
              <a:rPr lang="es-MX" sz="1400" dirty="0" smtClean="0"/>
              <a:t>/ Evento de Lucha Libre                                                                                 Septiembre-2019                                                                                                                                                                                                        </a:t>
            </a:r>
            <a:endParaRPr lang="es-MX" sz="1400"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539552" y="1412776"/>
            <a:ext cx="2304256" cy="2462213"/>
          </a:xfrm>
          <a:prstGeom prst="rect">
            <a:avLst/>
          </a:prstGeom>
          <a:noFill/>
        </p:spPr>
        <p:txBody>
          <a:bodyPr wrap="square" rtlCol="0">
            <a:spAutoFit/>
          </a:bodyPr>
          <a:lstStyle/>
          <a:p>
            <a:pPr algn="ctr"/>
            <a:endParaRPr lang="es-MX" sz="1400" dirty="0"/>
          </a:p>
          <a:p>
            <a:pPr algn="ctr"/>
            <a:endParaRPr lang="es-MX" sz="1400" dirty="0" smtClean="0"/>
          </a:p>
          <a:p>
            <a:pPr algn="ctr"/>
            <a:endParaRPr lang="es-MX" sz="1400" dirty="0"/>
          </a:p>
          <a:p>
            <a:pPr algn="ctr"/>
            <a:endParaRPr lang="es-MX" sz="1400" dirty="0" smtClean="0"/>
          </a:p>
          <a:p>
            <a:pPr algn="ctr"/>
            <a:r>
              <a:rPr lang="es-MX" sz="1400" dirty="0" smtClean="0"/>
              <a:t>01/09/2019  El Delegado  llevó a cabo un evento de Lucha Libre, dentro del marco de las fiestas Patrias.  En la Plaza El Relicario, de la Col. Las Juntas.  Asistieron 200 personas.   </a:t>
            </a:r>
            <a:endParaRPr lang="es-MX" sz="1400" dirty="0"/>
          </a:p>
        </p:txBody>
      </p:sp>
      <p:pic>
        <p:nvPicPr>
          <p:cNvPr id="3074" name="Picture 2" descr="C:\Users\LasJuntas\Documents\Lucha libre 1,01,9,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3029" y="3573016"/>
            <a:ext cx="2591907" cy="185395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LasJuntas\Documents\Lucha libre 2,1,9,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5" y="1412776"/>
            <a:ext cx="2712743" cy="18084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LasJuntas\Documents\Lucha libre,4,1,9,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V="1">
            <a:off x="6013974" y="1412776"/>
            <a:ext cx="2659841" cy="179086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LasJuntas\Documents\Lucha libre3,1,9, 1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9795" y="3573016"/>
            <a:ext cx="2780928" cy="1853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41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94402" y="1988840"/>
            <a:ext cx="2458616" cy="4525963"/>
          </a:xfrm>
        </p:spPr>
        <p:txBody>
          <a:bodyPr>
            <a:normAutofit/>
          </a:bodyPr>
          <a:lstStyle/>
          <a:p>
            <a:pPr marL="0" indent="0" algn="ctr">
              <a:buNone/>
            </a:pPr>
            <a:r>
              <a:rPr lang="es-MX" sz="1800" dirty="0" smtClean="0"/>
              <a:t>08/0919 En el marco de las fiestas patrias, se llevó acabo un jaripeo en la plaza de toros el Relicario, en el que se reunieron 200 personas, evento organizado por el delegado Heriberto Murguía Áng</a:t>
            </a:r>
            <a:r>
              <a:rPr lang="es-MX" sz="1600" dirty="0" smtClean="0"/>
              <a:t>el. Con un horario de 4:00 p.m. a 10:00 p.m.</a:t>
            </a:r>
            <a:endParaRPr lang="es-MX" sz="1600" dirty="0"/>
          </a:p>
        </p:txBody>
      </p:sp>
      <p:sp>
        <p:nvSpPr>
          <p:cNvPr id="4" name="3 Título"/>
          <p:cNvSpPr>
            <a:spLocks noGrp="1"/>
          </p:cNvSpPr>
          <p:nvPr>
            <p:ph type="title"/>
          </p:nvPr>
        </p:nvSpPr>
        <p:spPr>
          <a:xfrm>
            <a:off x="457200" y="274638"/>
            <a:ext cx="8229600" cy="7060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r>
              <a:rPr lang="es-MX" sz="1600" b="1" dirty="0" smtClean="0">
                <a:solidFill>
                  <a:schemeClr val="tx1"/>
                </a:solidFill>
              </a:rPr>
              <a:t>2 FESTIVIDAD CÍVICA  /  JARIPEO                                                                               </a:t>
            </a:r>
            <a:r>
              <a:rPr lang="es-MX" sz="1600" dirty="0" smtClean="0">
                <a:solidFill>
                  <a:schemeClr val="tx1"/>
                </a:solidFill>
              </a:rPr>
              <a:t>SEPTIEMBRE-2019</a:t>
            </a:r>
            <a:endParaRPr lang="es-MX" sz="1400" dirty="0">
              <a:solidFill>
                <a:schemeClr val="tx1"/>
              </a:solidFill>
            </a:endParaRPr>
          </a:p>
        </p:txBody>
      </p:sp>
      <p:sp>
        <p:nvSpPr>
          <p:cNvPr id="5" name="4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5 Rectángulo"/>
          <p:cNvSpPr/>
          <p:nvPr/>
        </p:nvSpPr>
        <p:spPr>
          <a:xfrm>
            <a:off x="467545" y="1124744"/>
            <a:ext cx="8208912"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8 Imagen"/>
          <p:cNvPicPr>
            <a:picLocks noChangeAspect="1"/>
          </p:cNvPicPr>
          <p:nvPr/>
        </p:nvPicPr>
        <p:blipFill rotWithShape="1">
          <a:blip r:embed="rId2">
            <a:extLst>
              <a:ext uri="{28A0092B-C50C-407E-A947-70E740481C1C}">
                <a14:useLocalDpi xmlns:a14="http://schemas.microsoft.com/office/drawing/2010/main" val="0"/>
              </a:ext>
            </a:extLst>
          </a:blip>
          <a:srcRect l="12714" t="-516" r="8608" b="516"/>
          <a:stretch/>
        </p:blipFill>
        <p:spPr>
          <a:xfrm>
            <a:off x="3131839" y="1412775"/>
            <a:ext cx="2565617" cy="2173953"/>
          </a:xfrm>
          <a:prstGeom prst="rect">
            <a:avLst/>
          </a:prstGeom>
        </p:spPr>
      </p:pic>
      <p:pic>
        <p:nvPicPr>
          <p:cNvPr id="10" name="9 Imagen"/>
          <p:cNvPicPr>
            <a:picLocks noChangeAspect="1"/>
          </p:cNvPicPr>
          <p:nvPr/>
        </p:nvPicPr>
        <p:blipFill rotWithShape="1">
          <a:blip r:embed="rId3">
            <a:extLst>
              <a:ext uri="{28A0092B-C50C-407E-A947-70E740481C1C}">
                <a14:useLocalDpi xmlns:a14="http://schemas.microsoft.com/office/drawing/2010/main" val="0"/>
              </a:ext>
            </a:extLst>
          </a:blip>
          <a:srcRect l="11799" r="5866"/>
          <a:stretch/>
        </p:blipFill>
        <p:spPr>
          <a:xfrm>
            <a:off x="5852043" y="1412774"/>
            <a:ext cx="2684869" cy="2173953"/>
          </a:xfrm>
          <a:prstGeom prst="rect">
            <a:avLst/>
          </a:prstGeom>
        </p:spPr>
      </p:pic>
      <p:pic>
        <p:nvPicPr>
          <p:cNvPr id="11" name="10 Imagen"/>
          <p:cNvPicPr>
            <a:picLocks noChangeAspect="1"/>
          </p:cNvPicPr>
          <p:nvPr/>
        </p:nvPicPr>
        <p:blipFill rotWithShape="1">
          <a:blip r:embed="rId4">
            <a:extLst>
              <a:ext uri="{28A0092B-C50C-407E-A947-70E740481C1C}">
                <a14:useLocalDpi xmlns:a14="http://schemas.microsoft.com/office/drawing/2010/main" val="0"/>
              </a:ext>
            </a:extLst>
          </a:blip>
          <a:srcRect r="18972"/>
          <a:stretch/>
        </p:blipFill>
        <p:spPr>
          <a:xfrm>
            <a:off x="5852043" y="4149080"/>
            <a:ext cx="2681457" cy="2206212"/>
          </a:xfrm>
          <a:prstGeom prst="rect">
            <a:avLst/>
          </a:prstGeom>
        </p:spPr>
      </p:pic>
      <p:pic>
        <p:nvPicPr>
          <p:cNvPr id="12" name="11 Imagen"/>
          <p:cNvPicPr>
            <a:picLocks noChangeAspect="1"/>
          </p:cNvPicPr>
          <p:nvPr/>
        </p:nvPicPr>
        <p:blipFill rotWithShape="1">
          <a:blip r:embed="rId5">
            <a:extLst>
              <a:ext uri="{28A0092B-C50C-407E-A947-70E740481C1C}">
                <a14:useLocalDpi xmlns:a14="http://schemas.microsoft.com/office/drawing/2010/main" val="0"/>
              </a:ext>
            </a:extLst>
          </a:blip>
          <a:srcRect l="12955" r="8687"/>
          <a:stretch/>
        </p:blipFill>
        <p:spPr>
          <a:xfrm>
            <a:off x="3133580" y="4149080"/>
            <a:ext cx="2593123" cy="2206212"/>
          </a:xfrm>
          <a:prstGeom prst="rect">
            <a:avLst/>
          </a:prstGeom>
        </p:spPr>
      </p:pic>
    </p:spTree>
    <p:extLst>
      <p:ext uri="{BB962C8B-B14F-4D97-AF65-F5344CB8AC3E}">
        <p14:creationId xmlns:p14="http://schemas.microsoft.com/office/powerpoint/2010/main" val="13089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normAutofit/>
          </a:bodyPr>
          <a:lstStyle/>
          <a:p>
            <a:pPr marL="0" indent="0" algn="ctr">
              <a:buNone/>
            </a:pPr>
            <a:endParaRPr lang="es-MX" sz="6000" b="1" dirty="0" smtClean="0"/>
          </a:p>
          <a:p>
            <a:pPr marL="0" indent="0" algn="ctr">
              <a:buNone/>
            </a:pPr>
            <a:r>
              <a:rPr lang="es-MX" sz="6000" b="1" dirty="0" smtClean="0"/>
              <a:t>VISITAS A COLONIAS</a:t>
            </a:r>
            <a:endParaRPr lang="es-MX" sz="6000" b="1" dirty="0"/>
          </a:p>
        </p:txBody>
      </p:sp>
    </p:spTree>
    <p:extLst>
      <p:ext uri="{BB962C8B-B14F-4D97-AF65-F5344CB8AC3E}">
        <p14:creationId xmlns:p14="http://schemas.microsoft.com/office/powerpoint/2010/main" val="2815110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116632"/>
            <a:ext cx="8496944"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8 CuadroTexto"/>
          <p:cNvSpPr txBox="1"/>
          <p:nvPr/>
        </p:nvSpPr>
        <p:spPr>
          <a:xfrm>
            <a:off x="1187624" y="512676"/>
            <a:ext cx="184731" cy="369332"/>
          </a:xfrm>
          <a:prstGeom prst="rect">
            <a:avLst/>
          </a:prstGeom>
          <a:noFill/>
        </p:spPr>
        <p:txBody>
          <a:bodyPr wrap="none" rtlCol="0">
            <a:spAutoFit/>
          </a:bodyPr>
          <a:lstStyle/>
          <a:p>
            <a:endParaRPr lang="es-MX" dirty="0"/>
          </a:p>
        </p:txBody>
      </p:sp>
      <p:sp>
        <p:nvSpPr>
          <p:cNvPr id="10" name="9 CuadroTexto"/>
          <p:cNvSpPr txBox="1"/>
          <p:nvPr/>
        </p:nvSpPr>
        <p:spPr>
          <a:xfrm>
            <a:off x="467544" y="116632"/>
            <a:ext cx="8496944" cy="369332"/>
          </a:xfrm>
          <a:prstGeom prst="rect">
            <a:avLst/>
          </a:prstGeom>
          <a:noFill/>
        </p:spPr>
        <p:txBody>
          <a:bodyPr wrap="square" rtlCol="0">
            <a:spAutoFit/>
          </a:bodyPr>
          <a:lstStyle/>
          <a:p>
            <a:r>
              <a:rPr lang="es-MX" b="1" dirty="0" smtClean="0"/>
              <a:t> 3 VISITAS A COLONIAS</a:t>
            </a:r>
            <a:r>
              <a:rPr lang="es-MX" dirty="0" smtClean="0"/>
              <a:t>                                                                          Septiembre-2019                                                                                                               </a:t>
            </a:r>
            <a:endParaRPr lang="es-MX" dirty="0"/>
          </a:p>
        </p:txBody>
      </p:sp>
      <p:sp>
        <p:nvSpPr>
          <p:cNvPr id="11" name="10 Rectángulo"/>
          <p:cNvSpPr/>
          <p:nvPr/>
        </p:nvSpPr>
        <p:spPr>
          <a:xfrm>
            <a:off x="467544" y="1124744"/>
            <a:ext cx="2592288"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Rectángulo"/>
          <p:cNvSpPr/>
          <p:nvPr/>
        </p:nvSpPr>
        <p:spPr>
          <a:xfrm>
            <a:off x="467544" y="1124744"/>
            <a:ext cx="8352927" cy="55446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539552" y="1412776"/>
            <a:ext cx="2304256" cy="2893100"/>
          </a:xfrm>
          <a:prstGeom prst="rect">
            <a:avLst/>
          </a:prstGeom>
          <a:noFill/>
        </p:spPr>
        <p:txBody>
          <a:bodyPr wrap="square" rtlCol="0">
            <a:spAutoFit/>
          </a:bodyPr>
          <a:lstStyle/>
          <a:p>
            <a:pPr algn="ctr"/>
            <a:endParaRPr lang="es-MX" sz="1400" dirty="0" smtClean="0"/>
          </a:p>
          <a:p>
            <a:pPr algn="ctr"/>
            <a:endParaRPr lang="es-MX" sz="1400" dirty="0"/>
          </a:p>
          <a:p>
            <a:pPr algn="ctr"/>
            <a:endParaRPr lang="es-MX" sz="1400" dirty="0" smtClean="0"/>
          </a:p>
          <a:p>
            <a:pPr algn="ctr"/>
            <a:r>
              <a:rPr lang="es-MX" sz="1400" dirty="0" smtClean="0"/>
              <a:t>29/08/2019. Se llevó a cabo una reunión con los vecinos de la calle Moctezuma, en la Col. Las Juntas. Estuvo la Lic.  Yadira Partida de Vinculación Ciudadana y  el Delegado. </a:t>
            </a:r>
            <a:r>
              <a:rPr lang="es-MX" sz="1400" dirty="0"/>
              <a:t> </a:t>
            </a:r>
            <a:r>
              <a:rPr lang="es-MX" sz="1400" dirty="0" smtClean="0"/>
              <a:t>Con el fin de  ver las molestias de los vecinos en cuanto a la delincuencia.  Asistieron 50  personas. </a:t>
            </a:r>
            <a:endParaRPr lang="es-MX" sz="1400" dirty="0"/>
          </a:p>
        </p:txBody>
      </p:sp>
      <p:pic>
        <p:nvPicPr>
          <p:cNvPr id="1026" name="Picture 2" descr="C:\Users\LasJuntas\Documents\Visita 1,29,8,19a la Col. Las Juntas, Seg. Pú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4112" y="1628800"/>
            <a:ext cx="2848352" cy="21362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asJuntas\Documents\Visita 2,29,8,19a Las Juntas Seg. Pú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4056" y="1628801"/>
            <a:ext cx="2677930" cy="21362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asJuntas\Documents\Visita 3,,29,8,19 a Las Juntas Seg. Pú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4077072"/>
            <a:ext cx="2794285" cy="220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11611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15397</TotalTime>
  <Words>2124</Words>
  <Application>Microsoft Office PowerPoint</Application>
  <PresentationFormat>Presentación en pantalla (4:3)</PresentationFormat>
  <Paragraphs>213</Paragraphs>
  <Slides>44</Slides>
  <Notes>3</Notes>
  <HiddenSlides>0</HiddenSlides>
  <MMClips>0</MMClips>
  <ScaleCrop>false</ScaleCrop>
  <HeadingPairs>
    <vt:vector size="4" baseType="variant">
      <vt:variant>
        <vt:lpstr>Tema</vt:lpstr>
      </vt:variant>
      <vt:variant>
        <vt:i4>1</vt:i4>
      </vt:variant>
      <vt:variant>
        <vt:lpstr>Títulos de diapositiva</vt:lpstr>
      </vt:variant>
      <vt:variant>
        <vt:i4>44</vt:i4>
      </vt:variant>
    </vt:vector>
  </HeadingPairs>
  <TitlesOfParts>
    <vt:vector size="45" baseType="lpstr">
      <vt:lpstr>Tema de Office</vt:lpstr>
      <vt:lpstr>Presentación de PowerPoint</vt:lpstr>
      <vt:lpstr>Presentación de PowerPoint</vt:lpstr>
      <vt:lpstr>Presentación de PowerPoint</vt:lpstr>
      <vt:lpstr> 2 festividades cívicas                                                                                                  SEPTIEMBRE - 2019</vt:lpstr>
      <vt:lpstr>Presentación de PowerPoint</vt:lpstr>
      <vt:lpstr>Presentación de PowerPoint</vt:lpstr>
      <vt:lpstr>2 FESTIVIDAD CÍVICA  /  JARIPEO                                                                               SEPTIEMBRE-2019</vt:lpstr>
      <vt:lpstr>Presentación de PowerPoint</vt:lpstr>
      <vt:lpstr>Presentación de PowerPoint</vt:lpstr>
      <vt:lpstr>Presentación de PowerPoint</vt:lpstr>
      <vt:lpstr>Presentación de PowerPoint</vt:lpstr>
      <vt:lpstr>3 VISITAS A COLONIAS                                                                                                Septiembre-2019      </vt:lpstr>
      <vt:lpstr>Presentación de PowerPoint</vt:lpstr>
      <vt:lpstr>Presentación de PowerPoint</vt:lpstr>
      <vt:lpstr>Presentación de PowerPoint</vt:lpstr>
      <vt:lpstr>Presentación de PowerPoint</vt:lpstr>
      <vt:lpstr>Presentación de PowerPoint</vt:lpstr>
      <vt:lpstr>4 BRIGADAS DE MTTO Y REC. DE ESPACIOS PÚBLICOS                                     SEPTIEMBRE - 2019</vt:lpstr>
      <vt:lpstr>Presentación de PowerPoint</vt:lpstr>
      <vt:lpstr>Presentación de PowerPoint</vt:lpstr>
      <vt:lpstr> </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6 ACTIVIDADES COMPLEMENTARIAS                                                                     Septiembre 2019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LasJuntas</dc:creator>
  <cp:lastModifiedBy>LasJuntas</cp:lastModifiedBy>
  <cp:revision>836</cp:revision>
  <dcterms:created xsi:type="dcterms:W3CDTF">2019-05-09T18:57:42Z</dcterms:created>
  <dcterms:modified xsi:type="dcterms:W3CDTF">2019-09-25T18:29:40Z</dcterms:modified>
</cp:coreProperties>
</file>