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 lang="es-ES">
                <a:solidFill>
                  <a:schemeClr val="accent1">
                    <a:lumMod val="50000"/>
                  </a:schemeClr>
                </a:solidFill>
              </a:defRPr>
            </a:pPr>
            <a:r>
              <a:rPr lang="es-MX" sz="2000" dirty="0">
                <a:solidFill>
                  <a:schemeClr val="accent1">
                    <a:lumMod val="50000"/>
                  </a:schemeClr>
                </a:solidFill>
              </a:rPr>
              <a:t>DIRECCIÓN DE INSPECCIÓN Y VIGILANCIA DE REGLAMENTOS</a:t>
            </a:r>
            <a:r>
              <a:rPr lang="es-MX" sz="2000" baseline="0" dirty="0">
                <a:solidFill>
                  <a:schemeClr val="accent1">
                    <a:lumMod val="50000"/>
                  </a:schemeClr>
                </a:solidFill>
              </a:rPr>
              <a:t> MES DE MARZO 2019.</a:t>
            </a:r>
            <a:endParaRPr lang="es-MX" sz="2000" dirty="0">
              <a:solidFill>
                <a:schemeClr val="accent1">
                  <a:lumMod val="50000"/>
                </a:schemeClr>
              </a:solidFill>
            </a:endParaRPr>
          </a:p>
        </c:rich>
      </c:tx>
      <c:layout>
        <c:manualLayout>
          <c:xMode val="edge"/>
          <c:yMode val="edge"/>
          <c:x val="0.10995370644973169"/>
          <c:y val="1.2260450586039888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0118485197530204E-2"/>
          <c:y val="0.14361396430502635"/>
          <c:w val="0.8817800287650166"/>
          <c:h val="0.74217456629058443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TOTALES</c:v>
                </c:pt>
              </c:strCache>
            </c:strRef>
          </c:tx>
          <c:invertIfNegative val="0"/>
          <c:cat>
            <c:strRef>
              <c:f>Hoja1!$A$2:$A$8</c:f>
              <c:strCache>
                <c:ptCount val="7"/>
                <c:pt idx="0">
                  <c:v>QUEJAS</c:v>
                </c:pt>
                <c:pt idx="1">
                  <c:v>APERCIBIMIENTOS</c:v>
                </c:pt>
                <c:pt idx="2">
                  <c:v>TOTAL DE VERIFICACIONES</c:v>
                </c:pt>
                <c:pt idx="3">
                  <c:v>VERIFICACION FAVORABLES</c:v>
                </c:pt>
                <c:pt idx="4">
                  <c:v>VERIFICACION NO FAVORABLES</c:v>
                </c:pt>
                <c:pt idx="5">
                  <c:v>ACTAS DE INFRACCIÓN</c:v>
                </c:pt>
                <c:pt idx="6">
                  <c:v>CLAUSURAS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7"/>
                <c:pt idx="0">
                  <c:v>53</c:v>
                </c:pt>
                <c:pt idx="1">
                  <c:v>111</c:v>
                </c:pt>
                <c:pt idx="2">
                  <c:v>180</c:v>
                </c:pt>
                <c:pt idx="3">
                  <c:v>174</c:v>
                </c:pt>
                <c:pt idx="4">
                  <c:v>6</c:v>
                </c:pt>
                <c:pt idx="5">
                  <c:v>62</c:v>
                </c:pt>
                <c:pt idx="6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6E-4418-9712-ABADA40411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box"/>
        <c:axId val="25955712"/>
        <c:axId val="25957504"/>
        <c:axId val="0"/>
      </c:bar3DChart>
      <c:catAx>
        <c:axId val="259557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es-ES"/>
            </a:pPr>
            <a:endParaRPr lang="es-MX"/>
          </a:p>
        </c:txPr>
        <c:crossAx val="25957504"/>
        <c:crosses val="autoZero"/>
        <c:auto val="1"/>
        <c:lblAlgn val="ctr"/>
        <c:lblOffset val="100"/>
        <c:noMultiLvlLbl val="0"/>
      </c:catAx>
      <c:valAx>
        <c:axId val="2595750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s-ES"/>
            </a:pPr>
            <a:endParaRPr lang="es-MX"/>
          </a:p>
        </c:txPr>
        <c:crossAx val="2595571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lang="es-ES" sz="800">
                <a:latin typeface="Century" pitchFamily="18" charset="0"/>
              </a:defRPr>
            </a:pPr>
            <a:endParaRPr lang="es-MX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3"/>
    </mc:Choice>
    <mc:Fallback>
      <c:style val="23"/>
    </mc:Fallback>
  </mc:AlternateContent>
  <c:chart>
    <c:title>
      <c:tx>
        <c:rich>
          <a:bodyPr/>
          <a:lstStyle/>
          <a:p>
            <a:pPr algn="ctr">
              <a:defRPr lang="es-ES">
                <a:solidFill>
                  <a:schemeClr val="accent6"/>
                </a:solidFill>
              </a:defRPr>
            </a:pPr>
            <a:r>
              <a:rPr lang="en-US" sz="2000" dirty="0">
                <a:solidFill>
                  <a:schemeClr val="accent6"/>
                </a:solidFill>
                <a:latin typeface="Century" pitchFamily="18" charset="0"/>
              </a:rPr>
              <a:t>DEPARTAMENTO</a:t>
            </a:r>
            <a:r>
              <a:rPr lang="en-US" sz="2000" dirty="0">
                <a:solidFill>
                  <a:schemeClr val="accent6"/>
                </a:solidFill>
              </a:rPr>
              <a:t> DE INSPECCIÓN DE OBRA PÚBLICA MES DE MARZO</a:t>
            </a:r>
            <a:r>
              <a:rPr lang="en-US" sz="2000" baseline="0" dirty="0">
                <a:solidFill>
                  <a:schemeClr val="accent6"/>
                </a:solidFill>
              </a:rPr>
              <a:t> 2019.</a:t>
            </a:r>
            <a:endParaRPr lang="en-US" sz="2000" dirty="0">
              <a:solidFill>
                <a:schemeClr val="accent6"/>
              </a:solidFill>
            </a:endParaRP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TOTALES</c:v>
                </c:pt>
              </c:strCache>
            </c:strRef>
          </c:tx>
          <c:invertIfNegative val="0"/>
          <c:cat>
            <c:strRef>
              <c:f>Hoja1!$A$2:$A$6</c:f>
              <c:strCache>
                <c:ptCount val="5"/>
                <c:pt idx="0">
                  <c:v>QUEJAS</c:v>
                </c:pt>
                <c:pt idx="1">
                  <c:v>APERCIBIMIENTOS</c:v>
                </c:pt>
                <c:pt idx="2">
                  <c:v>CITATORIOS</c:v>
                </c:pt>
                <c:pt idx="3">
                  <c:v>ACTAS DE INFRACCIÓN</c:v>
                </c:pt>
                <c:pt idx="4">
                  <c:v>CLAUSURAS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65</c:v>
                </c:pt>
                <c:pt idx="1">
                  <c:v>234</c:v>
                </c:pt>
                <c:pt idx="2">
                  <c:v>120</c:v>
                </c:pt>
                <c:pt idx="3">
                  <c:v>112</c:v>
                </c:pt>
                <c:pt idx="4">
                  <c:v>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55-44AD-A4FD-1F56B1A9A9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26221184"/>
        <c:axId val="26227072"/>
      </c:barChart>
      <c:catAx>
        <c:axId val="262211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es-ES"/>
            </a:pPr>
            <a:endParaRPr lang="es-MX"/>
          </a:p>
        </c:txPr>
        <c:crossAx val="26227072"/>
        <c:crosses val="autoZero"/>
        <c:auto val="1"/>
        <c:lblAlgn val="ctr"/>
        <c:lblOffset val="100"/>
        <c:noMultiLvlLbl val="0"/>
      </c:catAx>
      <c:valAx>
        <c:axId val="2622707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s-ES"/>
            </a:pPr>
            <a:endParaRPr lang="es-MX"/>
          </a:p>
        </c:txPr>
        <c:crossAx val="26221184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lang="es-ES" sz="800"/>
            </a:pPr>
            <a:endParaRPr lang="es-MX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2"/>
    </mc:Choice>
    <mc:Fallback>
      <c:style val="22"/>
    </mc:Fallback>
  </mc:AlternateContent>
  <c:chart>
    <c:title>
      <c:tx>
        <c:rich>
          <a:bodyPr/>
          <a:lstStyle/>
          <a:p>
            <a:pPr>
              <a:defRPr lang="es-ES">
                <a:solidFill>
                  <a:schemeClr val="bg2">
                    <a:lumMod val="50000"/>
                  </a:schemeClr>
                </a:solidFill>
              </a:defRPr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DEPARTAMENTO DE INSPECCIÓN AMBIENTAL MES DE</a:t>
            </a:r>
            <a:r>
              <a:rPr lang="en-US" baseline="0" dirty="0">
                <a:solidFill>
                  <a:schemeClr val="bg2">
                    <a:lumMod val="50000"/>
                  </a:schemeClr>
                </a:solidFill>
              </a:rPr>
              <a:t> MARZO 2019.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TOTALES</c:v>
                </c:pt>
              </c:strCache>
            </c:strRef>
          </c:tx>
          <c:invertIfNegative val="0"/>
          <c:cat>
            <c:strRef>
              <c:f>Hoja1!$A$2:$A$10</c:f>
              <c:strCache>
                <c:ptCount val="9"/>
                <c:pt idx="0">
                  <c:v>QUEJAS</c:v>
                </c:pt>
                <c:pt idx="1">
                  <c:v>ACTAS CIRCUSTANCIADAS</c:v>
                </c:pt>
                <c:pt idx="2">
                  <c:v>ACTAS DE INFRACCIÓN</c:v>
                </c:pt>
                <c:pt idx="3">
                  <c:v>CLAUSURAS</c:v>
                </c:pt>
                <c:pt idx="4">
                  <c:v>APERCIBIMIENTOS</c:v>
                </c:pt>
                <c:pt idx="5">
                  <c:v>TOTAL DE VERIFICACIONES</c:v>
                </c:pt>
                <c:pt idx="6">
                  <c:v>VERIFICACIONES FAVORABLES</c:v>
                </c:pt>
                <c:pt idx="7">
                  <c:v>VERIFACIONES NO FAVORABLES</c:v>
                </c:pt>
                <c:pt idx="8">
                  <c:v>VERIFICACIONES EN SEGUIMIENTO </c:v>
                </c:pt>
              </c:strCache>
            </c:strRef>
          </c:cat>
          <c:val>
            <c:numRef>
              <c:f>Hoja1!$B$2:$B$10</c:f>
              <c:numCache>
                <c:formatCode>General</c:formatCode>
                <c:ptCount val="9"/>
                <c:pt idx="0">
                  <c:v>391</c:v>
                </c:pt>
                <c:pt idx="1">
                  <c:v>64</c:v>
                </c:pt>
                <c:pt idx="2">
                  <c:v>115</c:v>
                </c:pt>
                <c:pt idx="3">
                  <c:v>8</c:v>
                </c:pt>
                <c:pt idx="4">
                  <c:v>63</c:v>
                </c:pt>
                <c:pt idx="5">
                  <c:v>281</c:v>
                </c:pt>
                <c:pt idx="6">
                  <c:v>39</c:v>
                </c:pt>
                <c:pt idx="7">
                  <c:v>30</c:v>
                </c:pt>
                <c:pt idx="8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84-445E-BE5E-9DB8C068D9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overlap val="100"/>
        <c:axId val="26269568"/>
        <c:axId val="26271104"/>
      </c:barChart>
      <c:catAx>
        <c:axId val="262695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es-ES"/>
            </a:pPr>
            <a:endParaRPr lang="es-MX"/>
          </a:p>
        </c:txPr>
        <c:crossAx val="26271104"/>
        <c:crosses val="autoZero"/>
        <c:auto val="1"/>
        <c:lblAlgn val="ctr"/>
        <c:lblOffset val="100"/>
        <c:noMultiLvlLbl val="0"/>
      </c:catAx>
      <c:valAx>
        <c:axId val="2627110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lang="es-ES"/>
            </a:pPr>
            <a:endParaRPr lang="es-MX"/>
          </a:p>
        </c:txPr>
        <c:crossAx val="2626956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lang="es-ES" sz="800">
                <a:latin typeface="Century" pitchFamily="18" charset="0"/>
              </a:defRPr>
            </a:pPr>
            <a:endParaRPr lang="es-MX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es-MX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0ACE9E-647B-4A70-8EF0-34765B4828F4}" type="datetimeFigureOut">
              <a:rPr lang="es-MX" smtClean="0"/>
              <a:t>10/07/2019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EB8A65-A5D8-4BFE-AE3B-70BB08F027F6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8299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EB8A65-A5D8-4BFE-AE3B-70BB08F027F6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7922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FB8FA9C-2896-49B8-AA84-D13574E04A76}" type="datetimeFigureOut">
              <a:rPr lang="es-MX" smtClean="0"/>
              <a:pPr/>
              <a:t>10/07/2019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470A079-9C81-4AEE-A5DA-5C7BA4E65DB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8FA9C-2896-49B8-AA84-D13574E04A76}" type="datetimeFigureOut">
              <a:rPr lang="es-MX" smtClean="0"/>
              <a:pPr/>
              <a:t>10/07/2019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A079-9C81-4AEE-A5DA-5C7BA4E65DB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8FA9C-2896-49B8-AA84-D13574E04A76}" type="datetimeFigureOut">
              <a:rPr lang="es-MX" smtClean="0"/>
              <a:pPr/>
              <a:t>10/07/2019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A079-9C81-4AEE-A5DA-5C7BA4E65DB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FB8FA9C-2896-49B8-AA84-D13574E04A76}" type="datetimeFigureOut">
              <a:rPr lang="es-MX" smtClean="0"/>
              <a:pPr/>
              <a:t>10/07/2019</a:t>
            </a:fld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470A079-9C81-4AEE-A5DA-5C7BA4E65DB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FB8FA9C-2896-49B8-AA84-D13574E04A76}" type="datetimeFigureOut">
              <a:rPr lang="es-MX" smtClean="0"/>
              <a:pPr/>
              <a:t>10/07/2019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470A079-9C81-4AEE-A5DA-5C7BA4E65DB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8FA9C-2896-49B8-AA84-D13574E04A76}" type="datetimeFigureOut">
              <a:rPr lang="es-MX" smtClean="0"/>
              <a:pPr/>
              <a:t>10/07/2019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A079-9C81-4AEE-A5DA-5C7BA4E65DB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8FA9C-2896-49B8-AA84-D13574E04A76}" type="datetimeFigureOut">
              <a:rPr lang="es-MX" smtClean="0"/>
              <a:pPr/>
              <a:t>10/07/2019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A079-9C81-4AEE-A5DA-5C7BA4E65DB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FB8FA9C-2896-49B8-AA84-D13574E04A76}" type="datetimeFigureOut">
              <a:rPr lang="es-MX" smtClean="0"/>
              <a:pPr/>
              <a:t>10/07/2019</a:t>
            </a:fld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470A079-9C81-4AEE-A5DA-5C7BA4E65DB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8FA9C-2896-49B8-AA84-D13574E04A76}" type="datetimeFigureOut">
              <a:rPr lang="es-MX" smtClean="0"/>
              <a:pPr/>
              <a:t>10/07/2019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70A079-9C81-4AEE-A5DA-5C7BA4E65DB8}" type="slidenum">
              <a:rPr lang="es-MX" smtClean="0"/>
              <a:pPr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FB8FA9C-2896-49B8-AA84-D13574E04A76}" type="datetimeFigureOut">
              <a:rPr lang="es-MX" smtClean="0"/>
              <a:pPr/>
              <a:t>10/07/2019</a:t>
            </a:fld>
            <a:endParaRPr lang="es-MX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470A079-9C81-4AEE-A5DA-5C7BA4E65DB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FB8FA9C-2896-49B8-AA84-D13574E04A76}" type="datetimeFigureOut">
              <a:rPr lang="es-MX" smtClean="0"/>
              <a:pPr/>
              <a:t>10/07/2019</a:t>
            </a:fld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470A079-9C81-4AEE-A5DA-5C7BA4E65DB8}" type="slidenum">
              <a:rPr lang="es-MX" smtClean="0"/>
              <a:pPr/>
              <a:t>‹#›</a:t>
            </a:fld>
            <a:endParaRPr lang="es-MX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FB8FA9C-2896-49B8-AA84-D13574E04A76}" type="datetimeFigureOut">
              <a:rPr lang="es-MX" smtClean="0"/>
              <a:pPr/>
              <a:t>10/07/2019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470A079-9C81-4AEE-A5DA-5C7BA4E65DB8}" type="slidenum">
              <a:rPr lang="es-MX" smtClean="0"/>
              <a:pPr/>
              <a:t>‹#›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2003296915"/>
              </p:ext>
            </p:extLst>
          </p:nvPr>
        </p:nvGraphicFramePr>
        <p:xfrm>
          <a:off x="214282" y="214290"/>
          <a:ext cx="9902334" cy="6357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wipe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Gráfico"/>
          <p:cNvGraphicFramePr/>
          <p:nvPr>
            <p:extLst>
              <p:ext uri="{D42A27DB-BD31-4B8C-83A1-F6EECF244321}">
                <p14:modId xmlns:p14="http://schemas.microsoft.com/office/powerpoint/2010/main" val="3916223118"/>
              </p:ext>
            </p:extLst>
          </p:nvPr>
        </p:nvGraphicFramePr>
        <p:xfrm>
          <a:off x="285720" y="-99392"/>
          <a:ext cx="9038808" cy="6957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Gráfico"/>
          <p:cNvGraphicFramePr/>
          <p:nvPr>
            <p:extLst>
              <p:ext uri="{D42A27DB-BD31-4B8C-83A1-F6EECF244321}">
                <p14:modId xmlns:p14="http://schemas.microsoft.com/office/powerpoint/2010/main" val="1858214444"/>
              </p:ext>
            </p:extLst>
          </p:nvPr>
        </p:nvGraphicFramePr>
        <p:xfrm>
          <a:off x="285720" y="357166"/>
          <a:ext cx="8286808" cy="57864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615</TotalTime>
  <Words>33</Words>
  <Application>Microsoft Office PowerPoint</Application>
  <PresentationFormat>On-screen Show (4:3)</PresentationFormat>
  <Paragraphs>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Calibri</vt:lpstr>
      <vt:lpstr>Century</vt:lpstr>
      <vt:lpstr>Century Schoolbook</vt:lpstr>
      <vt:lpstr>Wingdings</vt:lpstr>
      <vt:lpstr>Wingdings 2</vt:lpstr>
      <vt:lpstr>Mirador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mochoas</dc:creator>
  <cp:lastModifiedBy>SURY</cp:lastModifiedBy>
  <cp:revision>52</cp:revision>
  <dcterms:created xsi:type="dcterms:W3CDTF">2017-07-06T21:59:33Z</dcterms:created>
  <dcterms:modified xsi:type="dcterms:W3CDTF">2019-07-11T01:41:07Z</dcterms:modified>
</cp:coreProperties>
</file>