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3" r:id="rId4"/>
    <p:sldId id="264" r:id="rId5"/>
    <p:sldId id="258" r:id="rId6"/>
    <p:sldId id="260" r:id="rId7"/>
    <p:sldId id="261" r:id="rId8"/>
    <p:sldId id="262"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06/06/2019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176386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06/06/2019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8224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06/06/2019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132084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06/06/2019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101196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564C5AB-0384-44CF-8A76-84DE126730C5}" type="datetimeFigureOut">
              <a:rPr lang="es-MX" smtClean="0"/>
              <a:pPr/>
              <a:t>06/06/2019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47147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564C5AB-0384-44CF-8A76-84DE126730C5}" type="datetimeFigureOut">
              <a:rPr lang="es-MX" smtClean="0"/>
              <a:pPr/>
              <a:t>06/06/2019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46493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564C5AB-0384-44CF-8A76-84DE126730C5}" type="datetimeFigureOut">
              <a:rPr lang="es-MX" smtClean="0"/>
              <a:pPr/>
              <a:t>06/06/2019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245760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564C5AB-0384-44CF-8A76-84DE126730C5}" type="datetimeFigureOut">
              <a:rPr lang="es-MX" smtClean="0"/>
              <a:pPr/>
              <a:t>06/06/2019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241056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564C5AB-0384-44CF-8A76-84DE126730C5}" type="datetimeFigureOut">
              <a:rPr lang="es-MX" smtClean="0"/>
              <a:pPr/>
              <a:t>06/06/2019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387997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64C5AB-0384-44CF-8A76-84DE126730C5}" type="datetimeFigureOut">
              <a:rPr lang="es-MX" smtClean="0"/>
              <a:pPr/>
              <a:t>06/06/2019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95951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64C5AB-0384-44CF-8A76-84DE126730C5}" type="datetimeFigureOut">
              <a:rPr lang="es-MX" smtClean="0"/>
              <a:pPr/>
              <a:t>06/06/2019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254876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4C5AB-0384-44CF-8A76-84DE126730C5}" type="datetimeFigureOut">
              <a:rPr lang="es-MX" smtClean="0"/>
              <a:pPr/>
              <a:t>06/06/2019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4780C-8FBC-46F3-8A0C-790447E79E1B}" type="slidenum">
              <a:rPr lang="es-MX" smtClean="0"/>
              <a:pPr/>
              <a:t>‹Nº›</a:t>
            </a:fld>
            <a:endParaRPr lang="es-MX"/>
          </a:p>
        </p:txBody>
      </p:sp>
    </p:spTree>
    <p:extLst>
      <p:ext uri="{BB962C8B-B14F-4D97-AF65-F5344CB8AC3E}">
        <p14:creationId xmlns:p14="http://schemas.microsoft.com/office/powerpoint/2010/main" val="1385960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Imagen"/>
          <p:cNvPicPr>
            <a:picLocks noChangeAspect="1" noChangeArrowheads="1"/>
          </p:cNvPicPr>
          <p:nvPr/>
        </p:nvPicPr>
        <p:blipFill>
          <a:blip r:embed="rId2"/>
          <a:srcRect b="22656"/>
          <a:stretch>
            <a:fillRect/>
          </a:stretch>
        </p:blipFill>
        <p:spPr bwMode="auto">
          <a:xfrm rot="10800000">
            <a:off x="571470" y="571480"/>
            <a:ext cx="1714513" cy="1428760"/>
          </a:xfrm>
          <a:prstGeom prst="rect">
            <a:avLst/>
          </a:prstGeom>
          <a:noFill/>
        </p:spPr>
      </p:pic>
      <p:sp>
        <p:nvSpPr>
          <p:cNvPr id="3" name="2 Rectángulo"/>
          <p:cNvSpPr/>
          <p:nvPr/>
        </p:nvSpPr>
        <p:spPr>
          <a:xfrm>
            <a:off x="2143108" y="571480"/>
            <a:ext cx="6143668" cy="658642"/>
          </a:xfrm>
          <a:prstGeom prst="rect">
            <a:avLst/>
          </a:prstGeom>
        </p:spPr>
        <p:txBody>
          <a:bodyPr wrap="square">
            <a:spAutoFit/>
          </a:bodyPr>
          <a:lstStyle/>
          <a:p>
            <a:pPr algn="ctr">
              <a:lnSpc>
                <a:spcPct val="115000"/>
              </a:lnSpc>
              <a:spcAft>
                <a:spcPts val="0"/>
              </a:spcAft>
            </a:pPr>
            <a:r>
              <a:rPr lang="es-MX" b="1" dirty="0" smtClean="0">
                <a:latin typeface="Calisto MT"/>
                <a:ea typeface="Calibri"/>
                <a:cs typeface="Times New Roman"/>
              </a:rPr>
              <a:t>AYUNTAMIENTO DE SAN PEDRO TLAQUEPAQUE</a:t>
            </a:r>
            <a:endParaRPr lang="es-MX" dirty="0" smtClean="0">
              <a:ea typeface="Calibri"/>
              <a:cs typeface="Times New Roman"/>
            </a:endParaRPr>
          </a:p>
          <a:p>
            <a:pPr algn="ctr">
              <a:lnSpc>
                <a:spcPct val="115000"/>
              </a:lnSpc>
              <a:spcAft>
                <a:spcPts val="0"/>
              </a:spcAft>
            </a:pPr>
            <a:r>
              <a:rPr lang="es-MX" sz="1400" dirty="0" smtClean="0">
                <a:latin typeface="Arial Narrow"/>
                <a:ea typeface="Calibri"/>
                <a:cs typeface="Times New Roman"/>
              </a:rPr>
              <a:t>GOBIERNO 2018 - 2021</a:t>
            </a:r>
            <a:endParaRPr lang="es-MX" sz="1100" dirty="0">
              <a:ea typeface="Calibri"/>
              <a:cs typeface="Times New Roman"/>
            </a:endParaRPr>
          </a:p>
        </p:txBody>
      </p:sp>
      <p:sp>
        <p:nvSpPr>
          <p:cNvPr id="4" name="3 Rectángulo"/>
          <p:cNvSpPr/>
          <p:nvPr/>
        </p:nvSpPr>
        <p:spPr>
          <a:xfrm>
            <a:off x="2428860" y="1500174"/>
            <a:ext cx="5572132" cy="923330"/>
          </a:xfrm>
          <a:prstGeom prst="rect">
            <a:avLst/>
          </a:prstGeom>
        </p:spPr>
        <p:txBody>
          <a:bodyPr wrap="square">
            <a:spAutoFit/>
          </a:bodyPr>
          <a:lstStyle/>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Secretaria General del Ayuntamiento </a:t>
            </a:r>
          </a:p>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Dirección de Delegaciones y Agencias Municipales                                                                                    </a:t>
            </a:r>
            <a:endParaRPr lang="es-MX" dirty="0" smtClean="0">
              <a:latin typeface="Arial" pitchFamily="34" charset="0"/>
              <a:cs typeface="Arial" pitchFamily="34" charset="0"/>
            </a:endParaRPr>
          </a:p>
          <a:p>
            <a:pPr lvl="0" algn="ctr" eaLnBrk="0" fontAlgn="base" hangingPunct="0">
              <a:spcBef>
                <a:spcPct val="0"/>
              </a:spcBef>
              <a:spcAft>
                <a:spcPct val="0"/>
              </a:spcAft>
            </a:pPr>
            <a:endParaRPr lang="es-MX" dirty="0"/>
          </a:p>
        </p:txBody>
      </p:sp>
      <p:sp>
        <p:nvSpPr>
          <p:cNvPr id="5" name="4 CuadroTexto"/>
          <p:cNvSpPr txBox="1"/>
          <p:nvPr/>
        </p:nvSpPr>
        <p:spPr>
          <a:xfrm>
            <a:off x="1785918" y="3929066"/>
            <a:ext cx="5857916" cy="830997"/>
          </a:xfrm>
          <a:prstGeom prst="rect">
            <a:avLst/>
          </a:prstGeom>
          <a:noFill/>
        </p:spPr>
        <p:txBody>
          <a:bodyPr wrap="square" rtlCol="0">
            <a:spAutoFit/>
          </a:bodyPr>
          <a:lstStyle/>
          <a:p>
            <a:pPr algn="ctr"/>
            <a:r>
              <a:rPr lang="es-MX" sz="2400" dirty="0" smtClean="0"/>
              <a:t>INFORME TRIMESTRAL </a:t>
            </a:r>
          </a:p>
          <a:p>
            <a:pPr algn="ctr"/>
            <a:r>
              <a:rPr lang="es-MX" sz="2400" dirty="0" smtClean="0"/>
              <a:t>ENERO-MARZO 2019</a:t>
            </a:r>
            <a:endParaRPr lang="es-MX" sz="2400" dirty="0"/>
          </a:p>
        </p:txBody>
      </p:sp>
      <p:sp>
        <p:nvSpPr>
          <p:cNvPr id="8" name="7 CuadroTexto"/>
          <p:cNvSpPr txBox="1"/>
          <p:nvPr/>
        </p:nvSpPr>
        <p:spPr>
          <a:xfrm>
            <a:off x="1571604" y="2928934"/>
            <a:ext cx="7072362" cy="523220"/>
          </a:xfrm>
          <a:prstGeom prst="rect">
            <a:avLst/>
          </a:prstGeom>
          <a:noFill/>
        </p:spPr>
        <p:txBody>
          <a:bodyPr wrap="square" rtlCol="0">
            <a:spAutoFit/>
          </a:bodyPr>
          <a:lstStyle/>
          <a:p>
            <a:r>
              <a:rPr lang="es-MX" sz="2800" b="1" dirty="0" smtClean="0"/>
              <a:t>DELEGACIÓN MUNICIPAL SAN SEBASTIANITO</a:t>
            </a:r>
            <a:endParaRPr lang="es-MX"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3.-Visita a colonias/09.-Levantamiento de requerimiento de servicios  Febrero 2019</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9" name="8 CuadroTexto"/>
          <p:cNvSpPr txBox="1"/>
          <p:nvPr/>
        </p:nvSpPr>
        <p:spPr>
          <a:xfrm>
            <a:off x="428596" y="1643050"/>
            <a:ext cx="2500330" cy="4185761"/>
          </a:xfrm>
          <a:prstGeom prst="rect">
            <a:avLst/>
          </a:prstGeom>
          <a:noFill/>
        </p:spPr>
        <p:txBody>
          <a:bodyPr wrap="square" rtlCol="0">
            <a:spAutoFit/>
          </a:bodyPr>
          <a:lstStyle/>
          <a:p>
            <a:pPr algn="just">
              <a:buFontTx/>
              <a:buChar char="-"/>
              <a:defRPr/>
            </a:pPr>
            <a:r>
              <a:rPr lang="es-MX" sz="1400" dirty="0" smtClean="0"/>
              <a:t>Se detecto alcantarilla tapada de calle 5 de Mayo esquina 8 de Julio. Reporte realizado y desazolvada por el por el Departamento de Agua Potable.</a:t>
            </a:r>
          </a:p>
          <a:p>
            <a:pPr algn="just">
              <a:buFontTx/>
              <a:buChar char="-"/>
              <a:defRPr/>
            </a:pPr>
            <a:endParaRPr lang="es-MX" sz="1400" dirty="0" smtClean="0"/>
          </a:p>
          <a:p>
            <a:pPr algn="just">
              <a:buFontTx/>
              <a:buChar char="-"/>
              <a:defRPr/>
            </a:pPr>
            <a:endParaRPr lang="es-MX" sz="1400" dirty="0" smtClean="0"/>
          </a:p>
          <a:p>
            <a:pPr algn="just">
              <a:defRPr/>
            </a:pPr>
            <a:endParaRPr lang="es-MX" sz="1400" dirty="0" smtClean="0"/>
          </a:p>
          <a:p>
            <a:pPr algn="just">
              <a:defRPr/>
            </a:pPr>
            <a:endParaRPr lang="es-MX" sz="1400" dirty="0" smtClean="0"/>
          </a:p>
          <a:p>
            <a:pPr algn="just">
              <a:defRPr/>
            </a:pPr>
            <a:endParaRPr lang="es-MX" sz="1400" dirty="0" smtClean="0"/>
          </a:p>
          <a:p>
            <a:pPr algn="just">
              <a:buFontTx/>
              <a:buChar char="-"/>
              <a:defRPr/>
            </a:pPr>
            <a:r>
              <a:rPr lang="es-MX" sz="1400" dirty="0" smtClean="0"/>
              <a:t>Se verifico bache en calle 5 de Mayo esquina 8 de Julio el cual quedo por la reparación de un desazolve de alcantarilla. Dicho bache fue reportado a la dependencia correspondiente pero fue reparado por personal de la Delegación</a:t>
            </a:r>
          </a:p>
        </p:txBody>
      </p:sp>
      <p:pic>
        <p:nvPicPr>
          <p:cNvPr id="12" name="11 Imagen" descr="IMG-20190214-WA0015"/>
          <p:cNvPicPr/>
          <p:nvPr/>
        </p:nvPicPr>
        <p:blipFill>
          <a:blip r:embed="rId2"/>
          <a:srcRect/>
          <a:stretch>
            <a:fillRect/>
          </a:stretch>
        </p:blipFill>
        <p:spPr bwMode="auto">
          <a:xfrm>
            <a:off x="3428992" y="1428736"/>
            <a:ext cx="4286280" cy="2252663"/>
          </a:xfrm>
          <a:prstGeom prst="rect">
            <a:avLst/>
          </a:prstGeom>
          <a:noFill/>
          <a:ln w="9525">
            <a:solidFill>
              <a:schemeClr val="accent6"/>
            </a:solidFill>
            <a:miter lim="800000"/>
            <a:headEnd/>
            <a:tailEnd/>
          </a:ln>
        </p:spPr>
      </p:pic>
      <p:pic>
        <p:nvPicPr>
          <p:cNvPr id="13" name="12 Imagen" descr="IMG-20190214-WA0029"/>
          <p:cNvPicPr/>
          <p:nvPr/>
        </p:nvPicPr>
        <p:blipFill>
          <a:blip r:embed="rId3"/>
          <a:srcRect/>
          <a:stretch>
            <a:fillRect/>
          </a:stretch>
        </p:blipFill>
        <p:spPr bwMode="auto">
          <a:xfrm>
            <a:off x="3428992" y="3857628"/>
            <a:ext cx="4314825" cy="2285996"/>
          </a:xfrm>
          <a:prstGeom prst="rect">
            <a:avLst/>
          </a:prstGeom>
          <a:noFill/>
          <a:ln w="9525">
            <a:solidFill>
              <a:schemeClr val="accent6"/>
            </a:solidFill>
            <a:miter lim="800000"/>
            <a:headEnd/>
            <a:tailEnd/>
          </a:ln>
        </p:spPr>
      </p:pic>
    </p:spTree>
    <p:extLst>
      <p:ext uri="{BB962C8B-B14F-4D97-AF65-F5344CB8AC3E}">
        <p14:creationId xmlns:p14="http://schemas.microsoft.com/office/powerpoint/2010/main" val="316104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colonias/09.-Levantamiento de requerimientos de servicios  Febrero 2019</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8" name="7 CuadroTexto"/>
          <p:cNvSpPr txBox="1"/>
          <p:nvPr/>
        </p:nvSpPr>
        <p:spPr>
          <a:xfrm>
            <a:off x="642910" y="2643182"/>
            <a:ext cx="2071702" cy="1815882"/>
          </a:xfrm>
          <a:prstGeom prst="rect">
            <a:avLst/>
          </a:prstGeom>
          <a:noFill/>
        </p:spPr>
        <p:txBody>
          <a:bodyPr wrap="square" rtlCol="0">
            <a:spAutoFit/>
          </a:bodyPr>
          <a:lstStyle/>
          <a:p>
            <a:pPr algn="just">
              <a:defRPr/>
            </a:pPr>
            <a:r>
              <a:rPr lang="es-MX" sz="1400" dirty="0" smtClean="0"/>
              <a:t>-Se detecto árbol caído en Fraccionamiento Riveras San Sebastianito. Reporte realizado al Departamento de Protección Civil y Parques y Jardines quienes realizaron la recolección.</a:t>
            </a:r>
            <a:endParaRPr lang="es-MX" sz="1400" dirty="0"/>
          </a:p>
        </p:txBody>
      </p:sp>
      <p:pic>
        <p:nvPicPr>
          <p:cNvPr id="10" name="9 Imagen" descr="IMG-20190211-WA0008"/>
          <p:cNvPicPr/>
          <p:nvPr/>
        </p:nvPicPr>
        <p:blipFill>
          <a:blip r:embed="rId2"/>
          <a:srcRect/>
          <a:stretch>
            <a:fillRect/>
          </a:stretch>
        </p:blipFill>
        <p:spPr bwMode="auto">
          <a:xfrm>
            <a:off x="4000496" y="1285861"/>
            <a:ext cx="3638547" cy="2500330"/>
          </a:xfrm>
          <a:prstGeom prst="rect">
            <a:avLst/>
          </a:prstGeom>
          <a:noFill/>
          <a:ln w="9525">
            <a:solidFill>
              <a:schemeClr val="accent6"/>
            </a:solidFill>
            <a:miter lim="800000"/>
            <a:headEnd/>
            <a:tailEnd/>
          </a:ln>
        </p:spPr>
      </p:pic>
      <p:pic>
        <p:nvPicPr>
          <p:cNvPr id="11" name="Picture 2" descr="C:\Users\SanSebastianito\Videos\2019-CONTROL DE EXPEDIENTES\FOTOS MES DE FEBRERO\IMG-20190211-WA0003.jpg"/>
          <p:cNvPicPr>
            <a:picLocks noChangeAspect="1" noChangeArrowheads="1"/>
          </p:cNvPicPr>
          <p:nvPr/>
        </p:nvPicPr>
        <p:blipFill>
          <a:blip r:embed="rId3"/>
          <a:srcRect/>
          <a:stretch>
            <a:fillRect/>
          </a:stretch>
        </p:blipFill>
        <p:spPr bwMode="auto">
          <a:xfrm>
            <a:off x="3643306" y="3929066"/>
            <a:ext cx="4229100" cy="2143143"/>
          </a:xfrm>
          <a:prstGeom prst="rect">
            <a:avLst/>
          </a:prstGeom>
          <a:noFill/>
          <a:ln>
            <a:solidFill>
              <a:schemeClr val="accent6"/>
            </a:solidFill>
          </a:ln>
        </p:spPr>
      </p:pic>
    </p:spTree>
    <p:extLst>
      <p:ext uri="{BB962C8B-B14F-4D97-AF65-F5344CB8AC3E}">
        <p14:creationId xmlns:p14="http://schemas.microsoft.com/office/powerpoint/2010/main" val="316104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4.- Brigadas de mantenimiento y recuperación de espacios públicos     Febrero-2019</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2" name="11 CuadroTexto"/>
          <p:cNvSpPr txBox="1"/>
          <p:nvPr/>
        </p:nvSpPr>
        <p:spPr>
          <a:xfrm>
            <a:off x="571472" y="1357298"/>
            <a:ext cx="2286016" cy="4401205"/>
          </a:xfrm>
          <a:prstGeom prst="rect">
            <a:avLst/>
          </a:prstGeom>
          <a:noFill/>
        </p:spPr>
        <p:txBody>
          <a:bodyPr wrap="square" rtlCol="0">
            <a:spAutoFit/>
          </a:bodyPr>
          <a:lstStyle/>
          <a:p>
            <a:pPr algn="just">
              <a:defRPr/>
            </a:pPr>
            <a:r>
              <a:rPr lang="es-MX" sz="1400" dirty="0" smtClean="0"/>
              <a:t>- Personal de la Delegación Municipal recolecto llantas por las calles el Cantor, Emiliano Zapata en colonia Indígena de San Sebastianito, así como de calle 5 de Mayo, Pedro Moreno, 16 de Septiembre, 8 de Julio, 20 de Noviembre, Hidalgo y Carretera a Calerilla dentro de la comunidad de San Sebastianito. </a:t>
            </a:r>
          </a:p>
          <a:p>
            <a:pPr algn="just">
              <a:defRPr/>
            </a:pPr>
            <a:r>
              <a:rPr lang="es-MX" sz="1400" dirty="0" smtClean="0"/>
              <a:t>Recolectando un total aproximado de 250 llantas y con esto recuperando espacio peatonal.</a:t>
            </a:r>
          </a:p>
          <a:p>
            <a:pPr algn="just">
              <a:defRPr/>
            </a:pPr>
            <a:r>
              <a:rPr lang="es-MX" sz="1400" dirty="0" smtClean="0"/>
              <a:t>Así mismo el Departamento de Aseo Público nos apoyo con la recolección</a:t>
            </a:r>
            <a:endParaRPr lang="es-MX" sz="1400" dirty="0"/>
          </a:p>
        </p:txBody>
      </p:sp>
      <p:pic>
        <p:nvPicPr>
          <p:cNvPr id="13" name="4 Marcador de contenido" descr="IMG-20190218-WA0012"/>
          <p:cNvPicPr>
            <a:picLocks noGrp="1"/>
          </p:cNvPicPr>
          <p:nvPr>
            <p:ph idx="1"/>
          </p:nvPr>
        </p:nvPicPr>
        <p:blipFill>
          <a:blip r:embed="rId2"/>
          <a:srcRect/>
          <a:stretch>
            <a:fillRect/>
          </a:stretch>
        </p:blipFill>
        <p:spPr>
          <a:xfrm>
            <a:off x="3500430" y="1428736"/>
            <a:ext cx="4500563" cy="1857375"/>
          </a:xfrm>
          <a:ln>
            <a:solidFill>
              <a:schemeClr val="accent6"/>
            </a:solidFill>
          </a:ln>
        </p:spPr>
      </p:pic>
      <p:pic>
        <p:nvPicPr>
          <p:cNvPr id="17" name="16 Imagen" descr="IMG-20190218-WA0008"/>
          <p:cNvPicPr/>
          <p:nvPr/>
        </p:nvPicPr>
        <p:blipFill>
          <a:blip r:embed="rId3"/>
          <a:srcRect/>
          <a:stretch>
            <a:fillRect/>
          </a:stretch>
        </p:blipFill>
        <p:spPr bwMode="auto">
          <a:xfrm>
            <a:off x="3500430" y="3500438"/>
            <a:ext cx="4529138" cy="2357437"/>
          </a:xfrm>
          <a:prstGeom prst="rect">
            <a:avLst/>
          </a:prstGeom>
          <a:noFill/>
          <a:ln w="9525">
            <a:solidFill>
              <a:schemeClr val="accent6"/>
            </a:solidFill>
            <a:miter lim="800000"/>
            <a:headEnd/>
            <a:tailEnd/>
          </a:ln>
        </p:spPr>
      </p:pic>
    </p:spTree>
    <p:extLst>
      <p:ext uri="{BB962C8B-B14F-4D97-AF65-F5344CB8AC3E}">
        <p14:creationId xmlns:p14="http://schemas.microsoft.com/office/powerpoint/2010/main" val="3161043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1.- Festividades tradicionales/102.-Desfile de la Primavera                        Marzo-2019</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2" name="11 CuadroTexto"/>
          <p:cNvSpPr txBox="1"/>
          <p:nvPr/>
        </p:nvSpPr>
        <p:spPr>
          <a:xfrm>
            <a:off x="571472" y="1357298"/>
            <a:ext cx="2286016" cy="4616648"/>
          </a:xfrm>
          <a:prstGeom prst="rect">
            <a:avLst/>
          </a:prstGeom>
          <a:noFill/>
        </p:spPr>
        <p:txBody>
          <a:bodyPr wrap="square" rtlCol="0">
            <a:spAutoFit/>
          </a:bodyPr>
          <a:lstStyle/>
          <a:p>
            <a:pPr>
              <a:buFontTx/>
              <a:buChar char="-"/>
              <a:defRPr/>
            </a:pPr>
            <a:r>
              <a:rPr lang="es-MX" sz="1400" dirty="0" smtClean="0"/>
              <a:t>Se realizaron dos desfiles alusivos a la primavera en donde participaron los Jardines de Niños de la comunidad de San Sebastianito.</a:t>
            </a:r>
          </a:p>
          <a:p>
            <a:pPr>
              <a:defRPr/>
            </a:pPr>
            <a:endParaRPr lang="es-MX" sz="1400" dirty="0" smtClean="0"/>
          </a:p>
          <a:p>
            <a:pPr>
              <a:defRPr/>
            </a:pPr>
            <a:endParaRPr lang="es-MX" sz="1400" dirty="0" smtClean="0"/>
          </a:p>
          <a:p>
            <a:pPr>
              <a:defRPr/>
            </a:pPr>
            <a:endParaRPr lang="es-MX" sz="1400" dirty="0" smtClean="0"/>
          </a:p>
          <a:p>
            <a:pPr>
              <a:defRPr/>
            </a:pPr>
            <a:endParaRPr lang="es-MX" sz="1400" dirty="0" smtClean="0"/>
          </a:p>
          <a:p>
            <a:pPr>
              <a:defRPr/>
            </a:pPr>
            <a:endParaRPr lang="es-MX" sz="1400" dirty="0" smtClean="0"/>
          </a:p>
          <a:p>
            <a:pPr>
              <a:defRPr/>
            </a:pPr>
            <a:endParaRPr lang="es-MX" sz="1400" dirty="0" smtClean="0"/>
          </a:p>
          <a:p>
            <a:pPr>
              <a:buFontTx/>
              <a:buChar char="-"/>
              <a:defRPr/>
            </a:pPr>
            <a:r>
              <a:rPr lang="es-MX" sz="1400" dirty="0" smtClean="0"/>
              <a:t>En el primer desfile contamos con la participación del Jardín de niños Rubén Darío con un aproximado de 160 asistentes y 10 participantes, en dicho evento ofrecimos a los niños yogurts y aguas frescas.</a:t>
            </a:r>
          </a:p>
        </p:txBody>
      </p:sp>
      <p:pic>
        <p:nvPicPr>
          <p:cNvPr id="9" name="4 Marcador de contenido" descr="IMG-20190322-WA0080"/>
          <p:cNvPicPr>
            <a:picLocks noGrp="1"/>
          </p:cNvPicPr>
          <p:nvPr>
            <p:ph idx="1"/>
          </p:nvPr>
        </p:nvPicPr>
        <p:blipFill>
          <a:blip r:embed="rId2"/>
          <a:srcRect/>
          <a:stretch>
            <a:fillRect/>
          </a:stretch>
        </p:blipFill>
        <p:spPr>
          <a:xfrm>
            <a:off x="3286116" y="1285860"/>
            <a:ext cx="4857750" cy="2214562"/>
          </a:xfrm>
          <a:ln>
            <a:solidFill>
              <a:schemeClr val="accent6"/>
            </a:solidFill>
          </a:ln>
        </p:spPr>
      </p:pic>
      <p:pic>
        <p:nvPicPr>
          <p:cNvPr id="10" name="9 Imagen" descr="IMG-20190322-WA0004"/>
          <p:cNvPicPr/>
          <p:nvPr/>
        </p:nvPicPr>
        <p:blipFill>
          <a:blip r:embed="rId3"/>
          <a:srcRect/>
          <a:stretch>
            <a:fillRect/>
          </a:stretch>
        </p:blipFill>
        <p:spPr bwMode="auto">
          <a:xfrm>
            <a:off x="3286116" y="3714752"/>
            <a:ext cx="2571750" cy="2500330"/>
          </a:xfrm>
          <a:prstGeom prst="rect">
            <a:avLst/>
          </a:prstGeom>
          <a:noFill/>
          <a:ln w="9525">
            <a:solidFill>
              <a:schemeClr val="accent6"/>
            </a:solidFill>
            <a:miter lim="800000"/>
            <a:headEnd/>
            <a:tailEnd/>
          </a:ln>
        </p:spPr>
      </p:pic>
      <p:pic>
        <p:nvPicPr>
          <p:cNvPr id="11" name="10 Imagen" descr="IMG-20190322-WA0082"/>
          <p:cNvPicPr/>
          <p:nvPr/>
        </p:nvPicPr>
        <p:blipFill>
          <a:blip r:embed="rId4"/>
          <a:srcRect/>
          <a:stretch>
            <a:fillRect/>
          </a:stretch>
        </p:blipFill>
        <p:spPr bwMode="auto">
          <a:xfrm>
            <a:off x="6000760" y="3714752"/>
            <a:ext cx="2309813" cy="2500330"/>
          </a:xfrm>
          <a:prstGeom prst="rect">
            <a:avLst/>
          </a:prstGeom>
          <a:noFill/>
          <a:ln w="9525">
            <a:solidFill>
              <a:schemeClr val="accent6"/>
            </a:solidFill>
            <a:miter lim="800000"/>
            <a:headEnd/>
            <a:tailEnd/>
          </a:ln>
        </p:spPr>
      </p:pic>
    </p:spTree>
    <p:extLst>
      <p:ext uri="{BB962C8B-B14F-4D97-AF65-F5344CB8AC3E}">
        <p14:creationId xmlns:p14="http://schemas.microsoft.com/office/powerpoint/2010/main" val="3161043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1.- Festividades tradicionales/102.-Desfile de la Primavera                        Marzo-2019</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2" name="11 CuadroTexto"/>
          <p:cNvSpPr txBox="1"/>
          <p:nvPr/>
        </p:nvSpPr>
        <p:spPr>
          <a:xfrm>
            <a:off x="571472" y="2214554"/>
            <a:ext cx="2286016" cy="2462213"/>
          </a:xfrm>
          <a:prstGeom prst="rect">
            <a:avLst/>
          </a:prstGeom>
          <a:noFill/>
        </p:spPr>
        <p:txBody>
          <a:bodyPr wrap="square" rtlCol="0">
            <a:spAutoFit/>
          </a:bodyPr>
          <a:lstStyle/>
          <a:p>
            <a:pPr algn="just">
              <a:defRPr/>
            </a:pPr>
            <a:r>
              <a:rPr lang="es-MX" sz="1400" dirty="0" smtClean="0"/>
              <a:t>-En el segundo desfile contamos con la participación del Jardín de Niños Bertha Von </a:t>
            </a:r>
            <a:r>
              <a:rPr lang="es-MX" sz="1400" dirty="0" err="1" smtClean="0"/>
              <a:t>Glumer</a:t>
            </a:r>
            <a:r>
              <a:rPr lang="es-MX" sz="1400" dirty="0" smtClean="0"/>
              <a:t> con un  aproximado de 70 asistentes y 7 participantes. De igual manera se ofreció a cada uno de los asistentes aguas y yogurts</a:t>
            </a:r>
          </a:p>
          <a:p>
            <a:pPr>
              <a:defRPr/>
            </a:pPr>
            <a:endParaRPr lang="es-MX" sz="1400" dirty="0" smtClean="0"/>
          </a:p>
          <a:p>
            <a:pPr>
              <a:defRPr/>
            </a:pPr>
            <a:endParaRPr lang="es-MX" sz="1400" dirty="0"/>
          </a:p>
        </p:txBody>
      </p:sp>
      <p:pic>
        <p:nvPicPr>
          <p:cNvPr id="14" name="13 Imagen" descr="IMG-20190322-WA0065"/>
          <p:cNvPicPr/>
          <p:nvPr/>
        </p:nvPicPr>
        <p:blipFill>
          <a:blip r:embed="rId2"/>
          <a:srcRect/>
          <a:stretch>
            <a:fillRect/>
          </a:stretch>
        </p:blipFill>
        <p:spPr bwMode="auto">
          <a:xfrm>
            <a:off x="3143240" y="1357298"/>
            <a:ext cx="2500313" cy="2571750"/>
          </a:xfrm>
          <a:prstGeom prst="rect">
            <a:avLst/>
          </a:prstGeom>
          <a:noFill/>
          <a:ln w="9525">
            <a:solidFill>
              <a:schemeClr val="accent6"/>
            </a:solidFill>
            <a:miter lim="800000"/>
            <a:headEnd/>
            <a:tailEnd/>
          </a:ln>
        </p:spPr>
      </p:pic>
      <p:pic>
        <p:nvPicPr>
          <p:cNvPr id="15" name="14 Imagen" descr="IMG-20190322-WA0060"/>
          <p:cNvPicPr/>
          <p:nvPr/>
        </p:nvPicPr>
        <p:blipFill>
          <a:blip r:embed="rId3"/>
          <a:srcRect/>
          <a:stretch>
            <a:fillRect/>
          </a:stretch>
        </p:blipFill>
        <p:spPr bwMode="auto">
          <a:xfrm>
            <a:off x="5715008" y="1357298"/>
            <a:ext cx="2662238" cy="2571750"/>
          </a:xfrm>
          <a:prstGeom prst="rect">
            <a:avLst/>
          </a:prstGeom>
          <a:noFill/>
          <a:ln w="9525">
            <a:solidFill>
              <a:schemeClr val="accent6"/>
            </a:solidFill>
            <a:miter lim="800000"/>
            <a:headEnd/>
            <a:tailEnd/>
          </a:ln>
        </p:spPr>
      </p:pic>
      <p:pic>
        <p:nvPicPr>
          <p:cNvPr id="16" name="15 Imagen" descr="IMG-20190322-WA0067"/>
          <p:cNvPicPr/>
          <p:nvPr/>
        </p:nvPicPr>
        <p:blipFill>
          <a:blip r:embed="rId4"/>
          <a:srcRect/>
          <a:stretch>
            <a:fillRect/>
          </a:stretch>
        </p:blipFill>
        <p:spPr bwMode="auto">
          <a:xfrm>
            <a:off x="4357686" y="4000504"/>
            <a:ext cx="3357586" cy="2357454"/>
          </a:xfrm>
          <a:prstGeom prst="rect">
            <a:avLst/>
          </a:prstGeom>
          <a:noFill/>
          <a:ln w="9525">
            <a:solidFill>
              <a:schemeClr val="accent6"/>
            </a:solidFill>
            <a:miter lim="800000"/>
            <a:headEnd/>
            <a:tailEnd/>
          </a:ln>
        </p:spPr>
      </p:pic>
    </p:spTree>
    <p:extLst>
      <p:ext uri="{BB962C8B-B14F-4D97-AF65-F5344CB8AC3E}">
        <p14:creationId xmlns:p14="http://schemas.microsoft.com/office/powerpoint/2010/main" val="316104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colonias/09.-Levantamiento de requerimiento de servicios      Marzo-2019                  </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2" name="11 CuadroTexto"/>
          <p:cNvSpPr txBox="1"/>
          <p:nvPr/>
        </p:nvSpPr>
        <p:spPr>
          <a:xfrm>
            <a:off x="571472" y="1500174"/>
            <a:ext cx="2286016" cy="3754874"/>
          </a:xfrm>
          <a:prstGeom prst="rect">
            <a:avLst/>
          </a:prstGeom>
          <a:noFill/>
        </p:spPr>
        <p:txBody>
          <a:bodyPr wrap="square" rtlCol="0">
            <a:spAutoFit/>
          </a:bodyPr>
          <a:lstStyle/>
          <a:p>
            <a:pPr algn="just">
              <a:buFontTx/>
              <a:buChar char="-"/>
              <a:defRPr/>
            </a:pPr>
            <a:r>
              <a:rPr lang="es-MX" sz="1400" dirty="0" smtClean="0"/>
              <a:t>Se detectaron  baches en calle Prolongación González Gallo, calle Nuez y 8 de Julio entre otras del Fraccionamiento </a:t>
            </a:r>
            <a:r>
              <a:rPr lang="es-MX" sz="1400" dirty="0" err="1" smtClean="0"/>
              <a:t>Geo</a:t>
            </a:r>
            <a:r>
              <a:rPr lang="es-MX" sz="1400" dirty="0" smtClean="0"/>
              <a:t>-Villas  los Olivos. Realizamos reporte ante Servicios Públicos y Pavimentos.</a:t>
            </a:r>
          </a:p>
          <a:p>
            <a:pPr algn="just">
              <a:defRPr/>
            </a:pPr>
            <a:endParaRPr lang="es-MX" sz="1400" dirty="0" smtClean="0"/>
          </a:p>
          <a:p>
            <a:pPr algn="just">
              <a:defRPr/>
            </a:pPr>
            <a:endParaRPr lang="es-MX" sz="1400" dirty="0" smtClean="0"/>
          </a:p>
          <a:p>
            <a:pPr algn="just">
              <a:defRPr/>
            </a:pPr>
            <a:endParaRPr lang="es-MX" sz="1400" dirty="0" smtClean="0"/>
          </a:p>
          <a:p>
            <a:pPr algn="just">
              <a:defRPr/>
            </a:pPr>
            <a:endParaRPr lang="es-MX" sz="1400" dirty="0" smtClean="0"/>
          </a:p>
          <a:p>
            <a:pPr algn="just">
              <a:buFontTx/>
              <a:buChar char="-"/>
              <a:defRPr/>
            </a:pPr>
            <a:r>
              <a:rPr lang="es-MX" sz="1400" dirty="0" smtClean="0"/>
              <a:t>Se detecto poste ladeado en calle Puerta del Sol del Fraccionamiento Riveras San Sebastianito. Reporte realizado ante CFE.</a:t>
            </a:r>
          </a:p>
        </p:txBody>
      </p:sp>
      <p:pic>
        <p:nvPicPr>
          <p:cNvPr id="9" name="4 Marcador de contenido" descr="IMG-20190327-WA0007"/>
          <p:cNvPicPr>
            <a:picLocks noGrp="1"/>
          </p:cNvPicPr>
          <p:nvPr>
            <p:ph idx="1"/>
          </p:nvPr>
        </p:nvPicPr>
        <p:blipFill>
          <a:blip r:embed="rId2"/>
          <a:srcRect/>
          <a:stretch>
            <a:fillRect/>
          </a:stretch>
        </p:blipFill>
        <p:spPr>
          <a:xfrm>
            <a:off x="3786182" y="1428736"/>
            <a:ext cx="3879852" cy="2143140"/>
          </a:xfrm>
          <a:ln>
            <a:solidFill>
              <a:schemeClr val="accent6"/>
            </a:solidFill>
          </a:ln>
        </p:spPr>
      </p:pic>
      <p:pic>
        <p:nvPicPr>
          <p:cNvPr id="10" name="9 Imagen" descr="IMG-20190329-WA0005"/>
          <p:cNvPicPr/>
          <p:nvPr/>
        </p:nvPicPr>
        <p:blipFill>
          <a:blip r:embed="rId3"/>
          <a:srcRect/>
          <a:stretch>
            <a:fillRect/>
          </a:stretch>
        </p:blipFill>
        <p:spPr bwMode="auto">
          <a:xfrm>
            <a:off x="4000496" y="3786190"/>
            <a:ext cx="3548062" cy="2295525"/>
          </a:xfrm>
          <a:prstGeom prst="rect">
            <a:avLst/>
          </a:prstGeom>
          <a:noFill/>
          <a:ln w="9525">
            <a:solidFill>
              <a:schemeClr val="accent6"/>
            </a:solidFill>
            <a:miter lim="800000"/>
            <a:headEnd/>
            <a:tailEnd/>
          </a:ln>
        </p:spPr>
      </p:pic>
    </p:spTree>
    <p:extLst>
      <p:ext uri="{BB962C8B-B14F-4D97-AF65-F5344CB8AC3E}">
        <p14:creationId xmlns:p14="http://schemas.microsoft.com/office/powerpoint/2010/main" val="3161043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colonias/09.-Levantamiento de requerimiento de servicios      Marzo-2019                  </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2" name="11 CuadroTexto"/>
          <p:cNvSpPr txBox="1"/>
          <p:nvPr/>
        </p:nvSpPr>
        <p:spPr>
          <a:xfrm>
            <a:off x="571472" y="3143248"/>
            <a:ext cx="2286016" cy="2031325"/>
          </a:xfrm>
          <a:prstGeom prst="rect">
            <a:avLst/>
          </a:prstGeom>
          <a:noFill/>
        </p:spPr>
        <p:txBody>
          <a:bodyPr wrap="square" rtlCol="0">
            <a:spAutoFit/>
          </a:bodyPr>
          <a:lstStyle/>
          <a:p>
            <a:pPr algn="just">
              <a:buFontTx/>
              <a:buChar char="-"/>
              <a:defRPr/>
            </a:pPr>
            <a:r>
              <a:rPr lang="es-MX" sz="1400" dirty="0" smtClean="0"/>
              <a:t>Se revisaron válvulas de agua potable en la colonia de San Sebastianito para realizar reporte por escases del servicio de Agua Potable. El reporte lo realizamos ante del Departamento de Agua Potable quienes nos apoyaron en dicho servicio.</a:t>
            </a:r>
          </a:p>
        </p:txBody>
      </p:sp>
      <p:pic>
        <p:nvPicPr>
          <p:cNvPr id="11" name="4 Marcador de contenido" descr="IMG-20190307-WA0006"/>
          <p:cNvPicPr>
            <a:picLocks noGrp="1"/>
          </p:cNvPicPr>
          <p:nvPr>
            <p:ph idx="1"/>
          </p:nvPr>
        </p:nvPicPr>
        <p:blipFill>
          <a:blip r:embed="rId2"/>
          <a:srcRect/>
          <a:stretch>
            <a:fillRect/>
          </a:stretch>
        </p:blipFill>
        <p:spPr>
          <a:xfrm>
            <a:off x="3857620" y="1285860"/>
            <a:ext cx="3522662" cy="2428875"/>
          </a:xfrm>
          <a:ln>
            <a:solidFill>
              <a:schemeClr val="accent6"/>
            </a:solidFill>
          </a:ln>
        </p:spPr>
      </p:pic>
      <p:pic>
        <p:nvPicPr>
          <p:cNvPr id="13" name="12 Imagen" descr="IMG-20190327-WA0005"/>
          <p:cNvPicPr/>
          <p:nvPr/>
        </p:nvPicPr>
        <p:blipFill>
          <a:blip r:embed="rId3"/>
          <a:srcRect/>
          <a:stretch>
            <a:fillRect/>
          </a:stretch>
        </p:blipFill>
        <p:spPr bwMode="auto">
          <a:xfrm>
            <a:off x="3714744" y="4071942"/>
            <a:ext cx="4000500" cy="2143125"/>
          </a:xfrm>
          <a:prstGeom prst="rect">
            <a:avLst/>
          </a:prstGeom>
          <a:noFill/>
          <a:ln w="9525">
            <a:solidFill>
              <a:schemeClr val="accent6"/>
            </a:solidFill>
            <a:miter lim="800000"/>
            <a:headEnd/>
            <a:tailEnd/>
          </a:ln>
        </p:spPr>
      </p:pic>
    </p:spTree>
    <p:extLst>
      <p:ext uri="{BB962C8B-B14F-4D97-AF65-F5344CB8AC3E}">
        <p14:creationId xmlns:p14="http://schemas.microsoft.com/office/powerpoint/2010/main" val="3161043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colonias/09.-Levantamiento de requerimiento de servicios      Marzo-2019                  </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2" name="11 CuadroTexto"/>
          <p:cNvSpPr txBox="1"/>
          <p:nvPr/>
        </p:nvSpPr>
        <p:spPr>
          <a:xfrm>
            <a:off x="571472" y="3143248"/>
            <a:ext cx="2286016" cy="1169551"/>
          </a:xfrm>
          <a:prstGeom prst="rect">
            <a:avLst/>
          </a:prstGeom>
          <a:noFill/>
        </p:spPr>
        <p:txBody>
          <a:bodyPr wrap="square" rtlCol="0">
            <a:spAutoFit/>
          </a:bodyPr>
          <a:lstStyle/>
          <a:p>
            <a:pPr algn="just">
              <a:buFontTx/>
              <a:buChar char="-"/>
              <a:defRPr/>
            </a:pPr>
            <a:r>
              <a:rPr lang="es-MX" sz="1400" dirty="0" smtClean="0"/>
              <a:t>Se detecto malla rota del puente peatonal  ubicado en Periférico Sur. Personal de la Delegación a mi cargo realizaron la reparación.</a:t>
            </a:r>
            <a:endParaRPr lang="es-MX" sz="1400" dirty="0"/>
          </a:p>
        </p:txBody>
      </p:sp>
      <p:pic>
        <p:nvPicPr>
          <p:cNvPr id="9" name="8 Imagen" descr="IMG-20190314-WA0001"/>
          <p:cNvPicPr/>
          <p:nvPr/>
        </p:nvPicPr>
        <p:blipFill>
          <a:blip r:embed="rId2"/>
          <a:srcRect/>
          <a:stretch>
            <a:fillRect/>
          </a:stretch>
        </p:blipFill>
        <p:spPr bwMode="auto">
          <a:xfrm>
            <a:off x="3500430" y="1357298"/>
            <a:ext cx="4214812" cy="2357454"/>
          </a:xfrm>
          <a:prstGeom prst="rect">
            <a:avLst/>
          </a:prstGeom>
          <a:noFill/>
          <a:ln w="9525">
            <a:solidFill>
              <a:schemeClr val="accent6"/>
            </a:solidFill>
            <a:miter lim="800000"/>
            <a:headEnd/>
            <a:tailEnd/>
          </a:ln>
        </p:spPr>
      </p:pic>
      <p:pic>
        <p:nvPicPr>
          <p:cNvPr id="10" name="9 Imagen" descr="IMG-20190314-WA0004"/>
          <p:cNvPicPr/>
          <p:nvPr/>
        </p:nvPicPr>
        <p:blipFill>
          <a:blip r:embed="rId3"/>
          <a:srcRect/>
          <a:stretch>
            <a:fillRect/>
          </a:stretch>
        </p:blipFill>
        <p:spPr bwMode="auto">
          <a:xfrm>
            <a:off x="3571868" y="3857628"/>
            <a:ext cx="4124325" cy="2285997"/>
          </a:xfrm>
          <a:prstGeom prst="rect">
            <a:avLst/>
          </a:prstGeom>
          <a:noFill/>
          <a:ln w="9525">
            <a:solidFill>
              <a:schemeClr val="accent6"/>
            </a:solidFill>
            <a:miter lim="800000"/>
            <a:headEnd/>
            <a:tailEnd/>
          </a:ln>
        </p:spPr>
      </p:pic>
    </p:spTree>
    <p:extLst>
      <p:ext uri="{BB962C8B-B14F-4D97-AF65-F5344CB8AC3E}">
        <p14:creationId xmlns:p14="http://schemas.microsoft.com/office/powerpoint/2010/main" val="3161043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colonias/09.-Levantamiento de requerimiento de servicios      Marzo-2019                  </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pic>
        <p:nvPicPr>
          <p:cNvPr id="8" name="7 Imagen" descr="IMG-20190315-WA0012"/>
          <p:cNvPicPr/>
          <p:nvPr/>
        </p:nvPicPr>
        <p:blipFill>
          <a:blip r:embed="rId2"/>
          <a:srcRect/>
          <a:stretch>
            <a:fillRect/>
          </a:stretch>
        </p:blipFill>
        <p:spPr bwMode="auto">
          <a:xfrm>
            <a:off x="3786182" y="1714488"/>
            <a:ext cx="3524250" cy="4181475"/>
          </a:xfrm>
          <a:prstGeom prst="rect">
            <a:avLst/>
          </a:prstGeom>
          <a:noFill/>
          <a:ln w="9525">
            <a:solidFill>
              <a:schemeClr val="accent6"/>
            </a:solidFill>
            <a:miter lim="800000"/>
            <a:headEnd/>
            <a:tailEnd/>
          </a:ln>
        </p:spPr>
      </p:pic>
      <p:sp>
        <p:nvSpPr>
          <p:cNvPr id="11" name="10 CuadroTexto"/>
          <p:cNvSpPr txBox="1"/>
          <p:nvPr/>
        </p:nvSpPr>
        <p:spPr>
          <a:xfrm>
            <a:off x="785786" y="2714620"/>
            <a:ext cx="1857388" cy="1169551"/>
          </a:xfrm>
          <a:prstGeom prst="rect">
            <a:avLst/>
          </a:prstGeom>
          <a:noFill/>
        </p:spPr>
        <p:txBody>
          <a:bodyPr wrap="square" rtlCol="0">
            <a:spAutoFit/>
          </a:bodyPr>
          <a:lstStyle/>
          <a:p>
            <a:pPr algn="just">
              <a:buFontTx/>
              <a:buChar char="-"/>
              <a:defRPr/>
            </a:pPr>
            <a:r>
              <a:rPr lang="es-MX" sz="1400" dirty="0" smtClean="0"/>
              <a:t>Se verifico  terreno en clausura por incendio. Acudimos ante autoridades para resolver problema.</a:t>
            </a:r>
            <a:endParaRPr lang="es-MX" sz="1400" dirty="0"/>
          </a:p>
        </p:txBody>
      </p:sp>
    </p:spTree>
    <p:extLst>
      <p:ext uri="{BB962C8B-B14F-4D97-AF65-F5344CB8AC3E}">
        <p14:creationId xmlns:p14="http://schemas.microsoft.com/office/powerpoint/2010/main" val="316104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1071546"/>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Colonias/09 Levantamiento de requerimiento de servicios  Enero 2019    </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71472" y="2643182"/>
            <a:ext cx="2232248" cy="1600438"/>
          </a:xfrm>
          <a:prstGeom prst="rect">
            <a:avLst/>
          </a:prstGeom>
          <a:noFill/>
        </p:spPr>
        <p:txBody>
          <a:bodyPr wrap="square" rtlCol="0" anchor="ctr">
            <a:spAutoFit/>
          </a:bodyPr>
          <a:lstStyle/>
          <a:p>
            <a:pPr algn="just"/>
            <a:r>
              <a:rPr lang="es-MX" sz="1400" dirty="0" smtClean="0"/>
              <a:t>- Se detecto boca de tormenta tapada con tierra, ubicada en Av. Jesús Michel entre Agua Amarilla y Atardecer. Se realizo reporte a la dependencia de Agua Potable </a:t>
            </a:r>
            <a:endParaRPr lang="es-MX" sz="1400" dirty="0"/>
          </a:p>
        </p:txBody>
      </p:sp>
      <p:sp>
        <p:nvSpPr>
          <p:cNvPr id="6" name="5 CuadroTexto"/>
          <p:cNvSpPr txBox="1"/>
          <p:nvPr/>
        </p:nvSpPr>
        <p:spPr>
          <a:xfrm>
            <a:off x="683568" y="4653136"/>
            <a:ext cx="184731" cy="707886"/>
          </a:xfrm>
          <a:prstGeom prst="rect">
            <a:avLst/>
          </a:prstGeom>
          <a:noFill/>
        </p:spPr>
        <p:txBody>
          <a:bodyPr wrap="none" rtlCol="0">
            <a:spAutoFit/>
          </a:bodyPr>
          <a:lstStyle/>
          <a:p>
            <a:endParaRPr lang="es-MX" sz="4000" dirty="0"/>
          </a:p>
        </p:txBody>
      </p:sp>
      <p:pic>
        <p:nvPicPr>
          <p:cNvPr id="18" name="4 Marcador de contenido" descr="IMG-20190108-WA0012.jpg"/>
          <p:cNvPicPr>
            <a:picLocks noChangeAspect="1"/>
          </p:cNvPicPr>
          <p:nvPr/>
        </p:nvPicPr>
        <p:blipFill>
          <a:blip r:embed="rId2"/>
          <a:stretch>
            <a:fillRect/>
          </a:stretch>
        </p:blipFill>
        <p:spPr>
          <a:xfrm>
            <a:off x="3143240" y="1785926"/>
            <a:ext cx="5072098" cy="3357586"/>
          </a:xfrm>
          <a:prstGeom prst="rect">
            <a:avLst/>
          </a:prstGeom>
          <a:ln>
            <a:solidFill>
              <a:schemeClr val="accent6"/>
            </a:solidFill>
          </a:ln>
        </p:spPr>
      </p:pic>
    </p:spTree>
    <p:extLst>
      <p:ext uri="{BB962C8B-B14F-4D97-AF65-F5344CB8AC3E}">
        <p14:creationId xmlns:p14="http://schemas.microsoft.com/office/powerpoint/2010/main" val="1670239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2149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428596" y="35716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3.-Visita a colonias/09.- Levantamiento de requerimiento de servicios    Enero 2019      </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00034" y="1643050"/>
            <a:ext cx="2232248" cy="4185761"/>
          </a:xfrm>
          <a:prstGeom prst="rect">
            <a:avLst/>
          </a:prstGeom>
          <a:noFill/>
        </p:spPr>
        <p:txBody>
          <a:bodyPr wrap="square" rtlCol="0" anchor="ctr">
            <a:spAutoFit/>
          </a:bodyPr>
          <a:lstStyle/>
          <a:p>
            <a:pPr algn="just">
              <a:defRPr/>
            </a:pPr>
            <a:r>
              <a:rPr lang="es-MX" sz="1400" dirty="0" smtClean="0"/>
              <a:t>-Se detecto boca de tormenta en mal estado ubicada en Av. 8 de Julio. Reporte realizado ante el departamento de Agua Potable y Alcantarillado</a:t>
            </a:r>
          </a:p>
          <a:p>
            <a:pPr algn="just">
              <a:buFontTx/>
              <a:buChar char="-"/>
              <a:defRPr/>
            </a:pPr>
            <a:endParaRPr lang="es-MX" sz="1400" dirty="0" smtClean="0"/>
          </a:p>
          <a:p>
            <a:pPr algn="just">
              <a:buFontTx/>
              <a:buChar char="-"/>
              <a:defRPr/>
            </a:pPr>
            <a:endParaRPr lang="es-MX" sz="1400" dirty="0" smtClean="0"/>
          </a:p>
          <a:p>
            <a:pPr algn="just">
              <a:buFontTx/>
              <a:buChar char="-"/>
              <a:defRPr/>
            </a:pPr>
            <a:endParaRPr lang="es-MX" sz="1400" dirty="0" smtClean="0"/>
          </a:p>
          <a:p>
            <a:pPr algn="just">
              <a:buFontTx/>
              <a:buChar char="-"/>
              <a:defRPr/>
            </a:pPr>
            <a:endParaRPr lang="es-MX" sz="1400" dirty="0" smtClean="0"/>
          </a:p>
          <a:p>
            <a:pPr algn="just">
              <a:buFontTx/>
              <a:buChar char="-"/>
              <a:defRPr/>
            </a:pPr>
            <a:r>
              <a:rPr lang="es-MX" sz="1400" dirty="0" smtClean="0"/>
              <a:t>Se detecto levantamiento de adoquín en calle Morelos entre 5 de Mayo e Independencia. Realizamos reporte ante el Departamento de Agua Potable y Alcantarillado quienes </a:t>
            </a:r>
          </a:p>
          <a:p>
            <a:pPr algn="just"/>
            <a:endParaRPr lang="es-MX" sz="1400" dirty="0"/>
          </a:p>
        </p:txBody>
      </p:sp>
      <p:sp>
        <p:nvSpPr>
          <p:cNvPr id="6" name="5 CuadroTexto"/>
          <p:cNvSpPr txBox="1"/>
          <p:nvPr/>
        </p:nvSpPr>
        <p:spPr>
          <a:xfrm>
            <a:off x="683568" y="4653136"/>
            <a:ext cx="184731" cy="707886"/>
          </a:xfrm>
          <a:prstGeom prst="rect">
            <a:avLst/>
          </a:prstGeom>
          <a:noFill/>
        </p:spPr>
        <p:txBody>
          <a:bodyPr wrap="none" rtlCol="0">
            <a:spAutoFit/>
          </a:bodyPr>
          <a:lstStyle/>
          <a:p>
            <a:endParaRPr lang="es-MX" sz="4000" dirty="0"/>
          </a:p>
        </p:txBody>
      </p:sp>
      <p:pic>
        <p:nvPicPr>
          <p:cNvPr id="9" name="4 Marcador de contenido" descr="C:\Users\SanSebastianito\Pictures\IMG-20190108-WA0003.jpg"/>
          <p:cNvPicPr>
            <a:picLocks/>
          </p:cNvPicPr>
          <p:nvPr/>
        </p:nvPicPr>
        <p:blipFill>
          <a:blip r:embed="rId2"/>
          <a:srcRect/>
          <a:stretch>
            <a:fillRect/>
          </a:stretch>
        </p:blipFill>
        <p:spPr>
          <a:xfrm>
            <a:off x="3571868" y="1285860"/>
            <a:ext cx="4500594" cy="2214578"/>
          </a:xfrm>
          <a:prstGeom prst="rect">
            <a:avLst/>
          </a:prstGeom>
          <a:ln>
            <a:solidFill>
              <a:schemeClr val="accent6"/>
            </a:solidFill>
          </a:ln>
        </p:spPr>
      </p:pic>
      <p:pic>
        <p:nvPicPr>
          <p:cNvPr id="10" name="9 Imagen" descr="C:\Users\SanSebastianito\Pictures\IMG-20190109-WA0006.jpg"/>
          <p:cNvPicPr/>
          <p:nvPr/>
        </p:nvPicPr>
        <p:blipFill>
          <a:blip r:embed="rId3"/>
          <a:srcRect/>
          <a:stretch>
            <a:fillRect/>
          </a:stretch>
        </p:blipFill>
        <p:spPr bwMode="auto">
          <a:xfrm>
            <a:off x="3571868" y="3857625"/>
            <a:ext cx="4500594" cy="2324100"/>
          </a:xfrm>
          <a:prstGeom prst="rect">
            <a:avLst/>
          </a:prstGeom>
          <a:noFill/>
          <a:ln w="9525">
            <a:solidFill>
              <a:schemeClr val="accent6"/>
            </a:solidFill>
            <a:miter lim="800000"/>
            <a:headEnd/>
            <a:tailEnd/>
          </a:ln>
        </p:spPr>
      </p:pic>
    </p:spTree>
    <p:extLst>
      <p:ext uri="{BB962C8B-B14F-4D97-AF65-F5344CB8AC3E}">
        <p14:creationId xmlns:p14="http://schemas.microsoft.com/office/powerpoint/2010/main" val="1670239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2149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428596" y="35716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3.-Visita a colonias/09.- Levantamiento de requerimiento de servicios   Enero 2019</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83568" y="4653136"/>
            <a:ext cx="184731" cy="707886"/>
          </a:xfrm>
          <a:prstGeom prst="rect">
            <a:avLst/>
          </a:prstGeom>
          <a:noFill/>
        </p:spPr>
        <p:txBody>
          <a:bodyPr wrap="none" rtlCol="0">
            <a:spAutoFit/>
          </a:bodyPr>
          <a:lstStyle/>
          <a:p>
            <a:endParaRPr lang="es-MX" sz="4000" dirty="0"/>
          </a:p>
        </p:txBody>
      </p:sp>
      <p:sp>
        <p:nvSpPr>
          <p:cNvPr id="12" name="11 CuadroTexto"/>
          <p:cNvSpPr txBox="1"/>
          <p:nvPr/>
        </p:nvSpPr>
        <p:spPr>
          <a:xfrm>
            <a:off x="714348" y="1357298"/>
            <a:ext cx="2000264" cy="4832092"/>
          </a:xfrm>
          <a:prstGeom prst="rect">
            <a:avLst/>
          </a:prstGeom>
          <a:noFill/>
        </p:spPr>
        <p:txBody>
          <a:bodyPr wrap="square" rtlCol="0">
            <a:spAutoFit/>
          </a:bodyPr>
          <a:lstStyle/>
          <a:p>
            <a:pPr algn="just">
              <a:buFontTx/>
              <a:buChar char="-"/>
              <a:defRPr/>
            </a:pPr>
            <a:r>
              <a:rPr lang="es-MX" sz="1400" dirty="0" smtClean="0"/>
              <a:t>Se detecto cestos de basura desoldados en la Plaza Municipal ubicada en calle Morelos de San Sebastianito. Personal de la Delegación realizo reparación.</a:t>
            </a:r>
          </a:p>
          <a:p>
            <a:pPr>
              <a:buFontTx/>
              <a:buChar char="-"/>
              <a:defRPr/>
            </a:pPr>
            <a:endParaRPr lang="es-MX" sz="1400" dirty="0" smtClean="0"/>
          </a:p>
          <a:p>
            <a:pPr>
              <a:buFontTx/>
              <a:buChar char="-"/>
              <a:defRPr/>
            </a:pPr>
            <a:endParaRPr lang="es-MX" sz="1400" dirty="0" smtClean="0"/>
          </a:p>
          <a:p>
            <a:pPr>
              <a:buFontTx/>
              <a:buChar char="-"/>
              <a:defRPr/>
            </a:pPr>
            <a:r>
              <a:rPr lang="es-MX" sz="1400" dirty="0" smtClean="0"/>
              <a:t>Se detecto falta de agua en colonia la Loma. Solicitamos apoyo al Departamento de Pipas siendo favorable nuestra petición.</a:t>
            </a:r>
          </a:p>
          <a:p>
            <a:pPr>
              <a:defRPr/>
            </a:pPr>
            <a:endParaRPr lang="es-MX" sz="1400" dirty="0" smtClean="0"/>
          </a:p>
          <a:p>
            <a:pPr>
              <a:defRPr/>
            </a:pPr>
            <a:r>
              <a:rPr lang="es-MX" sz="1400" dirty="0" smtClean="0"/>
              <a:t>- Se detecto fuga de agua en calle Morelos de San Sebastianito. Realizamos reporte al Departamento de Agua Potable y Alcantarillado.</a:t>
            </a:r>
            <a:endParaRPr lang="es-MX" sz="1400" dirty="0"/>
          </a:p>
        </p:txBody>
      </p:sp>
      <p:pic>
        <p:nvPicPr>
          <p:cNvPr id="13" name="4 Marcador de contenido" descr="IMG-20190110-WA0004"/>
          <p:cNvPicPr>
            <a:picLocks/>
          </p:cNvPicPr>
          <p:nvPr/>
        </p:nvPicPr>
        <p:blipFill>
          <a:blip r:embed="rId2"/>
          <a:srcRect/>
          <a:stretch>
            <a:fillRect/>
          </a:stretch>
        </p:blipFill>
        <p:spPr>
          <a:xfrm>
            <a:off x="3857620" y="1357298"/>
            <a:ext cx="3857652" cy="1714500"/>
          </a:xfrm>
          <a:prstGeom prst="rect">
            <a:avLst/>
          </a:prstGeom>
          <a:ln>
            <a:solidFill>
              <a:schemeClr val="accent6"/>
            </a:solidFill>
          </a:ln>
        </p:spPr>
      </p:pic>
      <p:pic>
        <p:nvPicPr>
          <p:cNvPr id="14" name="13 Imagen" descr="IMG-20190116-WA0004"/>
          <p:cNvPicPr/>
          <p:nvPr/>
        </p:nvPicPr>
        <p:blipFill>
          <a:blip r:embed="rId3"/>
          <a:srcRect/>
          <a:stretch>
            <a:fillRect/>
          </a:stretch>
        </p:blipFill>
        <p:spPr bwMode="auto">
          <a:xfrm>
            <a:off x="4214810" y="3214686"/>
            <a:ext cx="2867026" cy="1571635"/>
          </a:xfrm>
          <a:prstGeom prst="rect">
            <a:avLst/>
          </a:prstGeom>
          <a:noFill/>
          <a:ln w="9525">
            <a:solidFill>
              <a:schemeClr val="accent6"/>
            </a:solidFill>
            <a:miter lim="800000"/>
            <a:headEnd/>
            <a:tailEnd/>
          </a:ln>
        </p:spPr>
      </p:pic>
      <p:pic>
        <p:nvPicPr>
          <p:cNvPr id="15" name="14 Imagen" descr="IMG-20190112-WA0000"/>
          <p:cNvPicPr/>
          <p:nvPr/>
        </p:nvPicPr>
        <p:blipFill>
          <a:blip r:embed="rId4"/>
          <a:srcRect/>
          <a:stretch>
            <a:fillRect/>
          </a:stretch>
        </p:blipFill>
        <p:spPr bwMode="auto">
          <a:xfrm>
            <a:off x="3929058" y="4929198"/>
            <a:ext cx="3790950" cy="1433502"/>
          </a:xfrm>
          <a:prstGeom prst="rect">
            <a:avLst/>
          </a:prstGeom>
          <a:noFill/>
          <a:ln w="9525">
            <a:solidFill>
              <a:schemeClr val="accent6"/>
            </a:solidFill>
            <a:miter lim="800000"/>
            <a:headEnd/>
            <a:tailEnd/>
          </a:ln>
        </p:spPr>
      </p:pic>
    </p:spTree>
    <p:extLst>
      <p:ext uri="{BB962C8B-B14F-4D97-AF65-F5344CB8AC3E}">
        <p14:creationId xmlns:p14="http://schemas.microsoft.com/office/powerpoint/2010/main" val="1670239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4.- Brigadas de mantenimiento y recuperación de espacios públicos          Enero-2019</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1" name="10 CuadroTexto"/>
          <p:cNvSpPr txBox="1"/>
          <p:nvPr/>
        </p:nvSpPr>
        <p:spPr>
          <a:xfrm>
            <a:off x="857224" y="2857496"/>
            <a:ext cx="1857388" cy="2462213"/>
          </a:xfrm>
          <a:prstGeom prst="rect">
            <a:avLst/>
          </a:prstGeom>
          <a:noFill/>
        </p:spPr>
        <p:txBody>
          <a:bodyPr wrap="square" rtlCol="0" anchor="ctr">
            <a:spAutoFit/>
          </a:bodyPr>
          <a:lstStyle/>
          <a:p>
            <a:pPr algn="just">
              <a:defRPr/>
            </a:pPr>
            <a:r>
              <a:rPr lang="es-MX" sz="1400" dirty="0" smtClean="0"/>
              <a:t>-Personal de la Delegación a mi cargo realizo corte de maleza y limpieza en Camino Antiguo a </a:t>
            </a:r>
            <a:r>
              <a:rPr lang="es-MX" sz="1400" dirty="0" err="1" smtClean="0"/>
              <a:t>Tlajomulco</a:t>
            </a:r>
            <a:r>
              <a:rPr lang="es-MX" sz="1400" dirty="0" smtClean="0"/>
              <a:t>.</a:t>
            </a:r>
          </a:p>
          <a:p>
            <a:pPr algn="ctr">
              <a:defRPr/>
            </a:pPr>
            <a:endParaRPr lang="es-MX" sz="1400" dirty="0" smtClean="0"/>
          </a:p>
          <a:p>
            <a:pPr algn="ctr">
              <a:defRPr/>
            </a:pPr>
            <a:endParaRPr lang="es-MX" sz="1400" dirty="0" smtClean="0"/>
          </a:p>
          <a:p>
            <a:pPr algn="ctr">
              <a:defRPr/>
            </a:pPr>
            <a:endParaRPr lang="es-MX" sz="1400" dirty="0" smtClean="0"/>
          </a:p>
          <a:p>
            <a:pPr algn="ctr">
              <a:defRPr/>
            </a:pPr>
            <a:endParaRPr lang="es-MX" sz="1400" dirty="0" smtClean="0"/>
          </a:p>
          <a:p>
            <a:pPr algn="ctr">
              <a:defRPr/>
            </a:pPr>
            <a:endParaRPr lang="es-MX" sz="1400" dirty="0" smtClean="0"/>
          </a:p>
          <a:p>
            <a:pPr algn="ctr">
              <a:defRPr/>
            </a:pPr>
            <a:endParaRPr lang="es-MX" sz="1400" dirty="0" smtClean="0"/>
          </a:p>
        </p:txBody>
      </p:sp>
      <p:pic>
        <p:nvPicPr>
          <p:cNvPr id="12" name="9 Marcador de contenido" descr="IMG-20190131-WA0001"/>
          <p:cNvPicPr>
            <a:picLocks noGrp="1"/>
          </p:cNvPicPr>
          <p:nvPr>
            <p:ph idx="1"/>
          </p:nvPr>
        </p:nvPicPr>
        <p:blipFill>
          <a:blip r:embed="rId2"/>
          <a:srcRect/>
          <a:stretch>
            <a:fillRect/>
          </a:stretch>
        </p:blipFill>
        <p:spPr>
          <a:xfrm>
            <a:off x="3571868" y="1428736"/>
            <a:ext cx="4143404" cy="2214578"/>
          </a:xfrm>
          <a:ln>
            <a:solidFill>
              <a:schemeClr val="accent6"/>
            </a:solidFill>
          </a:ln>
        </p:spPr>
      </p:pic>
      <p:pic>
        <p:nvPicPr>
          <p:cNvPr id="13" name="12 Imagen" descr="IMG-20190131-WA0003"/>
          <p:cNvPicPr/>
          <p:nvPr/>
        </p:nvPicPr>
        <p:blipFill>
          <a:blip r:embed="rId3"/>
          <a:srcRect/>
          <a:stretch>
            <a:fillRect/>
          </a:stretch>
        </p:blipFill>
        <p:spPr bwMode="auto">
          <a:xfrm>
            <a:off x="3500430" y="3857628"/>
            <a:ext cx="4143404" cy="2195512"/>
          </a:xfrm>
          <a:prstGeom prst="rect">
            <a:avLst/>
          </a:prstGeom>
          <a:noFill/>
          <a:ln w="9525">
            <a:solidFill>
              <a:schemeClr val="accent6"/>
            </a:solidFill>
            <a:miter lim="800000"/>
            <a:headEnd/>
            <a:tailEnd/>
          </a:ln>
        </p:spPr>
      </p:pic>
    </p:spTree>
    <p:extLst>
      <p:ext uri="{BB962C8B-B14F-4D97-AF65-F5344CB8AC3E}">
        <p14:creationId xmlns:p14="http://schemas.microsoft.com/office/powerpoint/2010/main" val="316104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5.- Apoyo a otras dependencias                                                                Enero-2019</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1" name="10 CuadroTexto"/>
          <p:cNvSpPr txBox="1"/>
          <p:nvPr/>
        </p:nvSpPr>
        <p:spPr>
          <a:xfrm>
            <a:off x="714348" y="2071678"/>
            <a:ext cx="2071702" cy="2677656"/>
          </a:xfrm>
          <a:prstGeom prst="rect">
            <a:avLst/>
          </a:prstGeom>
          <a:noFill/>
        </p:spPr>
        <p:txBody>
          <a:bodyPr wrap="square" rtlCol="0" anchor="ctr">
            <a:spAutoFit/>
          </a:bodyPr>
          <a:lstStyle/>
          <a:p>
            <a:pPr algn="just">
              <a:defRPr/>
            </a:pPr>
            <a:r>
              <a:rPr lang="es-MX" sz="1400" dirty="0" smtClean="0"/>
              <a:t>-Dentro del marco de las Fiestas Patronales en San Sebastianito se invito a los alumnos de la Escuela Primaria de la comunidad para que se subieran a los juegos mecánicos apoyo otorgado por el Sr. Mario Islas. Asistieron un total de 500 niños. El total de boletos entregados fue de 1500.</a:t>
            </a:r>
          </a:p>
        </p:txBody>
      </p:sp>
      <p:pic>
        <p:nvPicPr>
          <p:cNvPr id="14" name="8 Marcador de contenido" descr="IMG-20190129-WA0003.jpg"/>
          <p:cNvPicPr>
            <a:picLocks noGrp="1" noChangeAspect="1"/>
          </p:cNvPicPr>
          <p:nvPr>
            <p:ph idx="1"/>
          </p:nvPr>
        </p:nvPicPr>
        <p:blipFill>
          <a:blip r:embed="rId2"/>
          <a:srcRect/>
          <a:stretch>
            <a:fillRect/>
          </a:stretch>
        </p:blipFill>
        <p:spPr>
          <a:xfrm>
            <a:off x="3929058" y="1285860"/>
            <a:ext cx="3500462" cy="2428892"/>
          </a:xfrm>
          <a:ln>
            <a:solidFill>
              <a:schemeClr val="accent6"/>
            </a:solidFill>
          </a:ln>
        </p:spPr>
      </p:pic>
      <p:pic>
        <p:nvPicPr>
          <p:cNvPr id="15" name="9 Imagen" descr="IMG-20190128-WA0022.jpg"/>
          <p:cNvPicPr>
            <a:picLocks noChangeAspect="1"/>
          </p:cNvPicPr>
          <p:nvPr/>
        </p:nvPicPr>
        <p:blipFill>
          <a:blip r:embed="rId3"/>
          <a:srcRect/>
          <a:stretch>
            <a:fillRect/>
          </a:stretch>
        </p:blipFill>
        <p:spPr bwMode="auto">
          <a:xfrm>
            <a:off x="3643306" y="3857628"/>
            <a:ext cx="3929063" cy="2286000"/>
          </a:xfrm>
          <a:prstGeom prst="rect">
            <a:avLst/>
          </a:prstGeom>
          <a:noFill/>
          <a:ln w="9525">
            <a:solidFill>
              <a:schemeClr val="accent6"/>
            </a:solidFill>
            <a:miter lim="800000"/>
            <a:headEnd/>
            <a:tailEnd/>
          </a:ln>
        </p:spPr>
      </p:pic>
    </p:spTree>
    <p:extLst>
      <p:ext uri="{BB962C8B-B14F-4D97-AF65-F5344CB8AC3E}">
        <p14:creationId xmlns:p14="http://schemas.microsoft.com/office/powerpoint/2010/main" val="3161043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5.- Apoyo a otras dependencias/pega de carteles                                   Enero 2019                                       </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1" name="10 CuadroTexto"/>
          <p:cNvSpPr txBox="1"/>
          <p:nvPr/>
        </p:nvSpPr>
        <p:spPr>
          <a:xfrm>
            <a:off x="714348" y="2214554"/>
            <a:ext cx="2071702" cy="2677656"/>
          </a:xfrm>
          <a:prstGeom prst="rect">
            <a:avLst/>
          </a:prstGeom>
          <a:noFill/>
        </p:spPr>
        <p:txBody>
          <a:bodyPr wrap="square" rtlCol="0" anchor="ctr">
            <a:spAutoFit/>
          </a:bodyPr>
          <a:lstStyle/>
          <a:p>
            <a:pPr algn="just">
              <a:defRPr/>
            </a:pPr>
            <a:r>
              <a:rPr lang="es-MX" sz="1400" dirty="0" smtClean="0"/>
              <a:t>-Se apoyo con pega de carteles en la colonia San Sebastianito, Indígena San Sebastianito y Fraccionamiento </a:t>
            </a:r>
            <a:r>
              <a:rPr lang="es-MX" sz="1400" dirty="0" err="1" smtClean="0"/>
              <a:t>Geo</a:t>
            </a:r>
            <a:r>
              <a:rPr lang="es-MX" sz="1400" dirty="0" smtClean="0"/>
              <a:t> Villas los Olivos y Miraflores respecto a Programas Sociales “QUEREMOS CUIDARTE”, TE QUEREMOS PREPARADO” y “TE QUEREMOS JEFA”</a:t>
            </a:r>
          </a:p>
        </p:txBody>
      </p:sp>
      <p:pic>
        <p:nvPicPr>
          <p:cNvPr id="12" name="4 Marcador de contenido" descr="IMG-20190121-WA0004"/>
          <p:cNvPicPr>
            <a:picLocks noGrp="1"/>
          </p:cNvPicPr>
          <p:nvPr>
            <p:ph idx="1"/>
          </p:nvPr>
        </p:nvPicPr>
        <p:blipFill>
          <a:blip r:embed="rId2"/>
          <a:srcRect/>
          <a:stretch>
            <a:fillRect/>
          </a:stretch>
        </p:blipFill>
        <p:spPr>
          <a:xfrm>
            <a:off x="3643306" y="1428736"/>
            <a:ext cx="4257678" cy="2282825"/>
          </a:xfrm>
          <a:ln>
            <a:solidFill>
              <a:schemeClr val="accent6"/>
            </a:solidFill>
          </a:ln>
        </p:spPr>
      </p:pic>
      <p:pic>
        <p:nvPicPr>
          <p:cNvPr id="13" name="5 Imagen" descr="IMG-20190121-WA0002"/>
          <p:cNvPicPr>
            <a:picLocks noChangeAspect="1" noChangeArrowheads="1"/>
          </p:cNvPicPr>
          <p:nvPr/>
        </p:nvPicPr>
        <p:blipFill>
          <a:blip r:embed="rId3"/>
          <a:srcRect/>
          <a:stretch>
            <a:fillRect/>
          </a:stretch>
        </p:blipFill>
        <p:spPr bwMode="auto">
          <a:xfrm>
            <a:off x="3643306" y="3857628"/>
            <a:ext cx="4286280" cy="2352675"/>
          </a:xfrm>
          <a:prstGeom prst="rect">
            <a:avLst/>
          </a:prstGeom>
          <a:noFill/>
          <a:ln w="9525">
            <a:solidFill>
              <a:schemeClr val="accent6"/>
            </a:solidFill>
            <a:miter lim="800000"/>
            <a:headEnd/>
            <a:tailEnd/>
          </a:ln>
        </p:spPr>
      </p:pic>
    </p:spTree>
    <p:extLst>
      <p:ext uri="{BB962C8B-B14F-4D97-AF65-F5344CB8AC3E}">
        <p14:creationId xmlns:p14="http://schemas.microsoft.com/office/powerpoint/2010/main" val="316104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3.-Visita a colonias/Levantamiento de requerimientos                               Febrero-2019</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9" name="8 CuadroTexto"/>
          <p:cNvSpPr txBox="1"/>
          <p:nvPr/>
        </p:nvSpPr>
        <p:spPr>
          <a:xfrm>
            <a:off x="500034" y="1285860"/>
            <a:ext cx="2357454" cy="4616648"/>
          </a:xfrm>
          <a:prstGeom prst="rect">
            <a:avLst/>
          </a:prstGeom>
          <a:noFill/>
        </p:spPr>
        <p:txBody>
          <a:bodyPr wrap="square" rtlCol="0">
            <a:spAutoFit/>
          </a:bodyPr>
          <a:lstStyle/>
          <a:p>
            <a:pPr algn="just">
              <a:buFontTx/>
              <a:buChar char="-"/>
              <a:defRPr/>
            </a:pPr>
            <a:r>
              <a:rPr lang="es-MX" sz="1400" dirty="0" smtClean="0"/>
              <a:t>Se verifico el buen funcionamiento del alumbrado de calle Corregidor en la colonia Indígena San Sebastianito. Reparación de dicho por parte del Departamento de Alumbrado Público </a:t>
            </a:r>
          </a:p>
          <a:p>
            <a:pPr algn="just">
              <a:buFontTx/>
              <a:buChar char="-"/>
              <a:defRPr/>
            </a:pPr>
            <a:endParaRPr lang="es-MX" sz="1400" dirty="0" smtClean="0"/>
          </a:p>
          <a:p>
            <a:pPr algn="just">
              <a:buFontTx/>
              <a:buChar char="-"/>
              <a:defRPr/>
            </a:pPr>
            <a:r>
              <a:rPr lang="es-MX" sz="1400" dirty="0" smtClean="0"/>
              <a:t>Verificación por calle Pedro Moreno para cerciorarnos sobre  recolección de basura que se dejo de la limpieza realizada por personal de la Delegación Municipal.</a:t>
            </a:r>
          </a:p>
          <a:p>
            <a:pPr algn="just">
              <a:buFontTx/>
              <a:buChar char="-"/>
              <a:defRPr/>
            </a:pPr>
            <a:endParaRPr lang="es-MX" sz="1400" dirty="0" smtClean="0"/>
          </a:p>
          <a:p>
            <a:pPr algn="just">
              <a:buFontTx/>
              <a:buChar char="-"/>
              <a:defRPr/>
            </a:pPr>
            <a:r>
              <a:rPr lang="es-MX" sz="1400" dirty="0" smtClean="0"/>
              <a:t>Se detecto fuga de agua en Av. Jesús Michel. Reporte realizado ante el departamento de Agua Potable</a:t>
            </a:r>
            <a:endParaRPr lang="es-MX" sz="1400" dirty="0"/>
          </a:p>
        </p:txBody>
      </p:sp>
      <p:pic>
        <p:nvPicPr>
          <p:cNvPr id="10" name="4 Marcador de contenido" descr="IMG-20190213-WA0021"/>
          <p:cNvPicPr>
            <a:picLocks noGrp="1"/>
          </p:cNvPicPr>
          <p:nvPr>
            <p:ph idx="1"/>
          </p:nvPr>
        </p:nvPicPr>
        <p:blipFill>
          <a:blip r:embed="rId2"/>
          <a:srcRect/>
          <a:stretch>
            <a:fillRect/>
          </a:stretch>
        </p:blipFill>
        <p:spPr>
          <a:xfrm>
            <a:off x="4000496" y="1285861"/>
            <a:ext cx="3929067" cy="1714512"/>
          </a:xfrm>
          <a:ln>
            <a:solidFill>
              <a:schemeClr val="accent6"/>
            </a:solidFill>
          </a:ln>
        </p:spPr>
      </p:pic>
      <p:pic>
        <p:nvPicPr>
          <p:cNvPr id="14" name="13 Imagen" descr="IMG-20190215-WA0013"/>
          <p:cNvPicPr/>
          <p:nvPr/>
        </p:nvPicPr>
        <p:blipFill>
          <a:blip r:embed="rId3"/>
          <a:srcRect/>
          <a:stretch>
            <a:fillRect/>
          </a:stretch>
        </p:blipFill>
        <p:spPr bwMode="auto">
          <a:xfrm>
            <a:off x="3643306" y="3143248"/>
            <a:ext cx="4500563" cy="1428750"/>
          </a:xfrm>
          <a:prstGeom prst="rect">
            <a:avLst/>
          </a:prstGeom>
          <a:noFill/>
          <a:ln w="9525">
            <a:solidFill>
              <a:schemeClr val="accent6"/>
            </a:solidFill>
            <a:miter lim="800000"/>
            <a:headEnd/>
            <a:tailEnd/>
          </a:ln>
        </p:spPr>
      </p:pic>
      <p:pic>
        <p:nvPicPr>
          <p:cNvPr id="15" name="14 Imagen" descr="IMG-20190221-WA0003"/>
          <p:cNvPicPr/>
          <p:nvPr/>
        </p:nvPicPr>
        <p:blipFill>
          <a:blip r:embed="rId4"/>
          <a:srcRect/>
          <a:stretch>
            <a:fillRect/>
          </a:stretch>
        </p:blipFill>
        <p:spPr bwMode="auto">
          <a:xfrm>
            <a:off x="3643306" y="4643446"/>
            <a:ext cx="4500594" cy="1643074"/>
          </a:xfrm>
          <a:prstGeom prst="rect">
            <a:avLst/>
          </a:prstGeom>
          <a:noFill/>
          <a:ln w="9525">
            <a:solidFill>
              <a:schemeClr val="accent6"/>
            </a:solidFill>
            <a:miter lim="800000"/>
            <a:headEnd/>
            <a:tailEnd/>
          </a:ln>
        </p:spPr>
      </p:pic>
    </p:spTree>
    <p:extLst>
      <p:ext uri="{BB962C8B-B14F-4D97-AF65-F5344CB8AC3E}">
        <p14:creationId xmlns:p14="http://schemas.microsoft.com/office/powerpoint/2010/main" val="316104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colonias/09.-Levantamiento de requerimiento de servicios   Febrero 2019                         </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9" name="8 CuadroTexto"/>
          <p:cNvSpPr txBox="1"/>
          <p:nvPr/>
        </p:nvSpPr>
        <p:spPr>
          <a:xfrm>
            <a:off x="428596" y="1643050"/>
            <a:ext cx="2500330" cy="4308872"/>
          </a:xfrm>
          <a:prstGeom prst="rect">
            <a:avLst/>
          </a:prstGeom>
          <a:noFill/>
        </p:spPr>
        <p:txBody>
          <a:bodyPr wrap="square" rtlCol="0">
            <a:spAutoFit/>
          </a:bodyPr>
          <a:lstStyle/>
          <a:p>
            <a:pPr algn="just">
              <a:buFontTx/>
              <a:buChar char="-"/>
              <a:defRPr/>
            </a:pPr>
            <a:r>
              <a:rPr lang="es-MX" sz="1400" dirty="0" smtClean="0"/>
              <a:t>Se detecto luminarias apagadas en calle Real Audiencia de la colonia Indígena San Sebastianito. El Departamento de Alumbrado atendió reporte.</a:t>
            </a:r>
          </a:p>
          <a:p>
            <a:pPr algn="just">
              <a:buFontTx/>
              <a:buChar char="-"/>
              <a:defRPr/>
            </a:pPr>
            <a:endParaRPr lang="es-MX" sz="1400" dirty="0" smtClean="0"/>
          </a:p>
          <a:p>
            <a:pPr algn="just">
              <a:defRPr/>
            </a:pPr>
            <a:endParaRPr lang="es-MX" sz="1400" dirty="0" smtClean="0"/>
          </a:p>
          <a:p>
            <a:pPr algn="just">
              <a:defRPr/>
            </a:pPr>
            <a:endParaRPr lang="es-MX" sz="1400" dirty="0" smtClean="0"/>
          </a:p>
          <a:p>
            <a:pPr algn="just">
              <a:defRPr/>
            </a:pPr>
            <a:endParaRPr lang="es-MX" sz="1400" dirty="0" smtClean="0"/>
          </a:p>
          <a:p>
            <a:pPr algn="just">
              <a:defRPr/>
            </a:pPr>
            <a:endParaRPr lang="es-MX" sz="1400" dirty="0" smtClean="0"/>
          </a:p>
          <a:p>
            <a:pPr algn="just">
              <a:defRPr/>
            </a:pPr>
            <a:endParaRPr lang="es-MX" sz="1400" dirty="0" smtClean="0"/>
          </a:p>
          <a:p>
            <a:pPr algn="just">
              <a:defRPr/>
            </a:pPr>
            <a:r>
              <a:rPr lang="es-MX" sz="1400" dirty="0" smtClean="0"/>
              <a:t>- Se detectaron luminarias apagadas  en Av. 8 de Julio. Se solicito al Departamento de Alumbrado Público realizo cambio  de luminarias</a:t>
            </a:r>
          </a:p>
          <a:p>
            <a:pPr algn="just">
              <a:defRPr/>
            </a:pPr>
            <a:endParaRPr lang="es-MX" dirty="0" smtClean="0"/>
          </a:p>
          <a:p>
            <a:pPr algn="just">
              <a:buFontTx/>
              <a:buChar char="-"/>
              <a:defRPr/>
            </a:pPr>
            <a:endParaRPr lang="es-MX" dirty="0" smtClean="0"/>
          </a:p>
        </p:txBody>
      </p:sp>
      <p:pic>
        <p:nvPicPr>
          <p:cNvPr id="10" name="4 Marcador de contenido" descr="IMG-20190207-WA0004"/>
          <p:cNvPicPr>
            <a:picLocks noGrp="1"/>
          </p:cNvPicPr>
          <p:nvPr>
            <p:ph idx="1"/>
          </p:nvPr>
        </p:nvPicPr>
        <p:blipFill>
          <a:blip r:embed="rId2"/>
          <a:srcRect/>
          <a:stretch>
            <a:fillRect/>
          </a:stretch>
        </p:blipFill>
        <p:spPr>
          <a:xfrm>
            <a:off x="3714744" y="1428736"/>
            <a:ext cx="3665537" cy="2286000"/>
          </a:xfrm>
          <a:ln>
            <a:solidFill>
              <a:schemeClr val="accent6"/>
            </a:solidFill>
          </a:ln>
        </p:spPr>
      </p:pic>
      <p:pic>
        <p:nvPicPr>
          <p:cNvPr id="11" name="10 Imagen" descr="IMG-20190214-WA0034"/>
          <p:cNvPicPr/>
          <p:nvPr/>
        </p:nvPicPr>
        <p:blipFill>
          <a:blip r:embed="rId3"/>
          <a:srcRect/>
          <a:stretch>
            <a:fillRect/>
          </a:stretch>
        </p:blipFill>
        <p:spPr bwMode="auto">
          <a:xfrm>
            <a:off x="3500430" y="3929066"/>
            <a:ext cx="4071938" cy="2243137"/>
          </a:xfrm>
          <a:prstGeom prst="rect">
            <a:avLst/>
          </a:prstGeom>
          <a:noFill/>
          <a:ln w="9525">
            <a:solidFill>
              <a:schemeClr val="accent6"/>
            </a:solidFill>
            <a:miter lim="800000"/>
            <a:headEnd/>
            <a:tailEnd/>
          </a:ln>
        </p:spPr>
      </p:pic>
    </p:spTree>
    <p:extLst>
      <p:ext uri="{BB962C8B-B14F-4D97-AF65-F5344CB8AC3E}">
        <p14:creationId xmlns:p14="http://schemas.microsoft.com/office/powerpoint/2010/main" val="31610435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1012</Words>
  <Application>Microsoft Office PowerPoint</Application>
  <PresentationFormat>Presentación en pantalla (4:3)</PresentationFormat>
  <Paragraphs>86</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San_Sebastianito</dc:creator>
  <cp:lastModifiedBy>San_Sebastianito</cp:lastModifiedBy>
  <cp:revision>17</cp:revision>
  <dcterms:created xsi:type="dcterms:W3CDTF">2019-04-12T15:45:24Z</dcterms:created>
  <dcterms:modified xsi:type="dcterms:W3CDTF">2019-06-06T19:07:54Z</dcterms:modified>
</cp:coreProperties>
</file>