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13" r:id="rId2"/>
    <p:sldId id="335" r:id="rId3"/>
    <p:sldId id="355" r:id="rId4"/>
    <p:sldId id="344" r:id="rId5"/>
    <p:sldId id="345" r:id="rId6"/>
    <p:sldId id="346" r:id="rId7"/>
    <p:sldId id="347" r:id="rId8"/>
    <p:sldId id="342" r:id="rId9"/>
    <p:sldId id="343" r:id="rId10"/>
    <p:sldId id="350" r:id="rId11"/>
    <p:sldId id="349" r:id="rId12"/>
    <p:sldId id="348" r:id="rId13"/>
    <p:sldId id="351" r:id="rId14"/>
    <p:sldId id="353" r:id="rId15"/>
    <p:sldId id="354" r:id="rId16"/>
    <p:sldId id="356" r:id="rId17"/>
    <p:sldId id="357" r:id="rId18"/>
    <p:sldId id="360" r:id="rId19"/>
    <p:sldId id="358" r:id="rId20"/>
    <p:sldId id="367" r:id="rId21"/>
    <p:sldId id="361" r:id="rId22"/>
    <p:sldId id="362" r:id="rId23"/>
    <p:sldId id="363" r:id="rId24"/>
    <p:sldId id="364" r:id="rId25"/>
    <p:sldId id="365" r:id="rId26"/>
    <p:sldId id="359" r:id="rId27"/>
    <p:sldId id="366" r:id="rId2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2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4" d="100"/>
          <a:sy n="104" d="100"/>
        </p:scale>
        <p:origin x="60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DECE40-A5D2-41A4-9537-59A849BB86D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MX"/>
        </a:p>
      </dgm:t>
    </dgm:pt>
    <dgm:pt modelId="{3C6AFAEF-906F-4F88-AC1B-B962B11BF95B}">
      <dgm:prSet custT="1"/>
      <dgm:spPr>
        <a:solidFill>
          <a:schemeClr val="bg1"/>
        </a:solidFill>
        <a:ln>
          <a:solidFill>
            <a:schemeClr val="bg1"/>
          </a:solidFill>
        </a:ln>
      </dgm:spPr>
      <dgm:t>
        <a:bodyPr/>
        <a:lstStyle/>
        <a:p>
          <a:pPr rtl="0"/>
          <a:r>
            <a:rPr lang="es-MX" sz="3200" dirty="0" smtClean="0">
              <a:solidFill>
                <a:schemeClr val="tx1"/>
              </a:solidFill>
            </a:rPr>
            <a:t> DELEGACIÓN MUNICIPAL LÓPEZ COTILLA</a:t>
          </a:r>
        </a:p>
        <a:p>
          <a:pPr rtl="0"/>
          <a:r>
            <a:rPr lang="es-MX" sz="2800" dirty="0" smtClean="0">
              <a:solidFill>
                <a:schemeClr val="tx1"/>
              </a:solidFill>
            </a:rPr>
            <a:t>INFORME MENSUAL JULIO 2020</a:t>
          </a:r>
          <a:endParaRPr lang="es-MX" sz="2800" dirty="0">
            <a:solidFill>
              <a:schemeClr val="tx1"/>
            </a:solidFill>
          </a:endParaRPr>
        </a:p>
      </dgm:t>
    </dgm:pt>
    <dgm:pt modelId="{39E71C7E-3CC7-4AF9-9B05-10A40CBF6E91}" type="parTrans" cxnId="{2692BC19-E7CF-4440-8674-953728EAF777}">
      <dgm:prSet/>
      <dgm:spPr/>
      <dgm:t>
        <a:bodyPr/>
        <a:lstStyle/>
        <a:p>
          <a:endParaRPr lang="es-MX"/>
        </a:p>
      </dgm:t>
    </dgm:pt>
    <dgm:pt modelId="{BD3E2C7E-699F-4586-AF44-2F5AD220644C}" type="sibTrans" cxnId="{2692BC19-E7CF-4440-8674-953728EAF777}">
      <dgm:prSet/>
      <dgm:spPr/>
      <dgm:t>
        <a:bodyPr/>
        <a:lstStyle/>
        <a:p>
          <a:endParaRPr lang="es-MX"/>
        </a:p>
      </dgm:t>
    </dgm:pt>
    <dgm:pt modelId="{4A39BE37-B802-4D87-844F-17015A0D6F0C}" type="pres">
      <dgm:prSet presAssocID="{53DECE40-A5D2-41A4-9537-59A849BB86DE}" presName="Name0" presStyleCnt="0">
        <dgm:presLayoutVars>
          <dgm:dir/>
          <dgm:resizeHandles val="exact"/>
        </dgm:presLayoutVars>
      </dgm:prSet>
      <dgm:spPr/>
      <dgm:t>
        <a:bodyPr/>
        <a:lstStyle/>
        <a:p>
          <a:endParaRPr lang="es-MX"/>
        </a:p>
      </dgm:t>
    </dgm:pt>
    <dgm:pt modelId="{5CC35192-27D1-4CC3-964B-07D4DF1A84EC}" type="pres">
      <dgm:prSet presAssocID="{3C6AFAEF-906F-4F88-AC1B-B962B11BF95B}" presName="node" presStyleLbl="node1" presStyleIdx="0" presStyleCnt="1">
        <dgm:presLayoutVars>
          <dgm:bulletEnabled val="1"/>
        </dgm:presLayoutVars>
      </dgm:prSet>
      <dgm:spPr/>
      <dgm:t>
        <a:bodyPr/>
        <a:lstStyle/>
        <a:p>
          <a:endParaRPr lang="es-MX"/>
        </a:p>
      </dgm:t>
    </dgm:pt>
  </dgm:ptLst>
  <dgm:cxnLst>
    <dgm:cxn modelId="{2692BC19-E7CF-4440-8674-953728EAF777}" srcId="{53DECE40-A5D2-41A4-9537-59A849BB86DE}" destId="{3C6AFAEF-906F-4F88-AC1B-B962B11BF95B}" srcOrd="0" destOrd="0" parTransId="{39E71C7E-3CC7-4AF9-9B05-10A40CBF6E91}" sibTransId="{BD3E2C7E-699F-4586-AF44-2F5AD220644C}"/>
    <dgm:cxn modelId="{EABBC8A9-F4BF-4C6B-BBA8-099C51156C1F}" type="presOf" srcId="{3C6AFAEF-906F-4F88-AC1B-B962B11BF95B}" destId="{5CC35192-27D1-4CC3-964B-07D4DF1A84EC}" srcOrd="0" destOrd="0" presId="urn:microsoft.com/office/officeart/2005/8/layout/process1"/>
    <dgm:cxn modelId="{522F286E-A684-46FC-A7D9-0947874763A2}" type="presOf" srcId="{53DECE40-A5D2-41A4-9537-59A849BB86DE}" destId="{4A39BE37-B802-4D87-844F-17015A0D6F0C}" srcOrd="0" destOrd="0" presId="urn:microsoft.com/office/officeart/2005/8/layout/process1"/>
    <dgm:cxn modelId="{55FCDFEE-1AA5-475F-BBFB-071B543D234B}" type="presParOf" srcId="{4A39BE37-B802-4D87-844F-17015A0D6F0C}" destId="{5CC35192-27D1-4CC3-964B-07D4DF1A84EC}"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35192-27D1-4CC3-964B-07D4DF1A84EC}">
      <dsp:nvSpPr>
        <dsp:cNvPr id="0" name=""/>
        <dsp:cNvSpPr/>
      </dsp:nvSpPr>
      <dsp:spPr>
        <a:xfrm>
          <a:off x="6667" y="0"/>
          <a:ext cx="6817664" cy="1310120"/>
        </a:xfrm>
        <a:prstGeom prst="roundRect">
          <a:avLst>
            <a:gd name="adj" fmla="val 1000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s-MX" sz="3200" kern="1200" dirty="0" smtClean="0">
              <a:solidFill>
                <a:schemeClr val="tx1"/>
              </a:solidFill>
            </a:rPr>
            <a:t> DELEGACIÓN MUNICIPAL LÓPEZ COTILLA</a:t>
          </a:r>
        </a:p>
        <a:p>
          <a:pPr lvl="0" algn="ctr" defTabSz="1422400" rtl="0">
            <a:lnSpc>
              <a:spcPct val="90000"/>
            </a:lnSpc>
            <a:spcBef>
              <a:spcPct val="0"/>
            </a:spcBef>
            <a:spcAft>
              <a:spcPct val="35000"/>
            </a:spcAft>
          </a:pPr>
          <a:r>
            <a:rPr lang="es-MX" sz="2800" kern="1200" dirty="0" smtClean="0">
              <a:solidFill>
                <a:schemeClr val="tx1"/>
              </a:solidFill>
            </a:rPr>
            <a:t>INFORME MENSUAL JULIO 2020</a:t>
          </a:r>
          <a:endParaRPr lang="es-MX" sz="2800" kern="1200" dirty="0">
            <a:solidFill>
              <a:schemeClr val="tx1"/>
            </a:solidFill>
          </a:endParaRPr>
        </a:p>
      </dsp:txBody>
      <dsp:txXfrm>
        <a:off x="45039" y="38372"/>
        <a:ext cx="6740920" cy="12333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B1FD3CE-28B1-47C1-8A2C-04516DA7813F}" type="datetimeFigureOut">
              <a:rPr lang="es-MX" smtClean="0">
                <a:solidFill>
                  <a:prstClr val="black">
                    <a:tint val="75000"/>
                  </a:prstClr>
                </a:solidFill>
              </a:rPr>
              <a:pPr/>
              <a:t>03/08/2020</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746112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B1FD3CE-28B1-47C1-8A2C-04516DA7813F}" type="datetimeFigureOut">
              <a:rPr lang="es-MX" smtClean="0">
                <a:solidFill>
                  <a:prstClr val="black">
                    <a:tint val="75000"/>
                  </a:prstClr>
                </a:solidFill>
              </a:rPr>
              <a:pPr/>
              <a:t>03/08/2020</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36920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B1FD3CE-28B1-47C1-8A2C-04516DA7813F}" type="datetimeFigureOut">
              <a:rPr lang="es-MX" smtClean="0">
                <a:solidFill>
                  <a:prstClr val="black">
                    <a:tint val="75000"/>
                  </a:prstClr>
                </a:solidFill>
              </a:rPr>
              <a:pPr/>
              <a:t>03/08/2020</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777228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B1FD3CE-28B1-47C1-8A2C-04516DA7813F}" type="datetimeFigureOut">
              <a:rPr lang="es-MX" smtClean="0">
                <a:solidFill>
                  <a:prstClr val="black">
                    <a:tint val="75000"/>
                  </a:prstClr>
                </a:solidFill>
              </a:rPr>
              <a:pPr/>
              <a:t>03/08/2020</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98479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B1FD3CE-28B1-47C1-8A2C-04516DA7813F}" type="datetimeFigureOut">
              <a:rPr lang="es-MX" smtClean="0">
                <a:solidFill>
                  <a:prstClr val="black">
                    <a:tint val="75000"/>
                  </a:prstClr>
                </a:solidFill>
              </a:rPr>
              <a:pPr/>
              <a:t>03/08/2020</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84558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B1FD3CE-28B1-47C1-8A2C-04516DA7813F}" type="datetimeFigureOut">
              <a:rPr lang="es-MX" smtClean="0">
                <a:solidFill>
                  <a:prstClr val="black">
                    <a:tint val="75000"/>
                  </a:prstClr>
                </a:solidFill>
              </a:rPr>
              <a:pPr/>
              <a:t>03/08/2020</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5120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1"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B1FD3CE-28B1-47C1-8A2C-04516DA7813F}" type="datetimeFigureOut">
              <a:rPr lang="es-MX" smtClean="0">
                <a:solidFill>
                  <a:prstClr val="black">
                    <a:tint val="75000"/>
                  </a:prstClr>
                </a:solidFill>
              </a:rPr>
              <a:pPr/>
              <a:t>03/08/2020</a:t>
            </a:fld>
            <a:endParaRPr lang="es-MX">
              <a:solidFill>
                <a:prstClr val="black">
                  <a:tint val="75000"/>
                </a:prstClr>
              </a:solidFill>
            </a:endParaRPr>
          </a:p>
        </p:txBody>
      </p:sp>
      <p:sp>
        <p:nvSpPr>
          <p:cNvPr id="8" name="Footer Placeholder 7"/>
          <p:cNvSpPr>
            <a:spLocks noGrp="1"/>
          </p:cNvSpPr>
          <p:nvPr>
            <p:ph type="ftr" sz="quarter" idx="11"/>
          </p:nvPr>
        </p:nvSpPr>
        <p:spPr/>
        <p:txBody>
          <a:bodyPr/>
          <a:lstStyle/>
          <a:p>
            <a:endParaRPr lang="es-MX">
              <a:solidFill>
                <a:prstClr val="black">
                  <a:tint val="75000"/>
                </a:prstClr>
              </a:solidFill>
            </a:endParaRPr>
          </a:p>
        </p:txBody>
      </p:sp>
      <p:sp>
        <p:nvSpPr>
          <p:cNvPr id="9" name="Slide Number Placeholder 8"/>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9316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B1FD3CE-28B1-47C1-8A2C-04516DA7813F}" type="datetimeFigureOut">
              <a:rPr lang="es-MX" smtClean="0">
                <a:solidFill>
                  <a:prstClr val="black">
                    <a:tint val="75000"/>
                  </a:prstClr>
                </a:solidFill>
              </a:rPr>
              <a:pPr/>
              <a:t>03/08/2020</a:t>
            </a:fld>
            <a:endParaRPr lang="es-MX">
              <a:solidFill>
                <a:prstClr val="black">
                  <a:tint val="75000"/>
                </a:prstClr>
              </a:solidFill>
            </a:endParaRPr>
          </a:p>
        </p:txBody>
      </p:sp>
      <p:sp>
        <p:nvSpPr>
          <p:cNvPr id="4" name="Footer Placeholder 3"/>
          <p:cNvSpPr>
            <a:spLocks noGrp="1"/>
          </p:cNvSpPr>
          <p:nvPr>
            <p:ph type="ftr" sz="quarter" idx="11"/>
          </p:nvPr>
        </p:nvSpPr>
        <p:spPr/>
        <p:txBody>
          <a:bodyPr/>
          <a:lstStyle/>
          <a:p>
            <a:endParaRPr lang="es-MX">
              <a:solidFill>
                <a:prstClr val="black">
                  <a:tint val="75000"/>
                </a:prstClr>
              </a:solidFill>
            </a:endParaRPr>
          </a:p>
        </p:txBody>
      </p:sp>
      <p:sp>
        <p:nvSpPr>
          <p:cNvPr id="5" name="Slide Number Placeholder 4"/>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3467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FD3CE-28B1-47C1-8A2C-04516DA7813F}" type="datetimeFigureOut">
              <a:rPr lang="es-MX" smtClean="0">
                <a:solidFill>
                  <a:prstClr val="black">
                    <a:tint val="75000"/>
                  </a:prstClr>
                </a:solidFill>
              </a:rPr>
              <a:pPr/>
              <a:t>03/08/2020</a:t>
            </a:fld>
            <a:endParaRPr lang="es-MX">
              <a:solidFill>
                <a:prstClr val="black">
                  <a:tint val="75000"/>
                </a:prstClr>
              </a:solidFill>
            </a:endParaRPr>
          </a:p>
        </p:txBody>
      </p:sp>
      <p:sp>
        <p:nvSpPr>
          <p:cNvPr id="3" name="Footer Placeholder 2"/>
          <p:cNvSpPr>
            <a:spLocks noGrp="1"/>
          </p:cNvSpPr>
          <p:nvPr>
            <p:ph type="ftr" sz="quarter" idx="11"/>
          </p:nvPr>
        </p:nvSpPr>
        <p:spPr/>
        <p:txBody>
          <a:bodyPr/>
          <a:lstStyle/>
          <a:p>
            <a:endParaRPr lang="es-MX">
              <a:solidFill>
                <a:prstClr val="black">
                  <a:tint val="75000"/>
                </a:prstClr>
              </a:solidFill>
            </a:endParaRPr>
          </a:p>
        </p:txBody>
      </p:sp>
      <p:sp>
        <p:nvSpPr>
          <p:cNvPr id="4" name="Slide Number Placeholder 3"/>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67558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B1FD3CE-28B1-47C1-8A2C-04516DA7813F}" type="datetimeFigureOut">
              <a:rPr lang="es-MX" smtClean="0">
                <a:solidFill>
                  <a:prstClr val="black">
                    <a:tint val="75000"/>
                  </a:prstClr>
                </a:solidFill>
              </a:rPr>
              <a:pPr/>
              <a:t>03/08/2020</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205311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B1FD3CE-28B1-47C1-8A2C-04516DA7813F}" type="datetimeFigureOut">
              <a:rPr lang="es-MX" smtClean="0">
                <a:solidFill>
                  <a:prstClr val="black">
                    <a:tint val="75000"/>
                  </a:prstClr>
                </a:solidFill>
              </a:rPr>
              <a:pPr/>
              <a:t>03/08/2020</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246665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FD3CE-28B1-47C1-8A2C-04516DA7813F}" type="datetimeFigureOut">
              <a:rPr lang="es-MX" smtClean="0">
                <a:solidFill>
                  <a:prstClr val="black">
                    <a:tint val="75000"/>
                  </a:prstClr>
                </a:solidFill>
              </a:rPr>
              <a:pPr/>
              <a:t>03/08/2020</a:t>
            </a:fld>
            <a:endParaRPr lang="es-MX">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52038904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 Id="rId5" Type="http://schemas.openxmlformats.org/officeDocument/2006/relationships/image" Target="../media/image50.jpeg"/><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xml"/><Relationship Id="rId5" Type="http://schemas.openxmlformats.org/officeDocument/2006/relationships/image" Target="../media/image56.jpeg"/><Relationship Id="rId4" Type="http://schemas.openxmlformats.org/officeDocument/2006/relationships/image" Target="../media/image5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xml"/><Relationship Id="rId4" Type="http://schemas.openxmlformats.org/officeDocument/2006/relationships/image" Target="../media/image59.jpeg"/></Relationships>
</file>

<file path=ppt/slides/_rels/slide2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xml"/><Relationship Id="rId4" Type="http://schemas.openxmlformats.org/officeDocument/2006/relationships/image" Target="../media/image62.jpeg"/></Relationships>
</file>

<file path=ppt/slides/_rels/slide2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xml"/><Relationship Id="rId4" Type="http://schemas.openxmlformats.org/officeDocument/2006/relationships/image" Target="../media/image65.jpeg"/></Relationships>
</file>

<file path=ppt/slides/_rels/slide2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xml"/><Relationship Id="rId5" Type="http://schemas.openxmlformats.org/officeDocument/2006/relationships/image" Target="../media/image69.jpeg"/><Relationship Id="rId4" Type="http://schemas.openxmlformats.org/officeDocument/2006/relationships/image" Target="../media/image68.jpeg"/></Relationships>
</file>

<file path=ppt/slides/_rels/slide2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xml"/><Relationship Id="rId4" Type="http://schemas.openxmlformats.org/officeDocument/2006/relationships/image" Target="../media/image72.jpeg"/></Relationships>
</file>

<file path=ppt/slides/_rels/slide2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1.xml"/><Relationship Id="rId4" Type="http://schemas.openxmlformats.org/officeDocument/2006/relationships/image" Target="../media/image75.jpeg"/></Relationships>
</file>

<file path=ppt/slides/_rels/slide2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xml"/><Relationship Id="rId5" Type="http://schemas.openxmlformats.org/officeDocument/2006/relationships/image" Target="../media/image79.jpeg"/><Relationship Id="rId4" Type="http://schemas.openxmlformats.org/officeDocument/2006/relationships/image" Target="../media/image78.jpeg"/></Relationships>
</file>

<file path=ppt/slides/_rels/slide2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1.xml"/><Relationship Id="rId4" Type="http://schemas.openxmlformats.org/officeDocument/2006/relationships/image" Target="../media/image82.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extLst>
              <p:ext uri="{D42A27DB-BD31-4B8C-83A1-F6EECF244321}">
                <p14:modId xmlns:p14="http://schemas.microsoft.com/office/powerpoint/2010/main" val="1001946111"/>
              </p:ext>
            </p:extLst>
          </p:nvPr>
        </p:nvGraphicFramePr>
        <p:xfrm>
          <a:off x="1299524" y="3181198"/>
          <a:ext cx="6831000" cy="131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6 Imagen" descr="logotipo ayuntamiento actual.jpg"/>
          <p:cNvPicPr/>
          <p:nvPr/>
        </p:nvPicPr>
        <p:blipFill>
          <a:blip r:embed="rId7" cstate="print"/>
          <a:stretch>
            <a:fillRect/>
          </a:stretch>
        </p:blipFill>
        <p:spPr>
          <a:xfrm>
            <a:off x="18" y="1079425"/>
            <a:ext cx="1632399" cy="1651716"/>
          </a:xfrm>
          <a:prstGeom prst="rect">
            <a:avLst/>
          </a:prstGeom>
        </p:spPr>
      </p:pic>
      <p:pic>
        <p:nvPicPr>
          <p:cNvPr id="2" name="Imagen 1"/>
          <p:cNvPicPr>
            <a:picLocks noChangeAspect="1"/>
          </p:cNvPicPr>
          <p:nvPr/>
        </p:nvPicPr>
        <p:blipFill rotWithShape="1">
          <a:blip r:embed="rId8">
            <a:duotone>
              <a:prstClr val="black"/>
              <a:srgbClr val="D9C3A5">
                <a:tint val="50000"/>
                <a:satMod val="180000"/>
              </a:srgbClr>
            </a:duotone>
          </a:blip>
          <a:srcRect l="15475" t="1" b="58980"/>
          <a:stretch/>
        </p:blipFill>
        <p:spPr>
          <a:xfrm>
            <a:off x="1519173" y="1285261"/>
            <a:ext cx="6221577" cy="740764"/>
          </a:xfrm>
          <a:prstGeom prst="rect">
            <a:avLst/>
          </a:prstGeom>
        </p:spPr>
      </p:pic>
      <p:cxnSp>
        <p:nvCxnSpPr>
          <p:cNvPr id="4" name="Conector recto 3"/>
          <p:cNvCxnSpPr/>
          <p:nvPr/>
        </p:nvCxnSpPr>
        <p:spPr>
          <a:xfrm>
            <a:off x="1326524" y="5119352"/>
            <a:ext cx="6804000" cy="0"/>
          </a:xfrm>
          <a:prstGeom prst="line">
            <a:avLst/>
          </a:prstGeom>
          <a:ln w="47625">
            <a:solidFill>
              <a:schemeClr val="accent2">
                <a:lumMod val="75000"/>
              </a:schemeClr>
            </a:solidFill>
          </a:ln>
        </p:spPr>
        <p:style>
          <a:lnRef idx="3">
            <a:schemeClr val="accent2"/>
          </a:lnRef>
          <a:fillRef idx="0">
            <a:schemeClr val="accent2"/>
          </a:fillRef>
          <a:effectRef idx="2">
            <a:schemeClr val="accent2"/>
          </a:effectRef>
          <a:fontRef idx="minor">
            <a:schemeClr val="tx1"/>
          </a:fontRef>
        </p:style>
      </p:cxnSp>
      <p:sp>
        <p:nvSpPr>
          <p:cNvPr id="3" name="Rectángulo 2"/>
          <p:cNvSpPr/>
          <p:nvPr/>
        </p:nvSpPr>
        <p:spPr>
          <a:xfrm>
            <a:off x="2247364" y="2026030"/>
            <a:ext cx="4572000" cy="508088"/>
          </a:xfrm>
          <a:prstGeom prst="rect">
            <a:avLst/>
          </a:prstGeom>
        </p:spPr>
        <p:txBody>
          <a:bodyPr>
            <a:spAutoFit/>
          </a:bodyPr>
          <a:lstStyle/>
          <a:p>
            <a:pPr algn="ctr"/>
            <a:r>
              <a:rPr lang="es-MX" sz="1351" dirty="0">
                <a:latin typeface="Arial" panose="020B0604020202020204" pitchFamily="34" charset="0"/>
                <a:ea typeface="Calibri" panose="020F0502020204030204" pitchFamily="34" charset="0"/>
                <a:cs typeface="Times New Roman" panose="02020603050405020304" pitchFamily="18" charset="0"/>
              </a:rPr>
              <a:t>Secretaria General del Ayuntamiento</a:t>
            </a:r>
            <a:endParaRPr lang="es-MX" sz="1051" dirty="0">
              <a:latin typeface="Calibri" panose="020F0502020204030204" pitchFamily="34" charset="0"/>
              <a:ea typeface="Calibri" panose="020F0502020204030204" pitchFamily="34" charset="0"/>
              <a:cs typeface="Times New Roman" panose="02020603050405020304" pitchFamily="18" charset="0"/>
            </a:endParaRPr>
          </a:p>
          <a:p>
            <a:pPr algn="ctr"/>
            <a:r>
              <a:rPr lang="es-MX" sz="1351" dirty="0">
                <a:latin typeface="Arial" panose="020B0604020202020204" pitchFamily="34" charset="0"/>
                <a:ea typeface="Calibri" panose="020F0502020204030204" pitchFamily="34" charset="0"/>
                <a:cs typeface="Times New Roman" panose="02020603050405020304" pitchFamily="18" charset="0"/>
              </a:rPr>
              <a:t>Dirección de Delegaciones y Agencias Municipales</a:t>
            </a:r>
            <a:endParaRPr lang="es-MX" sz="105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2628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07. Actividades complementarias / reunión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754326"/>
          </a:xfrm>
          <a:prstGeom prst="rect">
            <a:avLst/>
          </a:prstGeom>
          <a:noFill/>
        </p:spPr>
        <p:txBody>
          <a:bodyPr wrap="square" rtlCol="0">
            <a:spAutoFit/>
          </a:bodyPr>
          <a:lstStyle/>
          <a:p>
            <a:pPr>
              <a:lnSpc>
                <a:spcPct val="90000"/>
              </a:lnSpc>
              <a:spcBef>
                <a:spcPts val="751"/>
              </a:spcBef>
            </a:pPr>
            <a:r>
              <a:rPr lang="es-MX" sz="1200" dirty="0" smtClean="0">
                <a:solidFill>
                  <a:prstClr val="black"/>
                </a:solidFill>
              </a:rPr>
              <a:t> El jueves 09 de julio nos reunimos con personal del área de prevención del delito y de la iglesia de López Cotilla para tratar asuntos concernientes a la prevención para el grupo de jóvenes de la iglesia.  </a:t>
            </a:r>
            <a:endParaRPr lang="es-MX" sz="1200" dirty="0">
              <a:solidFill>
                <a:prstClr val="black"/>
              </a:solidFill>
            </a:endParaRPr>
          </a:p>
        </p:txBody>
      </p:sp>
      <p:sp>
        <p:nvSpPr>
          <p:cNvPr id="3" name="2 CuadroTexto"/>
          <p:cNvSpPr txBox="1"/>
          <p:nvPr/>
        </p:nvSpPr>
        <p:spPr>
          <a:xfrm>
            <a:off x="6263471" y="1228811"/>
            <a:ext cx="1106479" cy="300210"/>
          </a:xfrm>
          <a:prstGeom prst="rect">
            <a:avLst/>
          </a:prstGeom>
          <a:noFill/>
        </p:spPr>
        <p:txBody>
          <a:bodyPr wrap="square" rtlCol="0">
            <a:spAutoFit/>
          </a:bodyPr>
          <a:lstStyle/>
          <a:p>
            <a:r>
              <a:rPr lang="es-MX" sz="1351" dirty="0" smtClean="0">
                <a:solidFill>
                  <a:prstClr val="black"/>
                </a:solidFill>
              </a:rPr>
              <a:t>JULIO </a:t>
            </a:r>
            <a:r>
              <a:rPr lang="es-MX" sz="1351" dirty="0">
                <a:solidFill>
                  <a:prstClr val="black"/>
                </a:solidFill>
              </a:rPr>
              <a:t>2020</a:t>
            </a: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2277" y="1970841"/>
            <a:ext cx="2292940" cy="1719705"/>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3356" y="3305093"/>
            <a:ext cx="1682066" cy="2242754"/>
          </a:xfrm>
          <a:prstGeom prst="rect">
            <a:avLst/>
          </a:prstGeom>
        </p:spPr>
      </p:pic>
    </p:spTree>
    <p:extLst>
      <p:ext uri="{BB962C8B-B14F-4D97-AF65-F5344CB8AC3E}">
        <p14:creationId xmlns:p14="http://schemas.microsoft.com/office/powerpoint/2010/main" val="1290580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99139"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3. Visita </a:t>
            </a:r>
            <a:r>
              <a:rPr lang="es-MX" sz="1351" dirty="0">
                <a:solidFill>
                  <a:prstClr val="black"/>
                </a:solidFill>
              </a:rPr>
              <a:t>a </a:t>
            </a:r>
            <a:r>
              <a:rPr lang="es-MX" sz="1351" dirty="0" smtClean="0">
                <a:solidFill>
                  <a:prstClr val="black"/>
                </a:solidFill>
              </a:rPr>
              <a:t>colonias / censo bardas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60"/>
            <a:ext cx="1674187" cy="2585323"/>
          </a:xfrm>
          <a:prstGeom prst="rect">
            <a:avLst/>
          </a:prstGeom>
          <a:noFill/>
        </p:spPr>
        <p:txBody>
          <a:bodyPr wrap="square" rtlCol="0">
            <a:spAutoFit/>
          </a:bodyPr>
          <a:lstStyle/>
          <a:p>
            <a:pPr>
              <a:lnSpc>
                <a:spcPct val="90000"/>
              </a:lnSpc>
              <a:spcBef>
                <a:spcPts val="751"/>
              </a:spcBef>
            </a:pPr>
            <a:r>
              <a:rPr lang="es-MX" sz="1200" dirty="0">
                <a:solidFill>
                  <a:prstClr val="black"/>
                </a:solidFill>
              </a:rPr>
              <a:t>El </a:t>
            </a:r>
            <a:r>
              <a:rPr lang="es-MX" sz="1200" dirty="0" smtClean="0">
                <a:solidFill>
                  <a:prstClr val="black"/>
                </a:solidFill>
              </a:rPr>
              <a:t>lunes 13 de julio realizamos un censo en todas las colonias pertenecientes a esta delegación para detectar bardas rotuladas por partidos políticos para después de tener un conteo y ubicación poder comenzar con la gestión para la pinta de las mismas como programa de mejoramiento urbano.  </a:t>
            </a:r>
            <a:endParaRPr lang="es-MX" sz="1200" dirty="0">
              <a:solidFill>
                <a:prstClr val="black"/>
              </a:solidFill>
            </a:endParaRPr>
          </a:p>
        </p:txBody>
      </p:sp>
      <p:sp>
        <p:nvSpPr>
          <p:cNvPr id="3" name="2 CuadroTexto"/>
          <p:cNvSpPr txBox="1"/>
          <p:nvPr/>
        </p:nvSpPr>
        <p:spPr>
          <a:xfrm>
            <a:off x="6263471" y="1228811"/>
            <a:ext cx="1106479" cy="300210"/>
          </a:xfrm>
          <a:prstGeom prst="rect">
            <a:avLst/>
          </a:prstGeom>
          <a:noFill/>
        </p:spPr>
        <p:txBody>
          <a:bodyPr wrap="square" rtlCol="0">
            <a:spAutoFit/>
          </a:bodyPr>
          <a:lstStyle/>
          <a:p>
            <a:r>
              <a:rPr lang="es-MX" sz="1351" dirty="0" smtClean="0">
                <a:solidFill>
                  <a:prstClr val="black"/>
                </a:solidFill>
              </a:rPr>
              <a:t>JULIO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2828" y="1970860"/>
            <a:ext cx="1860450" cy="1044714"/>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4540" y="3998068"/>
            <a:ext cx="1759539" cy="1490110"/>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7153" y="2763555"/>
            <a:ext cx="1892797" cy="1419598"/>
          </a:xfrm>
          <a:prstGeom prst="rect">
            <a:avLst/>
          </a:prstGeom>
        </p:spPr>
      </p:pic>
    </p:spTree>
    <p:extLst>
      <p:ext uri="{BB962C8B-B14F-4D97-AF65-F5344CB8AC3E}">
        <p14:creationId xmlns:p14="http://schemas.microsoft.com/office/powerpoint/2010/main" val="330846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a:solidFill>
                  <a:prstClr val="black"/>
                </a:solidFill>
              </a:rPr>
              <a:t>COVID19 / Visita a colonias  </a:t>
            </a: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60"/>
            <a:ext cx="1674187" cy="2419124"/>
          </a:xfrm>
          <a:prstGeom prst="rect">
            <a:avLst/>
          </a:prstGeom>
          <a:noFill/>
        </p:spPr>
        <p:txBody>
          <a:bodyPr wrap="square" rtlCol="0">
            <a:spAutoFit/>
          </a:bodyPr>
          <a:lstStyle/>
          <a:p>
            <a:pPr>
              <a:lnSpc>
                <a:spcPct val="90000"/>
              </a:lnSpc>
              <a:spcBef>
                <a:spcPts val="751"/>
              </a:spcBef>
            </a:pPr>
            <a:r>
              <a:rPr lang="es-MX" sz="1200" dirty="0">
                <a:solidFill>
                  <a:prstClr val="black"/>
                </a:solidFill>
              </a:rPr>
              <a:t>El </a:t>
            </a:r>
            <a:r>
              <a:rPr lang="es-MX" sz="1200" dirty="0" smtClean="0">
                <a:solidFill>
                  <a:prstClr val="black"/>
                </a:solidFill>
              </a:rPr>
              <a:t>martes 14 de julio con </a:t>
            </a:r>
            <a:r>
              <a:rPr lang="es-MX" sz="1200" dirty="0">
                <a:solidFill>
                  <a:prstClr val="black"/>
                </a:solidFill>
              </a:rPr>
              <a:t>motivo de la contingencia de COVID-19 personal de esta </a:t>
            </a:r>
            <a:r>
              <a:rPr lang="es-MX" sz="1200" dirty="0" smtClean="0">
                <a:solidFill>
                  <a:prstClr val="black"/>
                </a:solidFill>
              </a:rPr>
              <a:t>delegación y de las demás delegaciones y agencias municipales acompañamos a nuestra presidenta municipal a la entrega de despensas y leche a las personas mas afectadas de la colonia Artesanos.  </a:t>
            </a:r>
            <a:endParaRPr lang="es-MX" sz="1200" dirty="0">
              <a:solidFill>
                <a:prstClr val="black"/>
              </a:solidFill>
            </a:endParaRPr>
          </a:p>
        </p:txBody>
      </p:sp>
      <p:sp>
        <p:nvSpPr>
          <p:cNvPr id="3" name="2 CuadroTexto"/>
          <p:cNvSpPr txBox="1"/>
          <p:nvPr/>
        </p:nvSpPr>
        <p:spPr>
          <a:xfrm>
            <a:off x="6263471" y="1228811"/>
            <a:ext cx="1106479" cy="300210"/>
          </a:xfrm>
          <a:prstGeom prst="rect">
            <a:avLst/>
          </a:prstGeom>
          <a:noFill/>
        </p:spPr>
        <p:txBody>
          <a:bodyPr wrap="square" rtlCol="0">
            <a:spAutoFit/>
          </a:bodyPr>
          <a:lstStyle/>
          <a:p>
            <a:r>
              <a:rPr lang="es-MX" sz="1351" dirty="0" smtClean="0">
                <a:solidFill>
                  <a:prstClr val="black"/>
                </a:solidFill>
              </a:rPr>
              <a:t>JULIO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6709" y="1970860"/>
            <a:ext cx="2014558" cy="1510919"/>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5735" y="4027249"/>
            <a:ext cx="1945532" cy="1459149"/>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4106" y="2322365"/>
            <a:ext cx="1825843" cy="2434457"/>
          </a:xfrm>
          <a:prstGeom prst="rect">
            <a:avLst/>
          </a:prstGeom>
        </p:spPr>
      </p:pic>
    </p:spTree>
    <p:extLst>
      <p:ext uri="{BB962C8B-B14F-4D97-AF65-F5344CB8AC3E}">
        <p14:creationId xmlns:p14="http://schemas.microsoft.com/office/powerpoint/2010/main" val="1457851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a:solidFill>
                  <a:prstClr val="black"/>
                </a:solidFill>
              </a:rPr>
              <a:t>COVID19 / </a:t>
            </a:r>
            <a:r>
              <a:rPr lang="es-MX" sz="1351" dirty="0" smtClean="0">
                <a:solidFill>
                  <a:prstClr val="black"/>
                </a:solidFill>
              </a:rPr>
              <a:t>Brigadas de mantenimiento</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60"/>
            <a:ext cx="1674187" cy="2917722"/>
          </a:xfrm>
          <a:prstGeom prst="rect">
            <a:avLst/>
          </a:prstGeom>
          <a:noFill/>
        </p:spPr>
        <p:txBody>
          <a:bodyPr wrap="square" rtlCol="0">
            <a:spAutoFit/>
          </a:bodyPr>
          <a:lstStyle/>
          <a:p>
            <a:pPr>
              <a:lnSpc>
                <a:spcPct val="90000"/>
              </a:lnSpc>
              <a:spcBef>
                <a:spcPts val="751"/>
              </a:spcBef>
            </a:pPr>
            <a:r>
              <a:rPr lang="es-MX" sz="1200" dirty="0" smtClean="0">
                <a:solidFill>
                  <a:prstClr val="black"/>
                </a:solidFill>
              </a:rPr>
              <a:t>Todos los días personal de esta delegación realizamos limpieza y sanitización de las instalaciones de la delegación  </a:t>
            </a:r>
            <a:r>
              <a:rPr lang="es-MX" sz="1200" dirty="0">
                <a:solidFill>
                  <a:prstClr val="black"/>
                </a:solidFill>
              </a:rPr>
              <a:t>con motivo de la contingencia de </a:t>
            </a:r>
            <a:r>
              <a:rPr lang="es-MX" sz="1200" dirty="0" smtClean="0">
                <a:solidFill>
                  <a:prstClr val="black"/>
                </a:solidFill>
              </a:rPr>
              <a:t>COVID-19, esto como medida preventiva y de higiene para salvaguardar la salud de todo el personal que labora en esta delegación y sobre todo de los ciudadanos que acuden a realizar un tramité.  </a:t>
            </a:r>
            <a:endParaRPr lang="es-MX" sz="1200" dirty="0">
              <a:solidFill>
                <a:prstClr val="black"/>
              </a:solidFill>
            </a:endParaRPr>
          </a:p>
        </p:txBody>
      </p:sp>
      <p:sp>
        <p:nvSpPr>
          <p:cNvPr id="3" name="2 CuadroTexto"/>
          <p:cNvSpPr txBox="1"/>
          <p:nvPr/>
        </p:nvSpPr>
        <p:spPr>
          <a:xfrm>
            <a:off x="6263471" y="1228811"/>
            <a:ext cx="1106479" cy="300210"/>
          </a:xfrm>
          <a:prstGeom prst="rect">
            <a:avLst/>
          </a:prstGeom>
          <a:noFill/>
        </p:spPr>
        <p:txBody>
          <a:bodyPr wrap="square" rtlCol="0">
            <a:spAutoFit/>
          </a:bodyPr>
          <a:lstStyle/>
          <a:p>
            <a:r>
              <a:rPr lang="es-MX" sz="1351" dirty="0" smtClean="0">
                <a:solidFill>
                  <a:prstClr val="black"/>
                </a:solidFill>
              </a:rPr>
              <a:t>JULIO </a:t>
            </a:r>
            <a:r>
              <a:rPr lang="es-MX" sz="1351" dirty="0">
                <a:solidFill>
                  <a:prstClr val="black"/>
                </a:solidFill>
              </a:rPr>
              <a:t>2020</a:t>
            </a: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9646" y="1869801"/>
            <a:ext cx="2010478" cy="1507858"/>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426508" y="2134230"/>
            <a:ext cx="2115432" cy="1586574"/>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3287" y="3609014"/>
            <a:ext cx="2061401" cy="1546051"/>
          </a:xfrm>
          <a:prstGeom prst="rect">
            <a:avLst/>
          </a:prstGeom>
        </p:spPr>
      </p:pic>
    </p:spTree>
    <p:extLst>
      <p:ext uri="{BB962C8B-B14F-4D97-AF65-F5344CB8AC3E}">
        <p14:creationId xmlns:p14="http://schemas.microsoft.com/office/powerpoint/2010/main" val="1290851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99139"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06. Apoyo a dependencias / entrega de apoyos federales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60"/>
            <a:ext cx="1674187" cy="1421928"/>
          </a:xfrm>
          <a:prstGeom prst="rect">
            <a:avLst/>
          </a:prstGeom>
          <a:noFill/>
        </p:spPr>
        <p:txBody>
          <a:bodyPr wrap="square" rtlCol="0">
            <a:spAutoFit/>
          </a:bodyPr>
          <a:lstStyle/>
          <a:p>
            <a:pPr>
              <a:lnSpc>
                <a:spcPct val="90000"/>
              </a:lnSpc>
              <a:spcBef>
                <a:spcPts val="751"/>
              </a:spcBef>
            </a:pPr>
            <a:r>
              <a:rPr lang="es-MX" sz="1200" dirty="0">
                <a:solidFill>
                  <a:prstClr val="black"/>
                </a:solidFill>
              </a:rPr>
              <a:t>El </a:t>
            </a:r>
            <a:r>
              <a:rPr lang="es-MX" sz="1200" dirty="0" smtClean="0">
                <a:solidFill>
                  <a:prstClr val="black"/>
                </a:solidFill>
              </a:rPr>
              <a:t>miércoles 15 personal de esta delegación acompaño y apoyó a personal del gobierno federal para la entrega de apoyos sociales en la colonia Santa Anita   </a:t>
            </a:r>
            <a:endParaRPr lang="es-MX" sz="1200" dirty="0">
              <a:solidFill>
                <a:prstClr val="black"/>
              </a:solidFill>
            </a:endParaRPr>
          </a:p>
        </p:txBody>
      </p:sp>
      <p:sp>
        <p:nvSpPr>
          <p:cNvPr id="3" name="2 CuadroTexto"/>
          <p:cNvSpPr txBox="1"/>
          <p:nvPr/>
        </p:nvSpPr>
        <p:spPr>
          <a:xfrm>
            <a:off x="6263471" y="1228811"/>
            <a:ext cx="1106479" cy="300210"/>
          </a:xfrm>
          <a:prstGeom prst="rect">
            <a:avLst/>
          </a:prstGeom>
          <a:noFill/>
        </p:spPr>
        <p:txBody>
          <a:bodyPr wrap="square" rtlCol="0">
            <a:spAutoFit/>
          </a:bodyPr>
          <a:lstStyle/>
          <a:p>
            <a:r>
              <a:rPr lang="es-MX" sz="1351" dirty="0" smtClean="0">
                <a:solidFill>
                  <a:prstClr val="black"/>
                </a:solidFill>
              </a:rPr>
              <a:t>JULIO </a:t>
            </a:r>
            <a:r>
              <a:rPr lang="es-MX" sz="1351" dirty="0">
                <a:solidFill>
                  <a:prstClr val="black"/>
                </a:solidFill>
              </a:rPr>
              <a:t>2020</a:t>
            </a: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1970860"/>
            <a:ext cx="2264365" cy="1698274"/>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0392" y="3870448"/>
            <a:ext cx="2301286" cy="1725965"/>
          </a:xfrm>
          <a:prstGeom prst="rect">
            <a:avLst/>
          </a:prstGeom>
        </p:spPr>
      </p:pic>
    </p:spTree>
    <p:extLst>
      <p:ext uri="{BB962C8B-B14F-4D97-AF65-F5344CB8AC3E}">
        <p14:creationId xmlns:p14="http://schemas.microsoft.com/office/powerpoint/2010/main" val="1949620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a:solidFill>
                  <a:prstClr val="black"/>
                </a:solidFill>
              </a:rPr>
              <a:t>COVID19 / Visita a colonias  </a:t>
            </a: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60"/>
            <a:ext cx="1674187" cy="2751522"/>
          </a:xfrm>
          <a:prstGeom prst="rect">
            <a:avLst/>
          </a:prstGeom>
          <a:noFill/>
        </p:spPr>
        <p:txBody>
          <a:bodyPr wrap="square" rtlCol="0">
            <a:spAutoFit/>
          </a:bodyPr>
          <a:lstStyle/>
          <a:p>
            <a:pPr>
              <a:lnSpc>
                <a:spcPct val="90000"/>
              </a:lnSpc>
              <a:spcBef>
                <a:spcPts val="751"/>
              </a:spcBef>
            </a:pPr>
            <a:r>
              <a:rPr lang="es-MX" sz="1200" dirty="0">
                <a:solidFill>
                  <a:prstClr val="black"/>
                </a:solidFill>
              </a:rPr>
              <a:t>El </a:t>
            </a:r>
            <a:r>
              <a:rPr lang="es-MX" sz="1200" dirty="0" smtClean="0">
                <a:solidFill>
                  <a:prstClr val="black"/>
                </a:solidFill>
              </a:rPr>
              <a:t>miércoles 15 de julio con </a:t>
            </a:r>
            <a:r>
              <a:rPr lang="es-MX" sz="1200" dirty="0">
                <a:solidFill>
                  <a:prstClr val="black"/>
                </a:solidFill>
              </a:rPr>
              <a:t>motivo de la contingencia de COVID-19 personal de esta </a:t>
            </a:r>
            <a:r>
              <a:rPr lang="es-MX" sz="1200" dirty="0" smtClean="0">
                <a:solidFill>
                  <a:prstClr val="black"/>
                </a:solidFill>
              </a:rPr>
              <a:t>delegación y de las demás delegaciones y agencias municipales acompañamos a nuestra presidenta municipal a la entrega de comida, productos de limpieza, pastel y gelatina a las personas mas afectadas de la colonia Parques de la Victoria.  </a:t>
            </a:r>
            <a:endParaRPr lang="es-MX" sz="1200" dirty="0">
              <a:solidFill>
                <a:prstClr val="black"/>
              </a:solidFill>
            </a:endParaRPr>
          </a:p>
        </p:txBody>
      </p:sp>
      <p:sp>
        <p:nvSpPr>
          <p:cNvPr id="3" name="2 CuadroTexto"/>
          <p:cNvSpPr txBox="1"/>
          <p:nvPr/>
        </p:nvSpPr>
        <p:spPr>
          <a:xfrm>
            <a:off x="6263471" y="1228811"/>
            <a:ext cx="1106479" cy="300210"/>
          </a:xfrm>
          <a:prstGeom prst="rect">
            <a:avLst/>
          </a:prstGeom>
          <a:noFill/>
        </p:spPr>
        <p:txBody>
          <a:bodyPr wrap="square" rtlCol="0">
            <a:spAutoFit/>
          </a:bodyPr>
          <a:lstStyle/>
          <a:p>
            <a:r>
              <a:rPr lang="es-MX" sz="1351" dirty="0" smtClean="0">
                <a:solidFill>
                  <a:prstClr val="black"/>
                </a:solidFill>
              </a:rPr>
              <a:t>JULIO </a:t>
            </a:r>
            <a:r>
              <a:rPr lang="es-MX" sz="1351" dirty="0">
                <a:solidFill>
                  <a:prstClr val="black"/>
                </a:solidFill>
              </a:rPr>
              <a:t>2020</a:t>
            </a: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3123" y="1847112"/>
            <a:ext cx="1844962" cy="1231257"/>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3123" y="3133501"/>
            <a:ext cx="1844962" cy="1231258"/>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7915" y="4419891"/>
            <a:ext cx="1796164" cy="1198691"/>
          </a:xfrm>
          <a:prstGeom prst="rect">
            <a:avLst/>
          </a:prstGeom>
        </p:spPr>
      </p:pic>
      <p:pic>
        <p:nvPicPr>
          <p:cNvPr id="13" name="Imagen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8189" y="3133501"/>
            <a:ext cx="2066024" cy="1378785"/>
          </a:xfrm>
          <a:prstGeom prst="rect">
            <a:avLst/>
          </a:prstGeom>
        </p:spPr>
      </p:pic>
    </p:spTree>
    <p:extLst>
      <p:ext uri="{BB962C8B-B14F-4D97-AF65-F5344CB8AC3E}">
        <p14:creationId xmlns:p14="http://schemas.microsoft.com/office/powerpoint/2010/main" val="2753381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99139"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06. Apoyo a dependencias / entrega de apoyos federales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60"/>
            <a:ext cx="1674187" cy="1421928"/>
          </a:xfrm>
          <a:prstGeom prst="rect">
            <a:avLst/>
          </a:prstGeom>
          <a:noFill/>
        </p:spPr>
        <p:txBody>
          <a:bodyPr wrap="square" rtlCol="0">
            <a:spAutoFit/>
          </a:bodyPr>
          <a:lstStyle/>
          <a:p>
            <a:pPr>
              <a:lnSpc>
                <a:spcPct val="90000"/>
              </a:lnSpc>
              <a:spcBef>
                <a:spcPts val="751"/>
              </a:spcBef>
            </a:pPr>
            <a:r>
              <a:rPr lang="es-MX" sz="1200" dirty="0">
                <a:solidFill>
                  <a:prstClr val="black"/>
                </a:solidFill>
              </a:rPr>
              <a:t>El </a:t>
            </a:r>
            <a:r>
              <a:rPr lang="es-MX" sz="1200" dirty="0" smtClean="0">
                <a:solidFill>
                  <a:prstClr val="black"/>
                </a:solidFill>
              </a:rPr>
              <a:t>jueves 16 de julio personal de esta delegación acompaño y apoyó a personal del gobierno federal para la entrega de apoyos sociales en la colonia Santa Anita   </a:t>
            </a:r>
            <a:endParaRPr lang="es-MX" sz="1200" dirty="0">
              <a:solidFill>
                <a:prstClr val="black"/>
              </a:solidFill>
            </a:endParaRPr>
          </a:p>
        </p:txBody>
      </p:sp>
      <p:sp>
        <p:nvSpPr>
          <p:cNvPr id="3" name="2 CuadroTexto"/>
          <p:cNvSpPr txBox="1"/>
          <p:nvPr/>
        </p:nvSpPr>
        <p:spPr>
          <a:xfrm>
            <a:off x="6263471" y="1228811"/>
            <a:ext cx="1106479" cy="300210"/>
          </a:xfrm>
          <a:prstGeom prst="rect">
            <a:avLst/>
          </a:prstGeom>
          <a:noFill/>
        </p:spPr>
        <p:txBody>
          <a:bodyPr wrap="square" rtlCol="0">
            <a:spAutoFit/>
          </a:bodyPr>
          <a:lstStyle/>
          <a:p>
            <a:r>
              <a:rPr lang="es-MX" sz="1351" dirty="0" smtClean="0">
                <a:solidFill>
                  <a:prstClr val="black"/>
                </a:solidFill>
              </a:rPr>
              <a:t>JULIO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1967399"/>
            <a:ext cx="1900519" cy="1425389"/>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89857" y="3290047"/>
            <a:ext cx="1714500" cy="2286000"/>
          </a:xfrm>
          <a:prstGeom prst="rect">
            <a:avLst/>
          </a:prstGeom>
        </p:spPr>
      </p:pic>
    </p:spTree>
    <p:extLst>
      <p:ext uri="{BB962C8B-B14F-4D97-AF65-F5344CB8AC3E}">
        <p14:creationId xmlns:p14="http://schemas.microsoft.com/office/powerpoint/2010/main" val="4279563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99139"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04. Brigadas de mantenimiento / limpieza canaleta pluvial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60"/>
            <a:ext cx="1674187" cy="1588127"/>
          </a:xfrm>
          <a:prstGeom prst="rect">
            <a:avLst/>
          </a:prstGeom>
          <a:noFill/>
        </p:spPr>
        <p:txBody>
          <a:bodyPr wrap="square" rtlCol="0">
            <a:spAutoFit/>
          </a:bodyPr>
          <a:lstStyle/>
          <a:p>
            <a:pPr>
              <a:lnSpc>
                <a:spcPct val="90000"/>
              </a:lnSpc>
              <a:spcBef>
                <a:spcPts val="751"/>
              </a:spcBef>
            </a:pPr>
            <a:r>
              <a:rPr lang="es-MX" sz="1200" dirty="0">
                <a:solidFill>
                  <a:prstClr val="black"/>
                </a:solidFill>
              </a:rPr>
              <a:t>El </a:t>
            </a:r>
            <a:r>
              <a:rPr lang="es-MX" sz="1200" dirty="0" smtClean="0">
                <a:solidFill>
                  <a:prstClr val="black"/>
                </a:solidFill>
              </a:rPr>
              <a:t>jueves 16 de julio acudimos en conjunto con personal de maquinaria pesada a la colonia Huerta de Peña para realizar la limpieza de canaleta pluvial que se ubica a un costado de la vía Manzanillo.  </a:t>
            </a:r>
            <a:endParaRPr lang="es-MX" sz="1200" dirty="0">
              <a:solidFill>
                <a:prstClr val="black"/>
              </a:solidFill>
            </a:endParaRPr>
          </a:p>
        </p:txBody>
      </p:sp>
      <p:sp>
        <p:nvSpPr>
          <p:cNvPr id="3" name="2 CuadroTexto"/>
          <p:cNvSpPr txBox="1"/>
          <p:nvPr/>
        </p:nvSpPr>
        <p:spPr>
          <a:xfrm>
            <a:off x="6263471" y="1228811"/>
            <a:ext cx="1106479" cy="300210"/>
          </a:xfrm>
          <a:prstGeom prst="rect">
            <a:avLst/>
          </a:prstGeom>
          <a:noFill/>
        </p:spPr>
        <p:txBody>
          <a:bodyPr wrap="square" rtlCol="0">
            <a:spAutoFit/>
          </a:bodyPr>
          <a:lstStyle/>
          <a:p>
            <a:r>
              <a:rPr lang="es-MX" sz="1351" dirty="0" smtClean="0">
                <a:solidFill>
                  <a:prstClr val="black"/>
                </a:solidFill>
              </a:rPr>
              <a:t>JULIO </a:t>
            </a:r>
            <a:r>
              <a:rPr lang="es-MX" sz="1351" dirty="0">
                <a:solidFill>
                  <a:prstClr val="black"/>
                </a:solidFill>
              </a:rPr>
              <a:t>2020</a:t>
            </a:r>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7004" y="1882046"/>
            <a:ext cx="1792941" cy="1344706"/>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3529" y="1882046"/>
            <a:ext cx="1400698" cy="1867597"/>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7613" y="3749643"/>
            <a:ext cx="1852172" cy="1389129"/>
          </a:xfrm>
          <a:prstGeom prst="rect">
            <a:avLst/>
          </a:prstGeom>
        </p:spPr>
      </p:pic>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94469" y="3834632"/>
            <a:ext cx="1315931" cy="1754575"/>
          </a:xfrm>
          <a:prstGeom prst="rect">
            <a:avLst/>
          </a:prstGeom>
        </p:spPr>
      </p:pic>
    </p:spTree>
    <p:extLst>
      <p:ext uri="{BB962C8B-B14F-4D97-AF65-F5344CB8AC3E}">
        <p14:creationId xmlns:p14="http://schemas.microsoft.com/office/powerpoint/2010/main" val="1970964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a:solidFill>
                  <a:prstClr val="black"/>
                </a:solidFill>
              </a:rPr>
              <a:t>COVID19 / Visita a colonias  </a:t>
            </a: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60"/>
            <a:ext cx="1674187" cy="2086725"/>
          </a:xfrm>
          <a:prstGeom prst="rect">
            <a:avLst/>
          </a:prstGeom>
          <a:noFill/>
        </p:spPr>
        <p:txBody>
          <a:bodyPr wrap="square" rtlCol="0">
            <a:spAutoFit/>
          </a:bodyPr>
          <a:lstStyle/>
          <a:p>
            <a:pPr>
              <a:lnSpc>
                <a:spcPct val="90000"/>
              </a:lnSpc>
              <a:spcBef>
                <a:spcPts val="751"/>
              </a:spcBef>
            </a:pPr>
            <a:r>
              <a:rPr lang="es-MX" sz="1200" dirty="0">
                <a:solidFill>
                  <a:prstClr val="black"/>
                </a:solidFill>
              </a:rPr>
              <a:t>El </a:t>
            </a:r>
            <a:r>
              <a:rPr lang="es-MX" sz="1200" dirty="0" smtClean="0">
                <a:solidFill>
                  <a:prstClr val="black"/>
                </a:solidFill>
              </a:rPr>
              <a:t>jueves 16 de julio con </a:t>
            </a:r>
            <a:r>
              <a:rPr lang="es-MX" sz="1200" dirty="0">
                <a:solidFill>
                  <a:prstClr val="black"/>
                </a:solidFill>
              </a:rPr>
              <a:t>motivo de la contingencia de COVID-19 personal de esta </a:t>
            </a:r>
            <a:r>
              <a:rPr lang="es-MX" sz="1200" dirty="0" smtClean="0">
                <a:solidFill>
                  <a:prstClr val="black"/>
                </a:solidFill>
              </a:rPr>
              <a:t>delegación y de las demás delegaciones y agencias municipales realizamos la entrega de pollo a las personas mas afectadas de la colonia Jardines de Santa María   </a:t>
            </a:r>
            <a:endParaRPr lang="es-MX" sz="1200" dirty="0">
              <a:solidFill>
                <a:prstClr val="black"/>
              </a:solidFill>
            </a:endParaRPr>
          </a:p>
        </p:txBody>
      </p:sp>
      <p:sp>
        <p:nvSpPr>
          <p:cNvPr id="3" name="2 CuadroTexto"/>
          <p:cNvSpPr txBox="1"/>
          <p:nvPr/>
        </p:nvSpPr>
        <p:spPr>
          <a:xfrm>
            <a:off x="6263471" y="1228811"/>
            <a:ext cx="1106479" cy="300210"/>
          </a:xfrm>
          <a:prstGeom prst="rect">
            <a:avLst/>
          </a:prstGeom>
          <a:noFill/>
        </p:spPr>
        <p:txBody>
          <a:bodyPr wrap="square" rtlCol="0">
            <a:spAutoFit/>
          </a:bodyPr>
          <a:lstStyle/>
          <a:p>
            <a:r>
              <a:rPr lang="es-MX" sz="1351" dirty="0" smtClean="0">
                <a:solidFill>
                  <a:prstClr val="black"/>
                </a:solidFill>
              </a:rPr>
              <a:t>JULIO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1970860"/>
            <a:ext cx="2613755" cy="1742503"/>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6364" y="3857730"/>
            <a:ext cx="2563586" cy="1709057"/>
          </a:xfrm>
          <a:prstGeom prst="rect">
            <a:avLst/>
          </a:prstGeom>
        </p:spPr>
      </p:pic>
    </p:spTree>
    <p:extLst>
      <p:ext uri="{BB962C8B-B14F-4D97-AF65-F5344CB8AC3E}">
        <p14:creationId xmlns:p14="http://schemas.microsoft.com/office/powerpoint/2010/main" val="4245053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99139"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colonias / Parques de Santa Cruz del valle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60"/>
            <a:ext cx="1674187" cy="1754326"/>
          </a:xfrm>
          <a:prstGeom prst="rect">
            <a:avLst/>
          </a:prstGeom>
          <a:noFill/>
        </p:spPr>
        <p:txBody>
          <a:bodyPr wrap="square" rtlCol="0">
            <a:spAutoFit/>
          </a:bodyPr>
          <a:lstStyle/>
          <a:p>
            <a:pPr>
              <a:lnSpc>
                <a:spcPct val="90000"/>
              </a:lnSpc>
              <a:spcBef>
                <a:spcPts val="751"/>
              </a:spcBef>
            </a:pPr>
            <a:r>
              <a:rPr lang="es-MX" sz="1200" dirty="0">
                <a:solidFill>
                  <a:prstClr val="black"/>
                </a:solidFill>
              </a:rPr>
              <a:t>El </a:t>
            </a:r>
            <a:r>
              <a:rPr lang="es-MX" sz="1200" dirty="0" smtClean="0">
                <a:solidFill>
                  <a:prstClr val="black"/>
                </a:solidFill>
              </a:rPr>
              <a:t>viernes 17 de julio personal de esta delegación visitamos la colonia Parques de Santa Cruz para supervisar la petición que hicimos al SIAPA para que realizaran el desazolve del drenaje de la calle  San Ignacio </a:t>
            </a:r>
            <a:endParaRPr lang="es-MX" sz="1200" dirty="0">
              <a:solidFill>
                <a:prstClr val="black"/>
              </a:solidFill>
            </a:endParaRPr>
          </a:p>
        </p:txBody>
      </p:sp>
      <p:sp>
        <p:nvSpPr>
          <p:cNvPr id="3" name="2 CuadroTexto"/>
          <p:cNvSpPr txBox="1"/>
          <p:nvPr/>
        </p:nvSpPr>
        <p:spPr>
          <a:xfrm>
            <a:off x="6263471" y="1228811"/>
            <a:ext cx="1106479" cy="300210"/>
          </a:xfrm>
          <a:prstGeom prst="rect">
            <a:avLst/>
          </a:prstGeom>
          <a:noFill/>
        </p:spPr>
        <p:txBody>
          <a:bodyPr wrap="square" rtlCol="0">
            <a:spAutoFit/>
          </a:bodyPr>
          <a:lstStyle/>
          <a:p>
            <a:r>
              <a:rPr lang="es-MX" sz="1351" dirty="0" smtClean="0">
                <a:solidFill>
                  <a:prstClr val="black"/>
                </a:solidFill>
              </a:rPr>
              <a:t>JULIO </a:t>
            </a:r>
            <a:r>
              <a:rPr lang="es-MX" sz="1351" dirty="0">
                <a:solidFill>
                  <a:prstClr val="black"/>
                </a:solidFill>
              </a:rPr>
              <a:t>2020</a:t>
            </a:r>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3046" y="1960341"/>
            <a:ext cx="2061883" cy="1546412"/>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5537" y="2028003"/>
            <a:ext cx="1881451" cy="1411088"/>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3046" y="3836894"/>
            <a:ext cx="2052021" cy="1539016"/>
          </a:xfrm>
          <a:prstGeom prst="rect">
            <a:avLst/>
          </a:prstGeom>
        </p:spPr>
      </p:pic>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3437" y="3989294"/>
            <a:ext cx="1802764" cy="1352073"/>
          </a:xfrm>
          <a:prstGeom prst="rect">
            <a:avLst/>
          </a:prstGeom>
        </p:spPr>
      </p:pic>
    </p:spTree>
    <p:extLst>
      <p:ext uri="{BB962C8B-B14F-4D97-AF65-F5344CB8AC3E}">
        <p14:creationId xmlns:p14="http://schemas.microsoft.com/office/powerpoint/2010/main" val="3124607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a:solidFill>
                  <a:prstClr val="black"/>
                </a:solidFill>
              </a:rPr>
              <a:t>COVID19 / Visita a colonias  </a:t>
            </a: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60"/>
            <a:ext cx="1674187" cy="1588127"/>
          </a:xfrm>
          <a:prstGeom prst="rect">
            <a:avLst/>
          </a:prstGeom>
          <a:noFill/>
        </p:spPr>
        <p:txBody>
          <a:bodyPr wrap="square" rtlCol="0">
            <a:spAutoFit/>
          </a:bodyPr>
          <a:lstStyle/>
          <a:p>
            <a:pPr>
              <a:lnSpc>
                <a:spcPct val="90000"/>
              </a:lnSpc>
              <a:spcBef>
                <a:spcPts val="751"/>
              </a:spcBef>
            </a:pPr>
            <a:r>
              <a:rPr lang="es-MX" sz="1200" dirty="0">
                <a:solidFill>
                  <a:prstClr val="black"/>
                </a:solidFill>
              </a:rPr>
              <a:t>El </a:t>
            </a:r>
            <a:r>
              <a:rPr lang="es-MX" sz="1200" dirty="0" smtClean="0">
                <a:solidFill>
                  <a:prstClr val="black"/>
                </a:solidFill>
              </a:rPr>
              <a:t>viernes 26 de junio  </a:t>
            </a:r>
            <a:r>
              <a:rPr lang="es-MX" sz="1200" dirty="0">
                <a:solidFill>
                  <a:prstClr val="black"/>
                </a:solidFill>
              </a:rPr>
              <a:t>con motivo de la contingencia de COVID-19 personal de esta delegación </a:t>
            </a:r>
            <a:r>
              <a:rPr lang="es-MX" sz="1200" dirty="0" smtClean="0">
                <a:solidFill>
                  <a:prstClr val="black"/>
                </a:solidFill>
              </a:rPr>
              <a:t>realizamos </a:t>
            </a:r>
            <a:r>
              <a:rPr lang="es-MX" sz="1200" dirty="0">
                <a:solidFill>
                  <a:prstClr val="black"/>
                </a:solidFill>
              </a:rPr>
              <a:t>la </a:t>
            </a:r>
            <a:r>
              <a:rPr lang="es-MX" sz="1200" dirty="0" smtClean="0">
                <a:solidFill>
                  <a:prstClr val="black"/>
                </a:solidFill>
              </a:rPr>
              <a:t>entrega de pan, leche y miel a las personas mas afectadas de la colonia López Cotilla.  </a:t>
            </a:r>
            <a:endParaRPr lang="es-MX" sz="1200" dirty="0">
              <a:solidFill>
                <a:prstClr val="black"/>
              </a:solidFill>
            </a:endParaRPr>
          </a:p>
        </p:txBody>
      </p:sp>
      <p:sp>
        <p:nvSpPr>
          <p:cNvPr id="3" name="2 CuadroTexto"/>
          <p:cNvSpPr txBox="1"/>
          <p:nvPr/>
        </p:nvSpPr>
        <p:spPr>
          <a:xfrm>
            <a:off x="6263471" y="1228811"/>
            <a:ext cx="1106479" cy="300210"/>
          </a:xfrm>
          <a:prstGeom prst="rect">
            <a:avLst/>
          </a:prstGeom>
          <a:noFill/>
        </p:spPr>
        <p:txBody>
          <a:bodyPr wrap="square" rtlCol="0">
            <a:spAutoFit/>
          </a:bodyPr>
          <a:lstStyle/>
          <a:p>
            <a:r>
              <a:rPr lang="es-MX" sz="1351" dirty="0" smtClean="0">
                <a:solidFill>
                  <a:prstClr val="black"/>
                </a:solidFill>
              </a:rPr>
              <a:t>JULIO </a:t>
            </a:r>
            <a:r>
              <a:rPr lang="es-MX" sz="1351" dirty="0">
                <a:solidFill>
                  <a:prstClr val="black"/>
                </a:solidFill>
              </a:rPr>
              <a:t>2020</a:t>
            </a:r>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672744" y="2213318"/>
            <a:ext cx="1939664" cy="1454748"/>
          </a:xfrm>
          <a:prstGeom prst="rect">
            <a:avLst/>
          </a:prstGeom>
        </p:spPr>
      </p:pic>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3669338" y="2029774"/>
            <a:ext cx="2183685" cy="1637764"/>
          </a:xfrm>
          <a:prstGeom prst="rect">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395210" y="3962427"/>
            <a:ext cx="1809841" cy="1357381"/>
          </a:xfrm>
          <a:prstGeom prst="rect">
            <a:avLst/>
          </a:prstGeom>
        </p:spPr>
      </p:pic>
    </p:spTree>
    <p:extLst>
      <p:ext uri="{BB962C8B-B14F-4D97-AF65-F5344CB8AC3E}">
        <p14:creationId xmlns:p14="http://schemas.microsoft.com/office/powerpoint/2010/main" val="15911061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a:solidFill>
                  <a:prstClr val="black"/>
                </a:solidFill>
              </a:rPr>
              <a:t>COVID19 / </a:t>
            </a:r>
            <a:r>
              <a:rPr lang="es-MX" sz="1351" dirty="0" smtClean="0">
                <a:solidFill>
                  <a:prstClr val="black"/>
                </a:solidFill>
              </a:rPr>
              <a:t>Visita a colonias.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60"/>
            <a:ext cx="1674187" cy="2521716"/>
          </a:xfrm>
          <a:prstGeom prst="rect">
            <a:avLst/>
          </a:prstGeom>
          <a:noFill/>
        </p:spPr>
        <p:txBody>
          <a:bodyPr wrap="square" rtlCol="0">
            <a:spAutoFit/>
          </a:bodyPr>
          <a:lstStyle/>
          <a:p>
            <a:pPr>
              <a:lnSpc>
                <a:spcPct val="90000"/>
              </a:lnSpc>
              <a:spcBef>
                <a:spcPts val="751"/>
              </a:spcBef>
            </a:pPr>
            <a:r>
              <a:rPr lang="es-MX" sz="1200" dirty="0" smtClean="0">
                <a:solidFill>
                  <a:prstClr val="black"/>
                </a:solidFill>
              </a:rPr>
              <a:t>El viernes 17 de </a:t>
            </a:r>
            <a:r>
              <a:rPr lang="es-MX" sz="1200" dirty="0">
                <a:solidFill>
                  <a:prstClr val="black"/>
                </a:solidFill>
              </a:rPr>
              <a:t>julio con motivo de la contingencia de COVID-19 personal de esta delegación y de las demás delegaciones y agencias municipales realizamos la entrega de </a:t>
            </a:r>
            <a:r>
              <a:rPr lang="es-MX" sz="1200" dirty="0" smtClean="0">
                <a:solidFill>
                  <a:prstClr val="black"/>
                </a:solidFill>
              </a:rPr>
              <a:t>comida , gelatina y pastel a las </a:t>
            </a:r>
            <a:r>
              <a:rPr lang="es-MX" sz="1200" dirty="0">
                <a:solidFill>
                  <a:prstClr val="black"/>
                </a:solidFill>
              </a:rPr>
              <a:t>personas mas afectadas de la colonia </a:t>
            </a:r>
            <a:r>
              <a:rPr lang="es-MX" sz="1200" dirty="0" smtClean="0">
                <a:solidFill>
                  <a:prstClr val="black"/>
                </a:solidFill>
              </a:rPr>
              <a:t>Ojo de Agua de Santa Anita.   </a:t>
            </a:r>
            <a:endParaRPr lang="es-MX" sz="1200" dirty="0">
              <a:solidFill>
                <a:prstClr val="black"/>
              </a:solidFill>
            </a:endParaRPr>
          </a:p>
          <a:p>
            <a:pPr>
              <a:lnSpc>
                <a:spcPct val="90000"/>
              </a:lnSpc>
              <a:spcBef>
                <a:spcPts val="751"/>
              </a:spcBef>
            </a:pPr>
            <a:r>
              <a:rPr lang="es-MX" sz="1200" dirty="0" smtClean="0">
                <a:solidFill>
                  <a:prstClr val="black"/>
                </a:solidFill>
              </a:rPr>
              <a:t>  </a:t>
            </a:r>
            <a:endParaRPr lang="es-MX" sz="1200" dirty="0">
              <a:solidFill>
                <a:prstClr val="black"/>
              </a:solidFill>
            </a:endParaRPr>
          </a:p>
        </p:txBody>
      </p:sp>
      <p:sp>
        <p:nvSpPr>
          <p:cNvPr id="3" name="2 CuadroTexto"/>
          <p:cNvSpPr txBox="1"/>
          <p:nvPr/>
        </p:nvSpPr>
        <p:spPr>
          <a:xfrm>
            <a:off x="6263471" y="1228811"/>
            <a:ext cx="1106479" cy="300210"/>
          </a:xfrm>
          <a:prstGeom prst="rect">
            <a:avLst/>
          </a:prstGeom>
          <a:noFill/>
        </p:spPr>
        <p:txBody>
          <a:bodyPr wrap="square" rtlCol="0">
            <a:spAutoFit/>
          </a:bodyPr>
          <a:lstStyle/>
          <a:p>
            <a:r>
              <a:rPr lang="es-MX" sz="1351" dirty="0" smtClean="0">
                <a:solidFill>
                  <a:prstClr val="black"/>
                </a:solidFill>
              </a:rPr>
              <a:t>JULIO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3789" y="1970860"/>
            <a:ext cx="1773812" cy="1333130"/>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886" y="4160018"/>
            <a:ext cx="1778124" cy="1336371"/>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9618" y="3029921"/>
            <a:ext cx="2059547" cy="1547878"/>
          </a:xfrm>
          <a:prstGeom prst="rect">
            <a:avLst/>
          </a:prstGeom>
        </p:spPr>
      </p:pic>
    </p:spTree>
    <p:extLst>
      <p:ext uri="{BB962C8B-B14F-4D97-AF65-F5344CB8AC3E}">
        <p14:creationId xmlns:p14="http://schemas.microsoft.com/office/powerpoint/2010/main" val="19172557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a:solidFill>
                  <a:prstClr val="black"/>
                </a:solidFill>
              </a:rPr>
              <a:t>COVID19 / Visita a colonias  </a:t>
            </a: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60"/>
            <a:ext cx="1674187" cy="2419124"/>
          </a:xfrm>
          <a:prstGeom prst="rect">
            <a:avLst/>
          </a:prstGeom>
          <a:noFill/>
        </p:spPr>
        <p:txBody>
          <a:bodyPr wrap="square" rtlCol="0">
            <a:spAutoFit/>
          </a:bodyPr>
          <a:lstStyle/>
          <a:p>
            <a:pPr>
              <a:lnSpc>
                <a:spcPct val="90000"/>
              </a:lnSpc>
              <a:spcBef>
                <a:spcPts val="751"/>
              </a:spcBef>
            </a:pPr>
            <a:r>
              <a:rPr lang="es-MX" sz="1200" dirty="0">
                <a:solidFill>
                  <a:prstClr val="black"/>
                </a:solidFill>
              </a:rPr>
              <a:t>El </a:t>
            </a:r>
            <a:r>
              <a:rPr lang="es-MX" sz="1200" dirty="0" smtClean="0">
                <a:solidFill>
                  <a:prstClr val="black"/>
                </a:solidFill>
              </a:rPr>
              <a:t>viernes 17 de julio con </a:t>
            </a:r>
            <a:r>
              <a:rPr lang="es-MX" sz="1200" dirty="0">
                <a:solidFill>
                  <a:prstClr val="black"/>
                </a:solidFill>
              </a:rPr>
              <a:t>motivo de la contingencia de COVID-19 personal de esta </a:t>
            </a:r>
            <a:r>
              <a:rPr lang="es-MX" sz="1200" dirty="0" smtClean="0">
                <a:solidFill>
                  <a:prstClr val="black"/>
                </a:solidFill>
              </a:rPr>
              <a:t>delegación y de las demás delegaciones y agencias municipales realizamos la entrega de pollo y pastel a las personas mas afectadas de la colonia el Barrancón en la delegación López Cotilla. </a:t>
            </a:r>
            <a:endParaRPr lang="es-MX" sz="1200" dirty="0">
              <a:solidFill>
                <a:prstClr val="black"/>
              </a:solidFill>
            </a:endParaRPr>
          </a:p>
        </p:txBody>
      </p:sp>
      <p:sp>
        <p:nvSpPr>
          <p:cNvPr id="3" name="2 CuadroTexto"/>
          <p:cNvSpPr txBox="1"/>
          <p:nvPr/>
        </p:nvSpPr>
        <p:spPr>
          <a:xfrm>
            <a:off x="6263471" y="1228811"/>
            <a:ext cx="1106479" cy="300210"/>
          </a:xfrm>
          <a:prstGeom prst="rect">
            <a:avLst/>
          </a:prstGeom>
          <a:noFill/>
        </p:spPr>
        <p:txBody>
          <a:bodyPr wrap="square" rtlCol="0">
            <a:spAutoFit/>
          </a:bodyPr>
          <a:lstStyle/>
          <a:p>
            <a:r>
              <a:rPr lang="es-MX" sz="1351" dirty="0" smtClean="0">
                <a:solidFill>
                  <a:prstClr val="black"/>
                </a:solidFill>
              </a:rPr>
              <a:t>JULIO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1970860"/>
            <a:ext cx="1856583" cy="1395338"/>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885" y="4009291"/>
            <a:ext cx="1889279" cy="1419911"/>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8815" y="2915791"/>
            <a:ext cx="1865857" cy="1402308"/>
          </a:xfrm>
          <a:prstGeom prst="rect">
            <a:avLst/>
          </a:prstGeom>
        </p:spPr>
      </p:pic>
    </p:spTree>
    <p:extLst>
      <p:ext uri="{BB962C8B-B14F-4D97-AF65-F5344CB8AC3E}">
        <p14:creationId xmlns:p14="http://schemas.microsoft.com/office/powerpoint/2010/main" val="4024606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a:solidFill>
                  <a:prstClr val="black"/>
                </a:solidFill>
              </a:rPr>
              <a:t>COVID19 / Visita a colonias  </a:t>
            </a: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60"/>
            <a:ext cx="1674187" cy="1920526"/>
          </a:xfrm>
          <a:prstGeom prst="rect">
            <a:avLst/>
          </a:prstGeom>
          <a:noFill/>
        </p:spPr>
        <p:txBody>
          <a:bodyPr wrap="square" rtlCol="0">
            <a:spAutoFit/>
          </a:bodyPr>
          <a:lstStyle/>
          <a:p>
            <a:pPr>
              <a:lnSpc>
                <a:spcPct val="90000"/>
              </a:lnSpc>
              <a:spcBef>
                <a:spcPts val="751"/>
              </a:spcBef>
            </a:pPr>
            <a:r>
              <a:rPr lang="es-MX" sz="1200" dirty="0">
                <a:solidFill>
                  <a:prstClr val="black"/>
                </a:solidFill>
              </a:rPr>
              <a:t>El </a:t>
            </a:r>
            <a:r>
              <a:rPr lang="es-MX" sz="1200" dirty="0" smtClean="0">
                <a:solidFill>
                  <a:prstClr val="black"/>
                </a:solidFill>
              </a:rPr>
              <a:t>domingo 19 de julio con </a:t>
            </a:r>
            <a:r>
              <a:rPr lang="es-MX" sz="1200" dirty="0">
                <a:solidFill>
                  <a:prstClr val="black"/>
                </a:solidFill>
              </a:rPr>
              <a:t>motivo de la contingencia de COVID-19 personal de esta </a:t>
            </a:r>
            <a:r>
              <a:rPr lang="es-MX" sz="1200" dirty="0" smtClean="0">
                <a:solidFill>
                  <a:prstClr val="black"/>
                </a:solidFill>
              </a:rPr>
              <a:t>delegación y de las demás delegaciones y agencias municipales realizamos la entrega de pollo a las personas mas afectadas de la colonia Guayabitos.</a:t>
            </a:r>
            <a:endParaRPr lang="es-MX" sz="1200" dirty="0">
              <a:solidFill>
                <a:prstClr val="black"/>
              </a:solidFill>
            </a:endParaRPr>
          </a:p>
        </p:txBody>
      </p:sp>
      <p:sp>
        <p:nvSpPr>
          <p:cNvPr id="3" name="2 CuadroTexto"/>
          <p:cNvSpPr txBox="1"/>
          <p:nvPr/>
        </p:nvSpPr>
        <p:spPr>
          <a:xfrm>
            <a:off x="6263471" y="1228811"/>
            <a:ext cx="1106479" cy="300210"/>
          </a:xfrm>
          <a:prstGeom prst="rect">
            <a:avLst/>
          </a:prstGeom>
          <a:noFill/>
        </p:spPr>
        <p:txBody>
          <a:bodyPr wrap="square" rtlCol="0">
            <a:spAutoFit/>
          </a:bodyPr>
          <a:lstStyle/>
          <a:p>
            <a:r>
              <a:rPr lang="es-MX" sz="1351" dirty="0" smtClean="0">
                <a:solidFill>
                  <a:prstClr val="black"/>
                </a:solidFill>
              </a:rPr>
              <a:t>JULIO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1570" y="1970860"/>
            <a:ext cx="2155894" cy="1616921"/>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885" y="3807600"/>
            <a:ext cx="2161579" cy="162118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1905" y="2931123"/>
            <a:ext cx="1568045" cy="1176034"/>
          </a:xfrm>
          <a:prstGeom prst="rect">
            <a:avLst/>
          </a:prstGeom>
        </p:spPr>
      </p:pic>
    </p:spTree>
    <p:extLst>
      <p:ext uri="{BB962C8B-B14F-4D97-AF65-F5344CB8AC3E}">
        <p14:creationId xmlns:p14="http://schemas.microsoft.com/office/powerpoint/2010/main" val="1114525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a:solidFill>
                  <a:prstClr val="black"/>
                </a:solidFill>
              </a:rPr>
              <a:t>COVID19 / </a:t>
            </a:r>
            <a:r>
              <a:rPr lang="es-MX" sz="1351" dirty="0" smtClean="0">
                <a:solidFill>
                  <a:prstClr val="black"/>
                </a:solidFill>
              </a:rPr>
              <a:t>Brigadas de mantenimiento</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60"/>
            <a:ext cx="1674187" cy="2086725"/>
          </a:xfrm>
          <a:prstGeom prst="rect">
            <a:avLst/>
          </a:prstGeom>
          <a:noFill/>
        </p:spPr>
        <p:txBody>
          <a:bodyPr wrap="square" rtlCol="0">
            <a:spAutoFit/>
          </a:bodyPr>
          <a:lstStyle/>
          <a:p>
            <a:pPr>
              <a:lnSpc>
                <a:spcPct val="90000"/>
              </a:lnSpc>
              <a:spcBef>
                <a:spcPts val="751"/>
              </a:spcBef>
            </a:pPr>
            <a:r>
              <a:rPr lang="es-MX" sz="1200" dirty="0">
                <a:solidFill>
                  <a:prstClr val="black"/>
                </a:solidFill>
              </a:rPr>
              <a:t>El </a:t>
            </a:r>
            <a:r>
              <a:rPr lang="es-MX" sz="1200" dirty="0" smtClean="0">
                <a:solidFill>
                  <a:prstClr val="black"/>
                </a:solidFill>
              </a:rPr>
              <a:t>martes 21 de julio con </a:t>
            </a:r>
            <a:r>
              <a:rPr lang="es-MX" sz="1200" dirty="0">
                <a:solidFill>
                  <a:prstClr val="black"/>
                </a:solidFill>
              </a:rPr>
              <a:t>motivo de la contingencia de COVID-19 personal </a:t>
            </a:r>
            <a:r>
              <a:rPr lang="es-MX" sz="1200" dirty="0" smtClean="0">
                <a:solidFill>
                  <a:prstClr val="black"/>
                </a:solidFill>
              </a:rPr>
              <a:t>del área de    acudió a estas oficinas para realizar la esterilización de las instalaciones como prevención del COVID-19 y también realizaron la fumigación contra el dengue.   </a:t>
            </a:r>
            <a:endParaRPr lang="es-MX" sz="1200" dirty="0">
              <a:solidFill>
                <a:prstClr val="black"/>
              </a:solidFill>
            </a:endParaRPr>
          </a:p>
        </p:txBody>
      </p:sp>
      <p:sp>
        <p:nvSpPr>
          <p:cNvPr id="3" name="2 CuadroTexto"/>
          <p:cNvSpPr txBox="1"/>
          <p:nvPr/>
        </p:nvSpPr>
        <p:spPr>
          <a:xfrm>
            <a:off x="6263471" y="1228811"/>
            <a:ext cx="1106479" cy="300210"/>
          </a:xfrm>
          <a:prstGeom prst="rect">
            <a:avLst/>
          </a:prstGeom>
          <a:noFill/>
        </p:spPr>
        <p:txBody>
          <a:bodyPr wrap="square" rtlCol="0">
            <a:spAutoFit/>
          </a:bodyPr>
          <a:lstStyle/>
          <a:p>
            <a:r>
              <a:rPr lang="es-MX" sz="1351" dirty="0" smtClean="0">
                <a:solidFill>
                  <a:prstClr val="black"/>
                </a:solidFill>
              </a:rPr>
              <a:t>JULIO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332998" y="2183748"/>
            <a:ext cx="1703098" cy="1277324"/>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718162" y="2211378"/>
            <a:ext cx="1602532" cy="1201899"/>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332996" y="4070912"/>
            <a:ext cx="1703099" cy="1277324"/>
          </a:xfrm>
          <a:prstGeom prst="rect">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627951" y="3964313"/>
            <a:ext cx="1824928" cy="1368696"/>
          </a:xfrm>
          <a:prstGeom prst="rect">
            <a:avLst/>
          </a:prstGeom>
        </p:spPr>
      </p:pic>
    </p:spTree>
    <p:extLst>
      <p:ext uri="{BB962C8B-B14F-4D97-AF65-F5344CB8AC3E}">
        <p14:creationId xmlns:p14="http://schemas.microsoft.com/office/powerpoint/2010/main" val="32501371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5. Mejoramiento del medio ambiente / reforestación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60"/>
            <a:ext cx="1674187" cy="2086725"/>
          </a:xfrm>
          <a:prstGeom prst="rect">
            <a:avLst/>
          </a:prstGeom>
          <a:noFill/>
        </p:spPr>
        <p:txBody>
          <a:bodyPr wrap="square" rtlCol="0">
            <a:spAutoFit/>
          </a:bodyPr>
          <a:lstStyle/>
          <a:p>
            <a:pPr>
              <a:lnSpc>
                <a:spcPct val="90000"/>
              </a:lnSpc>
              <a:spcBef>
                <a:spcPts val="751"/>
              </a:spcBef>
            </a:pPr>
            <a:r>
              <a:rPr lang="es-MX" sz="1200" dirty="0">
                <a:solidFill>
                  <a:prstClr val="black"/>
                </a:solidFill>
              </a:rPr>
              <a:t>El </a:t>
            </a:r>
            <a:r>
              <a:rPr lang="es-MX" sz="1200" dirty="0" smtClean="0">
                <a:solidFill>
                  <a:prstClr val="black"/>
                </a:solidFill>
              </a:rPr>
              <a:t>miércoles 22 de julio personal de esta delegación acudimos a plantar 19 árboles en la colonia Artesanos sobre la avenida que lleva su mismo nombre, esto como medida de mejoramiento del medio ambiente y rescate de áreas públicas.    </a:t>
            </a:r>
            <a:endParaRPr lang="es-MX" sz="1200" dirty="0">
              <a:solidFill>
                <a:prstClr val="black"/>
              </a:solidFill>
            </a:endParaRPr>
          </a:p>
        </p:txBody>
      </p:sp>
      <p:sp>
        <p:nvSpPr>
          <p:cNvPr id="3" name="2 CuadroTexto"/>
          <p:cNvSpPr txBox="1"/>
          <p:nvPr/>
        </p:nvSpPr>
        <p:spPr>
          <a:xfrm>
            <a:off x="6263471" y="1228811"/>
            <a:ext cx="1106479" cy="300210"/>
          </a:xfrm>
          <a:prstGeom prst="rect">
            <a:avLst/>
          </a:prstGeom>
          <a:noFill/>
        </p:spPr>
        <p:txBody>
          <a:bodyPr wrap="square" rtlCol="0">
            <a:spAutoFit/>
          </a:bodyPr>
          <a:lstStyle/>
          <a:p>
            <a:r>
              <a:rPr lang="es-MX" sz="1351" dirty="0" smtClean="0">
                <a:solidFill>
                  <a:prstClr val="black"/>
                </a:solidFill>
              </a:rPr>
              <a:t>JULIO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2029201"/>
            <a:ext cx="1849858" cy="1387394"/>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3189" y="1970860"/>
            <a:ext cx="1857689" cy="2476919"/>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5885" y="3490595"/>
            <a:ext cx="1790215" cy="1342662"/>
          </a:xfrm>
          <a:prstGeom prst="rect">
            <a:avLst/>
          </a:prstGeom>
        </p:spPr>
      </p:pic>
    </p:spTree>
    <p:extLst>
      <p:ext uri="{BB962C8B-B14F-4D97-AF65-F5344CB8AC3E}">
        <p14:creationId xmlns:p14="http://schemas.microsoft.com/office/powerpoint/2010/main" val="37961465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a:solidFill>
                  <a:prstClr val="black"/>
                </a:solidFill>
              </a:rPr>
              <a:t>COVID19 / Visita a colonias  </a:t>
            </a: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60"/>
            <a:ext cx="1674187" cy="2585323"/>
          </a:xfrm>
          <a:prstGeom prst="rect">
            <a:avLst/>
          </a:prstGeom>
          <a:noFill/>
        </p:spPr>
        <p:txBody>
          <a:bodyPr wrap="square" rtlCol="0">
            <a:spAutoFit/>
          </a:bodyPr>
          <a:lstStyle/>
          <a:p>
            <a:pPr>
              <a:lnSpc>
                <a:spcPct val="90000"/>
              </a:lnSpc>
              <a:spcBef>
                <a:spcPts val="751"/>
              </a:spcBef>
            </a:pPr>
            <a:r>
              <a:rPr lang="es-MX" sz="1200" dirty="0">
                <a:solidFill>
                  <a:prstClr val="black"/>
                </a:solidFill>
              </a:rPr>
              <a:t>El </a:t>
            </a:r>
            <a:r>
              <a:rPr lang="es-MX" sz="1200" dirty="0" smtClean="0">
                <a:solidFill>
                  <a:prstClr val="black"/>
                </a:solidFill>
              </a:rPr>
              <a:t>jueves 23 de julio con </a:t>
            </a:r>
            <a:r>
              <a:rPr lang="es-MX" sz="1200" dirty="0">
                <a:solidFill>
                  <a:prstClr val="black"/>
                </a:solidFill>
              </a:rPr>
              <a:t>motivo de la contingencia de COVID-19 personal de esta </a:t>
            </a:r>
            <a:r>
              <a:rPr lang="es-MX" sz="1200" dirty="0" smtClean="0">
                <a:solidFill>
                  <a:prstClr val="black"/>
                </a:solidFill>
              </a:rPr>
              <a:t>delegación y de las demás delegaciones y agencias municipales a acompañamos a nuestra presidenta municipal a realizar la entrega de despensas y leche a las personas mas afectadas de la colonia ojo de agua en Santa Anita. </a:t>
            </a:r>
            <a:endParaRPr lang="es-MX" sz="1200" dirty="0">
              <a:solidFill>
                <a:prstClr val="black"/>
              </a:solidFill>
            </a:endParaRPr>
          </a:p>
        </p:txBody>
      </p:sp>
      <p:sp>
        <p:nvSpPr>
          <p:cNvPr id="3" name="2 CuadroTexto"/>
          <p:cNvSpPr txBox="1"/>
          <p:nvPr/>
        </p:nvSpPr>
        <p:spPr>
          <a:xfrm>
            <a:off x="6263471" y="1228811"/>
            <a:ext cx="1106479" cy="300210"/>
          </a:xfrm>
          <a:prstGeom prst="rect">
            <a:avLst/>
          </a:prstGeom>
          <a:noFill/>
        </p:spPr>
        <p:txBody>
          <a:bodyPr wrap="square" rtlCol="0">
            <a:spAutoFit/>
          </a:bodyPr>
          <a:lstStyle/>
          <a:p>
            <a:r>
              <a:rPr lang="es-MX" sz="1351" dirty="0" smtClean="0">
                <a:solidFill>
                  <a:prstClr val="black"/>
                </a:solidFill>
              </a:rPr>
              <a:t>JULIO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1970860"/>
            <a:ext cx="2068859" cy="1551644"/>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885" y="4009292"/>
            <a:ext cx="2037428" cy="1528071"/>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2171" y="2914180"/>
            <a:ext cx="1836563" cy="1377422"/>
          </a:xfrm>
          <a:prstGeom prst="rect">
            <a:avLst/>
          </a:prstGeom>
        </p:spPr>
      </p:pic>
    </p:spTree>
    <p:extLst>
      <p:ext uri="{BB962C8B-B14F-4D97-AF65-F5344CB8AC3E}">
        <p14:creationId xmlns:p14="http://schemas.microsoft.com/office/powerpoint/2010/main" val="1817101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a:solidFill>
                  <a:prstClr val="black"/>
                </a:solidFill>
              </a:rPr>
              <a:t>COVID19 / </a:t>
            </a:r>
            <a:r>
              <a:rPr lang="es-MX" sz="1351" dirty="0" smtClean="0">
                <a:solidFill>
                  <a:prstClr val="black"/>
                </a:solidFill>
              </a:rPr>
              <a:t>Brigadas de mantenimiento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60"/>
            <a:ext cx="1674187" cy="2252924"/>
          </a:xfrm>
          <a:prstGeom prst="rect">
            <a:avLst/>
          </a:prstGeom>
          <a:noFill/>
        </p:spPr>
        <p:txBody>
          <a:bodyPr wrap="square" rtlCol="0">
            <a:spAutoFit/>
          </a:bodyPr>
          <a:lstStyle/>
          <a:p>
            <a:pPr>
              <a:lnSpc>
                <a:spcPct val="90000"/>
              </a:lnSpc>
              <a:spcBef>
                <a:spcPts val="751"/>
              </a:spcBef>
            </a:pPr>
            <a:r>
              <a:rPr lang="es-MX" sz="1200" dirty="0" smtClean="0">
                <a:solidFill>
                  <a:prstClr val="black"/>
                </a:solidFill>
              </a:rPr>
              <a:t>Como parte de  prevención y a falta de personal de limpieza, personal de esta delegación municipal realizamos continuamente la limpieza con agua , jabón y cloro de todas las instalaciones de la delegación para así prevenir cualquier brote de COVID-19. </a:t>
            </a:r>
            <a:endParaRPr lang="es-MX" sz="1200" dirty="0">
              <a:solidFill>
                <a:prstClr val="black"/>
              </a:solidFill>
            </a:endParaRPr>
          </a:p>
        </p:txBody>
      </p:sp>
      <p:sp>
        <p:nvSpPr>
          <p:cNvPr id="3" name="2 CuadroTexto"/>
          <p:cNvSpPr txBox="1"/>
          <p:nvPr/>
        </p:nvSpPr>
        <p:spPr>
          <a:xfrm>
            <a:off x="6263471" y="1228811"/>
            <a:ext cx="1106479" cy="300210"/>
          </a:xfrm>
          <a:prstGeom prst="rect">
            <a:avLst/>
          </a:prstGeom>
          <a:noFill/>
        </p:spPr>
        <p:txBody>
          <a:bodyPr wrap="square" rtlCol="0">
            <a:spAutoFit/>
          </a:bodyPr>
          <a:lstStyle/>
          <a:p>
            <a:r>
              <a:rPr lang="es-MX" sz="1351" dirty="0" smtClean="0">
                <a:solidFill>
                  <a:prstClr val="black"/>
                </a:solidFill>
              </a:rPr>
              <a:t>JULIO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1543" y="1899138"/>
            <a:ext cx="2167234" cy="1625426"/>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600414" y="2195521"/>
            <a:ext cx="1797274" cy="1347956"/>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254536" y="3877352"/>
            <a:ext cx="1965025" cy="1473769"/>
          </a:xfrm>
          <a:prstGeom prst="rect">
            <a:avLst/>
          </a:prstGeom>
        </p:spPr>
      </p:pic>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3189" y="4003796"/>
            <a:ext cx="1919694" cy="1439770"/>
          </a:xfrm>
          <a:prstGeom prst="rect">
            <a:avLst/>
          </a:prstGeom>
        </p:spPr>
      </p:pic>
    </p:spTree>
    <p:extLst>
      <p:ext uri="{BB962C8B-B14F-4D97-AF65-F5344CB8AC3E}">
        <p14:creationId xmlns:p14="http://schemas.microsoft.com/office/powerpoint/2010/main" val="34966499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a:solidFill>
                  <a:prstClr val="black"/>
                </a:solidFill>
              </a:rPr>
              <a:t>COVID19 / </a:t>
            </a:r>
            <a:r>
              <a:rPr lang="es-MX" sz="1351" dirty="0" smtClean="0">
                <a:solidFill>
                  <a:prstClr val="black"/>
                </a:solidFill>
              </a:rPr>
              <a:t>Visita </a:t>
            </a:r>
            <a:r>
              <a:rPr lang="es-MX" sz="1351" smtClean="0">
                <a:solidFill>
                  <a:prstClr val="black"/>
                </a:solidFill>
              </a:rPr>
              <a:t>a colonias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60"/>
            <a:ext cx="1674187" cy="2086725"/>
          </a:xfrm>
          <a:prstGeom prst="rect">
            <a:avLst/>
          </a:prstGeom>
          <a:noFill/>
        </p:spPr>
        <p:txBody>
          <a:bodyPr wrap="square" rtlCol="0">
            <a:spAutoFit/>
          </a:bodyPr>
          <a:lstStyle/>
          <a:p>
            <a:pPr>
              <a:lnSpc>
                <a:spcPct val="90000"/>
              </a:lnSpc>
              <a:spcBef>
                <a:spcPts val="751"/>
              </a:spcBef>
            </a:pPr>
            <a:r>
              <a:rPr lang="es-MX" sz="1200" dirty="0" smtClean="0">
                <a:solidFill>
                  <a:prstClr val="black"/>
                </a:solidFill>
              </a:rPr>
              <a:t>El Viernes 24 </a:t>
            </a:r>
            <a:r>
              <a:rPr lang="es-MX" sz="1200" dirty="0">
                <a:solidFill>
                  <a:prstClr val="black"/>
                </a:solidFill>
              </a:rPr>
              <a:t>de julio con motivo de la contingencia de COVID-19 personal de esta delegación y de las demás delegaciones y agencias municipales a </a:t>
            </a:r>
            <a:r>
              <a:rPr lang="es-MX" sz="1200" dirty="0" smtClean="0">
                <a:solidFill>
                  <a:prstClr val="black"/>
                </a:solidFill>
              </a:rPr>
              <a:t>realizamos </a:t>
            </a:r>
            <a:r>
              <a:rPr lang="es-MX" sz="1200" dirty="0">
                <a:solidFill>
                  <a:prstClr val="black"/>
                </a:solidFill>
              </a:rPr>
              <a:t>la entrega </a:t>
            </a:r>
            <a:r>
              <a:rPr lang="es-MX" sz="1200" dirty="0" smtClean="0">
                <a:solidFill>
                  <a:prstClr val="black"/>
                </a:solidFill>
              </a:rPr>
              <a:t>de pollo fresco a </a:t>
            </a:r>
            <a:r>
              <a:rPr lang="es-MX" sz="1200" dirty="0">
                <a:solidFill>
                  <a:prstClr val="black"/>
                </a:solidFill>
              </a:rPr>
              <a:t>las personas mas afectadas de la colonia ojo de agua en </a:t>
            </a:r>
            <a:r>
              <a:rPr lang="es-MX" sz="1200" dirty="0" smtClean="0">
                <a:solidFill>
                  <a:prstClr val="black"/>
                </a:solidFill>
              </a:rPr>
              <a:t>La Ladrillera. </a:t>
            </a:r>
            <a:endParaRPr lang="es-MX" sz="1200" dirty="0">
              <a:solidFill>
                <a:prstClr val="black"/>
              </a:solidFill>
            </a:endParaRPr>
          </a:p>
        </p:txBody>
      </p:sp>
      <p:sp>
        <p:nvSpPr>
          <p:cNvPr id="3" name="2 CuadroTexto"/>
          <p:cNvSpPr txBox="1"/>
          <p:nvPr/>
        </p:nvSpPr>
        <p:spPr>
          <a:xfrm>
            <a:off x="6263471" y="1228811"/>
            <a:ext cx="1106479" cy="300210"/>
          </a:xfrm>
          <a:prstGeom prst="rect">
            <a:avLst/>
          </a:prstGeom>
          <a:noFill/>
        </p:spPr>
        <p:txBody>
          <a:bodyPr wrap="square" rtlCol="0">
            <a:spAutoFit/>
          </a:bodyPr>
          <a:lstStyle/>
          <a:p>
            <a:r>
              <a:rPr lang="es-MX" sz="1351" dirty="0" smtClean="0">
                <a:solidFill>
                  <a:prstClr val="black"/>
                </a:solidFill>
              </a:rPr>
              <a:t>JULIO </a:t>
            </a:r>
            <a:r>
              <a:rPr lang="es-MX" sz="1351" dirty="0">
                <a:solidFill>
                  <a:prstClr val="black"/>
                </a:solidFill>
              </a:rPr>
              <a:t>2020</a:t>
            </a: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5030" y="1970859"/>
            <a:ext cx="1981031" cy="1485773"/>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7552" y="4057584"/>
            <a:ext cx="1866551" cy="1399913"/>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9744" y="2793442"/>
            <a:ext cx="1587909" cy="2117212"/>
          </a:xfrm>
          <a:prstGeom prst="rect">
            <a:avLst/>
          </a:prstGeom>
        </p:spPr>
      </p:pic>
    </p:spTree>
    <p:extLst>
      <p:ext uri="{BB962C8B-B14F-4D97-AF65-F5344CB8AC3E}">
        <p14:creationId xmlns:p14="http://schemas.microsoft.com/office/powerpoint/2010/main" val="2798586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colonias / valle de la misericordia</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920526"/>
          </a:xfrm>
          <a:prstGeom prst="rect">
            <a:avLst/>
          </a:prstGeom>
          <a:noFill/>
        </p:spPr>
        <p:txBody>
          <a:bodyPr wrap="square" rtlCol="0">
            <a:spAutoFit/>
          </a:bodyPr>
          <a:lstStyle/>
          <a:p>
            <a:pPr>
              <a:lnSpc>
                <a:spcPct val="90000"/>
              </a:lnSpc>
              <a:spcBef>
                <a:spcPts val="751"/>
              </a:spcBef>
            </a:pPr>
            <a:r>
              <a:rPr lang="es-MX" sz="1200" dirty="0" smtClean="0">
                <a:solidFill>
                  <a:prstClr val="black"/>
                </a:solidFill>
              </a:rPr>
              <a:t> El miércoles 01 de julio acompañamos a nuestra presidenta municipal a dar un recorrido por la colonia Valle de la Misericordia para atender los temas que aquejan en relación a la calle Antiguo Camino a Santa Cruz del Valle.</a:t>
            </a:r>
            <a:endParaRPr lang="es-MX" sz="1200" dirty="0">
              <a:solidFill>
                <a:prstClr val="black"/>
              </a:solidFill>
            </a:endParaRPr>
          </a:p>
        </p:txBody>
      </p:sp>
      <p:sp>
        <p:nvSpPr>
          <p:cNvPr id="3" name="2 CuadroTexto"/>
          <p:cNvSpPr txBox="1"/>
          <p:nvPr/>
        </p:nvSpPr>
        <p:spPr>
          <a:xfrm>
            <a:off x="6263471" y="1228811"/>
            <a:ext cx="1106479" cy="300210"/>
          </a:xfrm>
          <a:prstGeom prst="rect">
            <a:avLst/>
          </a:prstGeom>
          <a:noFill/>
        </p:spPr>
        <p:txBody>
          <a:bodyPr wrap="square" rtlCol="0">
            <a:spAutoFit/>
          </a:bodyPr>
          <a:lstStyle/>
          <a:p>
            <a:r>
              <a:rPr lang="es-MX" sz="1351" dirty="0" smtClean="0">
                <a:solidFill>
                  <a:prstClr val="black"/>
                </a:solidFill>
              </a:rPr>
              <a:t>JULIO </a:t>
            </a:r>
            <a:r>
              <a:rPr lang="es-MX" sz="1351" dirty="0">
                <a:solidFill>
                  <a:prstClr val="black"/>
                </a:solidFill>
              </a:rPr>
              <a:t>2020</a:t>
            </a: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4" y="1970840"/>
            <a:ext cx="1980865" cy="1485649"/>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886" y="4048125"/>
            <a:ext cx="1980864" cy="1485648"/>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8764" y="2572168"/>
            <a:ext cx="1746042" cy="2328056"/>
          </a:xfrm>
          <a:prstGeom prst="rect">
            <a:avLst/>
          </a:prstGeom>
        </p:spPr>
      </p:pic>
    </p:spTree>
    <p:extLst>
      <p:ext uri="{BB962C8B-B14F-4D97-AF65-F5344CB8AC3E}">
        <p14:creationId xmlns:p14="http://schemas.microsoft.com/office/powerpoint/2010/main" val="216721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04. Brigadas de mantenimiento/ desazolve de drenaje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419124"/>
          </a:xfrm>
          <a:prstGeom prst="rect">
            <a:avLst/>
          </a:prstGeom>
          <a:noFill/>
        </p:spPr>
        <p:txBody>
          <a:bodyPr wrap="square" rtlCol="0">
            <a:spAutoFit/>
          </a:bodyPr>
          <a:lstStyle/>
          <a:p>
            <a:pPr>
              <a:lnSpc>
                <a:spcPct val="90000"/>
              </a:lnSpc>
              <a:spcBef>
                <a:spcPts val="751"/>
              </a:spcBef>
            </a:pPr>
            <a:r>
              <a:rPr lang="es-MX" sz="1200" dirty="0" smtClean="0">
                <a:solidFill>
                  <a:prstClr val="black"/>
                </a:solidFill>
              </a:rPr>
              <a:t> El miércoles 01 de julio realizamos un recorrido por la colonia Valle de la Misericordia en conjunto con personal del SIAPA para que se llevara a cabo el desazolve de drenaje por medio del vactor en dicha colonia, toda vez que la misma en temporal de lluvias sufre mucho de inundaciones. </a:t>
            </a:r>
            <a:endParaRPr lang="es-MX" sz="1200" dirty="0">
              <a:solidFill>
                <a:prstClr val="black"/>
              </a:solidFill>
            </a:endParaRPr>
          </a:p>
        </p:txBody>
      </p:sp>
      <p:sp>
        <p:nvSpPr>
          <p:cNvPr id="3" name="2 CuadroTexto"/>
          <p:cNvSpPr txBox="1"/>
          <p:nvPr/>
        </p:nvSpPr>
        <p:spPr>
          <a:xfrm>
            <a:off x="6263471" y="1228811"/>
            <a:ext cx="1106479" cy="300210"/>
          </a:xfrm>
          <a:prstGeom prst="rect">
            <a:avLst/>
          </a:prstGeom>
          <a:noFill/>
        </p:spPr>
        <p:txBody>
          <a:bodyPr wrap="square" rtlCol="0">
            <a:spAutoFit/>
          </a:bodyPr>
          <a:lstStyle/>
          <a:p>
            <a:r>
              <a:rPr lang="es-MX" sz="1351" dirty="0" smtClean="0">
                <a:solidFill>
                  <a:prstClr val="black"/>
                </a:solidFill>
              </a:rPr>
              <a:t>JULIO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9285" y="1970840"/>
            <a:ext cx="2116324" cy="1587243"/>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9285" y="3816626"/>
            <a:ext cx="2207457" cy="1655593"/>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822158" y="2539322"/>
            <a:ext cx="1528142" cy="2037522"/>
          </a:xfrm>
          <a:prstGeom prst="rect">
            <a:avLst/>
          </a:prstGeom>
        </p:spPr>
      </p:pic>
    </p:spTree>
    <p:extLst>
      <p:ext uri="{BB962C8B-B14F-4D97-AF65-F5344CB8AC3E}">
        <p14:creationId xmlns:p14="http://schemas.microsoft.com/office/powerpoint/2010/main" val="4070651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04. Brigadas de mantenimiento/ desazolve de drenaje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421928"/>
          </a:xfrm>
          <a:prstGeom prst="rect">
            <a:avLst/>
          </a:prstGeom>
          <a:noFill/>
        </p:spPr>
        <p:txBody>
          <a:bodyPr wrap="square" rtlCol="0">
            <a:spAutoFit/>
          </a:bodyPr>
          <a:lstStyle/>
          <a:p>
            <a:pPr>
              <a:lnSpc>
                <a:spcPct val="90000"/>
              </a:lnSpc>
              <a:spcBef>
                <a:spcPts val="751"/>
              </a:spcBef>
            </a:pPr>
            <a:r>
              <a:rPr lang="es-MX" sz="1200" dirty="0" smtClean="0">
                <a:solidFill>
                  <a:prstClr val="black"/>
                </a:solidFill>
              </a:rPr>
              <a:t> El jueves 02 de julio personal de esta delegación en conjunto con personal de SIAPA continuamos con el desazolve de drenaje en la colonia Valle de la Misericordia. </a:t>
            </a:r>
            <a:endParaRPr lang="es-MX" sz="1200" dirty="0">
              <a:solidFill>
                <a:prstClr val="black"/>
              </a:solidFill>
            </a:endParaRPr>
          </a:p>
        </p:txBody>
      </p:sp>
      <p:sp>
        <p:nvSpPr>
          <p:cNvPr id="3" name="2 CuadroTexto"/>
          <p:cNvSpPr txBox="1"/>
          <p:nvPr/>
        </p:nvSpPr>
        <p:spPr>
          <a:xfrm>
            <a:off x="6263471" y="1228811"/>
            <a:ext cx="1106479" cy="300210"/>
          </a:xfrm>
          <a:prstGeom prst="rect">
            <a:avLst/>
          </a:prstGeom>
          <a:noFill/>
        </p:spPr>
        <p:txBody>
          <a:bodyPr wrap="square" rtlCol="0">
            <a:spAutoFit/>
          </a:bodyPr>
          <a:lstStyle/>
          <a:p>
            <a:r>
              <a:rPr lang="es-MX" sz="1351" dirty="0" smtClean="0">
                <a:solidFill>
                  <a:prstClr val="black"/>
                </a:solidFill>
              </a:rPr>
              <a:t>JULIO </a:t>
            </a:r>
            <a:r>
              <a:rPr lang="es-MX" sz="1351" dirty="0">
                <a:solidFill>
                  <a:prstClr val="black"/>
                </a:solidFill>
              </a:rPr>
              <a:t>2020</a:t>
            </a: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1970841"/>
            <a:ext cx="1528141" cy="2037521"/>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6137" y="1970842"/>
            <a:ext cx="1290768" cy="1721024"/>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4833" y="4125021"/>
            <a:ext cx="1918310" cy="1438732"/>
          </a:xfrm>
          <a:prstGeom prst="rect">
            <a:avLst/>
          </a:prstGeom>
        </p:spPr>
      </p:pic>
      <p:pic>
        <p:nvPicPr>
          <p:cNvPr id="13" name="Imagen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2000" y="3836202"/>
            <a:ext cx="1274905" cy="1699873"/>
          </a:xfrm>
          <a:prstGeom prst="rect">
            <a:avLst/>
          </a:prstGeom>
        </p:spPr>
      </p:pic>
    </p:spTree>
    <p:extLst>
      <p:ext uri="{BB962C8B-B14F-4D97-AF65-F5344CB8AC3E}">
        <p14:creationId xmlns:p14="http://schemas.microsoft.com/office/powerpoint/2010/main" val="787737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04. Brigadas de mantenimiento/ desazolve de drenaje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588127"/>
          </a:xfrm>
          <a:prstGeom prst="rect">
            <a:avLst/>
          </a:prstGeom>
          <a:noFill/>
        </p:spPr>
        <p:txBody>
          <a:bodyPr wrap="square" rtlCol="0">
            <a:spAutoFit/>
          </a:bodyPr>
          <a:lstStyle/>
          <a:p>
            <a:pPr>
              <a:lnSpc>
                <a:spcPct val="90000"/>
              </a:lnSpc>
              <a:spcBef>
                <a:spcPts val="751"/>
              </a:spcBef>
            </a:pPr>
            <a:r>
              <a:rPr lang="es-MX" sz="1200" dirty="0" smtClean="0">
                <a:solidFill>
                  <a:prstClr val="black"/>
                </a:solidFill>
              </a:rPr>
              <a:t> El viernes 03 de julio personal de esta delegación en conjunto con personal de SIAPA continuamos con el desazolve de drenaje en la colonia Valle de la Misericordia</a:t>
            </a:r>
            <a:r>
              <a:rPr lang="es-MX" sz="1200" dirty="0">
                <a:solidFill>
                  <a:prstClr val="black"/>
                </a:solidFill>
              </a:rPr>
              <a:t> </a:t>
            </a:r>
            <a:r>
              <a:rPr lang="es-MX" sz="1200" dirty="0" smtClean="0">
                <a:solidFill>
                  <a:prstClr val="black"/>
                </a:solidFill>
              </a:rPr>
              <a:t>y en la colonia </a:t>
            </a:r>
            <a:r>
              <a:rPr lang="es-MX" sz="1200" dirty="0">
                <a:solidFill>
                  <a:prstClr val="black"/>
                </a:solidFill>
              </a:rPr>
              <a:t>l</a:t>
            </a:r>
            <a:r>
              <a:rPr lang="es-MX" sz="1200" dirty="0" smtClean="0">
                <a:solidFill>
                  <a:prstClr val="black"/>
                </a:solidFill>
              </a:rPr>
              <a:t>a Aurora. </a:t>
            </a:r>
            <a:endParaRPr lang="es-MX" sz="1200" dirty="0">
              <a:solidFill>
                <a:prstClr val="black"/>
              </a:solidFill>
            </a:endParaRPr>
          </a:p>
        </p:txBody>
      </p:sp>
      <p:sp>
        <p:nvSpPr>
          <p:cNvPr id="3" name="2 CuadroTexto"/>
          <p:cNvSpPr txBox="1"/>
          <p:nvPr/>
        </p:nvSpPr>
        <p:spPr>
          <a:xfrm>
            <a:off x="6263471" y="1228811"/>
            <a:ext cx="1106479" cy="300210"/>
          </a:xfrm>
          <a:prstGeom prst="rect">
            <a:avLst/>
          </a:prstGeom>
          <a:noFill/>
        </p:spPr>
        <p:txBody>
          <a:bodyPr wrap="square" rtlCol="0">
            <a:spAutoFit/>
          </a:bodyPr>
          <a:lstStyle/>
          <a:p>
            <a:r>
              <a:rPr lang="es-MX" sz="1351" dirty="0" smtClean="0">
                <a:solidFill>
                  <a:prstClr val="black"/>
                </a:solidFill>
              </a:rPr>
              <a:t>JULIO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6" y="1970842"/>
            <a:ext cx="1779112" cy="1334334"/>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9285" y="4143375"/>
            <a:ext cx="1828800" cy="1371600"/>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9766" y="2363580"/>
            <a:ext cx="1793081" cy="2390775"/>
          </a:xfrm>
          <a:prstGeom prst="rect">
            <a:avLst/>
          </a:prstGeom>
        </p:spPr>
      </p:pic>
    </p:spTree>
    <p:extLst>
      <p:ext uri="{BB962C8B-B14F-4D97-AF65-F5344CB8AC3E}">
        <p14:creationId xmlns:p14="http://schemas.microsoft.com/office/powerpoint/2010/main" val="3175841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04. Brigadas de mantenimiento/ desazolve de drenaje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588127"/>
          </a:xfrm>
          <a:prstGeom prst="rect">
            <a:avLst/>
          </a:prstGeom>
          <a:noFill/>
        </p:spPr>
        <p:txBody>
          <a:bodyPr wrap="square" rtlCol="0">
            <a:spAutoFit/>
          </a:bodyPr>
          <a:lstStyle/>
          <a:p>
            <a:pPr>
              <a:lnSpc>
                <a:spcPct val="90000"/>
              </a:lnSpc>
              <a:spcBef>
                <a:spcPts val="751"/>
              </a:spcBef>
            </a:pPr>
            <a:r>
              <a:rPr lang="es-MX" sz="1200" dirty="0" smtClean="0">
                <a:solidFill>
                  <a:prstClr val="black"/>
                </a:solidFill>
              </a:rPr>
              <a:t> El sábado 04 de julio personal de esta delegación en conjunto con personal de SIAPA continuamos con el desazolve de drenaje en la colonia Valle de la Misericordia</a:t>
            </a:r>
            <a:r>
              <a:rPr lang="es-MX" sz="1200" dirty="0">
                <a:solidFill>
                  <a:prstClr val="black"/>
                </a:solidFill>
              </a:rPr>
              <a:t> </a:t>
            </a:r>
            <a:r>
              <a:rPr lang="es-MX" sz="1200" dirty="0" smtClean="0">
                <a:solidFill>
                  <a:prstClr val="black"/>
                </a:solidFill>
              </a:rPr>
              <a:t>y en la colonia la Aurora. </a:t>
            </a:r>
            <a:endParaRPr lang="es-MX" sz="1200" dirty="0">
              <a:solidFill>
                <a:prstClr val="black"/>
              </a:solidFill>
            </a:endParaRPr>
          </a:p>
        </p:txBody>
      </p:sp>
      <p:sp>
        <p:nvSpPr>
          <p:cNvPr id="3" name="2 CuadroTexto"/>
          <p:cNvSpPr txBox="1"/>
          <p:nvPr/>
        </p:nvSpPr>
        <p:spPr>
          <a:xfrm>
            <a:off x="6263471" y="1228811"/>
            <a:ext cx="1106479" cy="300210"/>
          </a:xfrm>
          <a:prstGeom prst="rect">
            <a:avLst/>
          </a:prstGeom>
          <a:noFill/>
        </p:spPr>
        <p:txBody>
          <a:bodyPr wrap="square" rtlCol="0">
            <a:spAutoFit/>
          </a:bodyPr>
          <a:lstStyle/>
          <a:p>
            <a:r>
              <a:rPr lang="es-MX" sz="1351" dirty="0" smtClean="0">
                <a:solidFill>
                  <a:prstClr val="black"/>
                </a:solidFill>
              </a:rPr>
              <a:t>JULIO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1970841"/>
            <a:ext cx="2249012" cy="1686759"/>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7665" y="1970841"/>
            <a:ext cx="1487890" cy="1983854"/>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0685" y="3819926"/>
            <a:ext cx="2264211" cy="1698159"/>
          </a:xfrm>
          <a:prstGeom prst="rect">
            <a:avLst/>
          </a:prstGeom>
        </p:spPr>
      </p:pic>
    </p:spTree>
    <p:extLst>
      <p:ext uri="{BB962C8B-B14F-4D97-AF65-F5344CB8AC3E}">
        <p14:creationId xmlns:p14="http://schemas.microsoft.com/office/powerpoint/2010/main" val="4092546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06. Apoyo a dependencias / apoyo a las comisión nacional del Agua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588127"/>
          </a:xfrm>
          <a:prstGeom prst="rect">
            <a:avLst/>
          </a:prstGeom>
          <a:noFill/>
        </p:spPr>
        <p:txBody>
          <a:bodyPr wrap="square" rtlCol="0">
            <a:spAutoFit/>
          </a:bodyPr>
          <a:lstStyle/>
          <a:p>
            <a:pPr>
              <a:lnSpc>
                <a:spcPct val="90000"/>
              </a:lnSpc>
              <a:spcBef>
                <a:spcPts val="751"/>
              </a:spcBef>
            </a:pPr>
            <a:r>
              <a:rPr lang="es-MX" sz="1200" dirty="0" smtClean="0">
                <a:solidFill>
                  <a:prstClr val="black"/>
                </a:solidFill>
              </a:rPr>
              <a:t> El lunes 06 de julio personal de esta delegación acompañamos al personal de la Comisión Nacional del Agua a realizar una supervisión en el pozo de agua de la colonia López Cotilla. </a:t>
            </a:r>
            <a:endParaRPr lang="es-MX" sz="1200" dirty="0">
              <a:solidFill>
                <a:prstClr val="black"/>
              </a:solidFill>
            </a:endParaRPr>
          </a:p>
        </p:txBody>
      </p:sp>
      <p:sp>
        <p:nvSpPr>
          <p:cNvPr id="3" name="2 CuadroTexto"/>
          <p:cNvSpPr txBox="1"/>
          <p:nvPr/>
        </p:nvSpPr>
        <p:spPr>
          <a:xfrm>
            <a:off x="6263471" y="1228811"/>
            <a:ext cx="1106479" cy="300210"/>
          </a:xfrm>
          <a:prstGeom prst="rect">
            <a:avLst/>
          </a:prstGeom>
          <a:noFill/>
        </p:spPr>
        <p:txBody>
          <a:bodyPr wrap="square" rtlCol="0">
            <a:spAutoFit/>
          </a:bodyPr>
          <a:lstStyle/>
          <a:p>
            <a:r>
              <a:rPr lang="es-MX" sz="1351" dirty="0" smtClean="0">
                <a:solidFill>
                  <a:prstClr val="black"/>
                </a:solidFill>
              </a:rPr>
              <a:t>JULIO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6359" y="1970841"/>
            <a:ext cx="1464203" cy="1952270"/>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5748" y="1970841"/>
            <a:ext cx="1464202" cy="1952270"/>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7058" y="3558968"/>
            <a:ext cx="1482053" cy="1976070"/>
          </a:xfrm>
          <a:prstGeom prst="rect">
            <a:avLst/>
          </a:prstGeom>
        </p:spPr>
      </p:pic>
    </p:spTree>
    <p:extLst>
      <p:ext uri="{BB962C8B-B14F-4D97-AF65-F5344CB8AC3E}">
        <p14:creationId xmlns:p14="http://schemas.microsoft.com/office/powerpoint/2010/main" val="199689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a:solidFill>
                  <a:prstClr val="black"/>
                </a:solidFill>
              </a:rPr>
              <a:t>COVID19 / Visita a colonias  </a:t>
            </a: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60"/>
            <a:ext cx="1674187" cy="2419124"/>
          </a:xfrm>
          <a:prstGeom prst="rect">
            <a:avLst/>
          </a:prstGeom>
          <a:noFill/>
        </p:spPr>
        <p:txBody>
          <a:bodyPr wrap="square" rtlCol="0">
            <a:spAutoFit/>
          </a:bodyPr>
          <a:lstStyle/>
          <a:p>
            <a:pPr>
              <a:lnSpc>
                <a:spcPct val="90000"/>
              </a:lnSpc>
              <a:spcBef>
                <a:spcPts val="751"/>
              </a:spcBef>
            </a:pPr>
            <a:r>
              <a:rPr lang="es-MX" sz="1200" dirty="0">
                <a:solidFill>
                  <a:prstClr val="black"/>
                </a:solidFill>
              </a:rPr>
              <a:t>El </a:t>
            </a:r>
            <a:r>
              <a:rPr lang="es-MX" sz="1200" dirty="0" smtClean="0">
                <a:solidFill>
                  <a:prstClr val="black"/>
                </a:solidFill>
              </a:rPr>
              <a:t>martes 07 de julio  </a:t>
            </a:r>
            <a:r>
              <a:rPr lang="es-MX" sz="1200" dirty="0">
                <a:solidFill>
                  <a:prstClr val="black"/>
                </a:solidFill>
              </a:rPr>
              <a:t>con motivo de la contingencia de COVID-19 personal de esta </a:t>
            </a:r>
            <a:r>
              <a:rPr lang="es-MX" sz="1200" dirty="0" smtClean="0">
                <a:solidFill>
                  <a:prstClr val="black"/>
                </a:solidFill>
              </a:rPr>
              <a:t>delegación en compañía del personal de las demás delegaciones y agencias municipales realizamos </a:t>
            </a:r>
            <a:r>
              <a:rPr lang="es-MX" sz="1200" dirty="0">
                <a:solidFill>
                  <a:prstClr val="black"/>
                </a:solidFill>
              </a:rPr>
              <a:t>la </a:t>
            </a:r>
            <a:r>
              <a:rPr lang="es-MX" sz="1200" dirty="0" smtClean="0">
                <a:solidFill>
                  <a:prstClr val="black"/>
                </a:solidFill>
              </a:rPr>
              <a:t>entrega de despensas y leche a las personas mas afectadas de la colonia Haciendas del Real.  </a:t>
            </a:r>
            <a:endParaRPr lang="es-MX" sz="1200" dirty="0">
              <a:solidFill>
                <a:prstClr val="black"/>
              </a:solidFill>
            </a:endParaRPr>
          </a:p>
        </p:txBody>
      </p:sp>
      <p:sp>
        <p:nvSpPr>
          <p:cNvPr id="3" name="2 CuadroTexto"/>
          <p:cNvSpPr txBox="1"/>
          <p:nvPr/>
        </p:nvSpPr>
        <p:spPr>
          <a:xfrm>
            <a:off x="6263471" y="1228811"/>
            <a:ext cx="1106479" cy="300210"/>
          </a:xfrm>
          <a:prstGeom prst="rect">
            <a:avLst/>
          </a:prstGeom>
          <a:noFill/>
        </p:spPr>
        <p:txBody>
          <a:bodyPr wrap="square" rtlCol="0">
            <a:spAutoFit/>
          </a:bodyPr>
          <a:lstStyle/>
          <a:p>
            <a:r>
              <a:rPr lang="es-MX" sz="1351" dirty="0" smtClean="0">
                <a:solidFill>
                  <a:prstClr val="black"/>
                </a:solidFill>
              </a:rPr>
              <a:t>JULIO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9395" y="1930418"/>
            <a:ext cx="2147267" cy="1610450"/>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885" y="3977384"/>
            <a:ext cx="2121638" cy="1591229"/>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728739" y="2315183"/>
            <a:ext cx="1698369" cy="2264492"/>
          </a:xfrm>
          <a:prstGeom prst="rect">
            <a:avLst/>
          </a:prstGeom>
        </p:spPr>
      </p:pic>
    </p:spTree>
    <p:extLst>
      <p:ext uri="{BB962C8B-B14F-4D97-AF65-F5344CB8AC3E}">
        <p14:creationId xmlns:p14="http://schemas.microsoft.com/office/powerpoint/2010/main" val="2504052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3726</TotalTime>
  <Words>1343</Words>
  <Application>Microsoft Office PowerPoint</Application>
  <PresentationFormat>Presentación en pantalla (4:3)</PresentationFormat>
  <Paragraphs>83</Paragraphs>
  <Slides>27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27</vt:i4>
      </vt:variant>
    </vt:vector>
  </HeadingPairs>
  <TitlesOfParts>
    <vt:vector size="32" baseType="lpstr">
      <vt:lpstr>Arial</vt:lpstr>
      <vt:lpstr>Calibri</vt:lpstr>
      <vt:lpstr>Calibri Light</vt:lpstr>
      <vt:lpstr>Times New Roman</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LCotilla</dc:creator>
  <cp:lastModifiedBy>Cesar Ignacio Bocanegra Alvarado</cp:lastModifiedBy>
  <cp:revision>366</cp:revision>
  <cp:lastPrinted>2019-11-29T18:19:45Z</cp:lastPrinted>
  <dcterms:created xsi:type="dcterms:W3CDTF">2019-08-26T15:47:51Z</dcterms:created>
  <dcterms:modified xsi:type="dcterms:W3CDTF">2020-08-03T17:18:58Z</dcterms:modified>
</cp:coreProperties>
</file>