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letter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76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lang="es-ES">
                <a:solidFill>
                  <a:schemeClr val="accent1">
                    <a:lumMod val="50000"/>
                  </a:schemeClr>
                </a:solidFill>
              </a:defRPr>
            </a:pPr>
            <a:r>
              <a:rPr lang="es-MX" sz="2000" dirty="0">
                <a:solidFill>
                  <a:schemeClr val="accent1">
                    <a:lumMod val="50000"/>
                  </a:schemeClr>
                </a:solidFill>
              </a:rPr>
              <a:t>DIRECCIÓN DE INSPECCIÓN Y VIGILANCIA</a:t>
            </a:r>
            <a:r>
              <a:rPr lang="es-MX" sz="2000" baseline="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defRPr lang="es-ES">
                <a:solidFill>
                  <a:schemeClr val="accent1">
                    <a:lumMod val="50000"/>
                  </a:schemeClr>
                </a:solidFill>
              </a:defRPr>
            </a:pPr>
            <a:r>
              <a:rPr lang="es-MX" sz="2000" baseline="0" dirty="0">
                <a:solidFill>
                  <a:schemeClr val="accent1">
                    <a:lumMod val="50000"/>
                  </a:schemeClr>
                </a:solidFill>
              </a:rPr>
              <a:t>MES DE </a:t>
            </a:r>
            <a:r>
              <a:rPr lang="es-MX" sz="2000" baseline="0" dirty="0" smtClean="0">
                <a:solidFill>
                  <a:schemeClr val="accent1">
                    <a:lumMod val="50000"/>
                  </a:schemeClr>
                </a:solidFill>
              </a:rPr>
              <a:t>MARZO </a:t>
            </a:r>
            <a:r>
              <a:rPr lang="es-MX" sz="2000" baseline="0" dirty="0">
                <a:solidFill>
                  <a:schemeClr val="accent1">
                    <a:lumMod val="50000"/>
                  </a:schemeClr>
                </a:solidFill>
              </a:rPr>
              <a:t>2021.</a:t>
            </a:r>
            <a:endParaRPr lang="es-MX" sz="2000" dirty="0">
              <a:solidFill>
                <a:schemeClr val="accent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10995370644973169"/>
          <c:y val="1.2260450586039901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118485197530245E-2"/>
          <c:y val="0.1436139643050264"/>
          <c:w val="0.8817800287650166"/>
          <c:h val="0.7421745662905866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TOTALES</c:v>
                </c:pt>
              </c:strCache>
            </c:strRef>
          </c:tx>
          <c:invertIfNegative val="0"/>
          <c:cat>
            <c:strRef>
              <c:f>Hoja1!$A$2:$A$8</c:f>
              <c:strCache>
                <c:ptCount val="7"/>
                <c:pt idx="0">
                  <c:v>QUEJAS</c:v>
                </c:pt>
                <c:pt idx="1">
                  <c:v>APERCIBIMIENTOS</c:v>
                </c:pt>
                <c:pt idx="2">
                  <c:v>TOTAL DE VERIFICACIONES</c:v>
                </c:pt>
                <c:pt idx="3">
                  <c:v>VERIFICACION FAVORABLES</c:v>
                </c:pt>
                <c:pt idx="4">
                  <c:v>VERIFICACION NO FAVORABLES</c:v>
                </c:pt>
                <c:pt idx="5">
                  <c:v>ACTAS DE INFRACCIÓN</c:v>
                </c:pt>
                <c:pt idx="6">
                  <c:v>CLAUSURAS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44</c:v>
                </c:pt>
                <c:pt idx="1">
                  <c:v>93</c:v>
                </c:pt>
                <c:pt idx="2">
                  <c:v>199</c:v>
                </c:pt>
                <c:pt idx="3">
                  <c:v>179</c:v>
                </c:pt>
                <c:pt idx="4">
                  <c:v>20</c:v>
                </c:pt>
                <c:pt idx="5">
                  <c:v>32</c:v>
                </c:pt>
                <c:pt idx="6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6E-4418-9712-ABADA40411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box"/>
        <c:axId val="242532496"/>
        <c:axId val="242530144"/>
        <c:axId val="0"/>
      </c:bar3DChart>
      <c:catAx>
        <c:axId val="2425324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242530144"/>
        <c:crosses val="autoZero"/>
        <c:auto val="1"/>
        <c:lblAlgn val="ctr"/>
        <c:lblOffset val="100"/>
        <c:noMultiLvlLbl val="0"/>
      </c:catAx>
      <c:valAx>
        <c:axId val="24253014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24253249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s-ES" sz="800">
                <a:latin typeface="Century" pitchFamily="18" charset="0"/>
              </a:defRPr>
            </a:pPr>
            <a:endParaRPr lang="es-MX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title>
      <c:tx>
        <c:rich>
          <a:bodyPr/>
          <a:lstStyle/>
          <a:p>
            <a:pPr algn="ctr">
              <a:defRPr lang="es-ES">
                <a:solidFill>
                  <a:schemeClr val="accent6"/>
                </a:solidFill>
              </a:defRPr>
            </a:pPr>
            <a:r>
              <a:rPr lang="en-US" sz="2000" dirty="0">
                <a:solidFill>
                  <a:schemeClr val="accent6"/>
                </a:solidFill>
                <a:latin typeface="Century" pitchFamily="18" charset="0"/>
              </a:rPr>
              <a:t>DEPARTAMENTO</a:t>
            </a:r>
            <a:r>
              <a:rPr lang="en-US" sz="2000" dirty="0">
                <a:solidFill>
                  <a:schemeClr val="accent6"/>
                </a:solidFill>
              </a:rPr>
              <a:t> DE INSPECCIÓN DE OBRA PÚBLICA MES DE</a:t>
            </a:r>
            <a:r>
              <a:rPr lang="en-US" sz="2000" baseline="0" dirty="0">
                <a:solidFill>
                  <a:schemeClr val="accent6"/>
                </a:solidFill>
              </a:rPr>
              <a:t> </a:t>
            </a:r>
            <a:r>
              <a:rPr lang="en-US" sz="2000" baseline="0" dirty="0" smtClean="0">
                <a:solidFill>
                  <a:schemeClr val="accent6"/>
                </a:solidFill>
              </a:rPr>
              <a:t>MARZO  </a:t>
            </a:r>
            <a:r>
              <a:rPr lang="en-US" sz="2000" baseline="0" dirty="0">
                <a:solidFill>
                  <a:schemeClr val="accent6"/>
                </a:solidFill>
              </a:rPr>
              <a:t>2021</a:t>
            </a:r>
            <a:r>
              <a:rPr lang="en-US" sz="2000" dirty="0">
                <a:solidFill>
                  <a:schemeClr val="accent6"/>
                </a:solidFill>
              </a:rPr>
              <a:t>.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TOTALES</c:v>
                </c:pt>
              </c:strCache>
            </c:strRef>
          </c:tx>
          <c:invertIfNegative val="0"/>
          <c:cat>
            <c:strRef>
              <c:f>Hoja1!$A$2:$A$6</c:f>
              <c:strCache>
                <c:ptCount val="5"/>
                <c:pt idx="0">
                  <c:v>QUEJAS</c:v>
                </c:pt>
                <c:pt idx="1">
                  <c:v>APERCIBIMIENTOS</c:v>
                </c:pt>
                <c:pt idx="2">
                  <c:v>CITATORIOS</c:v>
                </c:pt>
                <c:pt idx="3">
                  <c:v>ACTAS DE INFRACCIÓN</c:v>
                </c:pt>
                <c:pt idx="4">
                  <c:v>CLAUSURAS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100</c:v>
                </c:pt>
                <c:pt idx="1">
                  <c:v>90</c:v>
                </c:pt>
                <c:pt idx="2">
                  <c:v>16</c:v>
                </c:pt>
                <c:pt idx="3">
                  <c:v>90</c:v>
                </c:pt>
                <c:pt idx="4">
                  <c:v>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655-44AD-A4FD-1F56B1A9A9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242533280"/>
        <c:axId val="242531320"/>
      </c:barChart>
      <c:catAx>
        <c:axId val="2425332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242531320"/>
        <c:crosses val="autoZero"/>
        <c:auto val="1"/>
        <c:lblAlgn val="ctr"/>
        <c:lblOffset val="100"/>
        <c:noMultiLvlLbl val="0"/>
      </c:catAx>
      <c:valAx>
        <c:axId val="24253132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24253328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s-ES" sz="800"/>
            </a:pPr>
            <a:endParaRPr lang="es-MX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title>
      <c:tx>
        <c:rich>
          <a:bodyPr/>
          <a:lstStyle/>
          <a:p>
            <a:pPr>
              <a:defRPr lang="es-ES">
                <a:solidFill>
                  <a:schemeClr val="bg2">
                    <a:lumMod val="50000"/>
                  </a:schemeClr>
                </a:solidFill>
              </a:defRPr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DEPARTAMENTO DE INSPECCIÓN AMBIENTAL MES DE</a:t>
            </a:r>
            <a:r>
              <a:rPr lang="en-US" baseline="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baseline="0" dirty="0" smtClean="0">
                <a:solidFill>
                  <a:schemeClr val="bg2">
                    <a:lumMod val="50000"/>
                  </a:schemeClr>
                </a:solidFill>
              </a:rPr>
              <a:t>MARZO  </a:t>
            </a:r>
            <a:r>
              <a:rPr lang="en-US" baseline="0" dirty="0">
                <a:solidFill>
                  <a:schemeClr val="bg2">
                    <a:lumMod val="50000"/>
                  </a:schemeClr>
                </a:solidFill>
              </a:rPr>
              <a:t>2021 .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TOTALES</c:v>
                </c:pt>
              </c:strCache>
            </c:strRef>
          </c:tx>
          <c:invertIfNegative val="0"/>
          <c:cat>
            <c:strRef>
              <c:f>Hoja1!$A$2:$A$11</c:f>
              <c:strCache>
                <c:ptCount val="10"/>
                <c:pt idx="0">
                  <c:v>QUEJAS</c:v>
                </c:pt>
                <c:pt idx="1">
                  <c:v>ACTAS CIRCUSTANCIADAS</c:v>
                </c:pt>
                <c:pt idx="2">
                  <c:v>ACTAS DE INFRACCIÓN</c:v>
                </c:pt>
                <c:pt idx="3">
                  <c:v>CLAUSURAS</c:v>
                </c:pt>
                <c:pt idx="4">
                  <c:v>APERCIBIMIENTOS</c:v>
                </c:pt>
                <c:pt idx="5">
                  <c:v>TOTAL DE VERIFICACIONES</c:v>
                </c:pt>
                <c:pt idx="6">
                  <c:v>VERIFICACIONES LICENCIA</c:v>
                </c:pt>
                <c:pt idx="7">
                  <c:v>VERIFICACIONES FAVORABLES</c:v>
                </c:pt>
                <c:pt idx="8">
                  <c:v>VERIFICACIONES NO FAVORABLES</c:v>
                </c:pt>
                <c:pt idx="9">
                  <c:v>VERIFICACIONES EN SEGUIMIENTO </c:v>
                </c:pt>
              </c:strCache>
            </c:strRef>
          </c:cat>
          <c:val>
            <c:numRef>
              <c:f>Hoja1!$B$2:$B$11</c:f>
              <c:numCache>
                <c:formatCode>General</c:formatCode>
                <c:ptCount val="10"/>
                <c:pt idx="0">
                  <c:v>353</c:v>
                </c:pt>
                <c:pt idx="1">
                  <c:v>11</c:v>
                </c:pt>
                <c:pt idx="2">
                  <c:v>25</c:v>
                </c:pt>
                <c:pt idx="3">
                  <c:v>6</c:v>
                </c:pt>
                <c:pt idx="4">
                  <c:v>98</c:v>
                </c:pt>
                <c:pt idx="5">
                  <c:v>215</c:v>
                </c:pt>
                <c:pt idx="6">
                  <c:v>74</c:v>
                </c:pt>
                <c:pt idx="7">
                  <c:v>39</c:v>
                </c:pt>
                <c:pt idx="8">
                  <c:v>43</c:v>
                </c:pt>
                <c:pt idx="9">
                  <c:v>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684-445E-BE5E-9DB8C068D9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242535240"/>
        <c:axId val="242533672"/>
      </c:barChart>
      <c:catAx>
        <c:axId val="2425352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242533672"/>
        <c:crosses val="autoZero"/>
        <c:auto val="1"/>
        <c:lblAlgn val="ctr"/>
        <c:lblOffset val="100"/>
        <c:noMultiLvlLbl val="0"/>
      </c:catAx>
      <c:valAx>
        <c:axId val="24253367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24253524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s-ES" sz="800">
                <a:latin typeface="Century" pitchFamily="18" charset="0"/>
              </a:defRPr>
            </a:pPr>
            <a:endParaRPr lang="es-MX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A0ACE9E-647B-4A70-8EF0-34765B4828F4}" type="datetimeFigureOut">
              <a:rPr lang="es-MX" smtClean="0"/>
              <a:pPr/>
              <a:t>11/05/2021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3EB8A65-A5D8-4BFE-AE3B-70BB08F027F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8299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B8A65-A5D8-4BFE-AE3B-70BB08F027F6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7922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FB8FA9C-2896-49B8-AA84-D13574E04A76}" type="datetimeFigureOut">
              <a:rPr lang="es-MX" smtClean="0"/>
              <a:pPr/>
              <a:t>11/05/2021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11/05/2021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11/05/2021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11/05/2021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FB8FA9C-2896-49B8-AA84-D13574E04A76}" type="datetimeFigureOut">
              <a:rPr lang="es-MX" smtClean="0"/>
              <a:pPr/>
              <a:t>11/05/2021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11/05/2021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11/05/2021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11/05/2021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11/05/2021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11/05/2021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11/05/2021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FB8FA9C-2896-49B8-AA84-D13574E04A76}" type="datetimeFigureOut">
              <a:rPr lang="es-MX" smtClean="0"/>
              <a:pPr/>
              <a:t>11/05/2021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217384333"/>
              </p:ext>
            </p:extLst>
          </p:nvPr>
        </p:nvGraphicFramePr>
        <p:xfrm>
          <a:off x="214282" y="214290"/>
          <a:ext cx="9902334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2703735781"/>
              </p:ext>
            </p:extLst>
          </p:nvPr>
        </p:nvGraphicFramePr>
        <p:xfrm>
          <a:off x="285720" y="-99392"/>
          <a:ext cx="9038808" cy="6957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3707655159"/>
              </p:ext>
            </p:extLst>
          </p:nvPr>
        </p:nvGraphicFramePr>
        <p:xfrm>
          <a:off x="285720" y="357166"/>
          <a:ext cx="8286808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882</TotalTime>
  <Words>31</Words>
  <Application>Microsoft Office PowerPoint</Application>
  <PresentationFormat>Carta (216 x 279 mm)</PresentationFormat>
  <Paragraphs>5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Calibri</vt:lpstr>
      <vt:lpstr>Century</vt:lpstr>
      <vt:lpstr>Century Schoolbook</vt:lpstr>
      <vt:lpstr>Wingdings</vt:lpstr>
      <vt:lpstr>Wingdings 2</vt:lpstr>
      <vt:lpstr>Mirador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mochoas</dc:creator>
  <cp:lastModifiedBy>Cesar Ignacio Bocanegra Alvarado</cp:lastModifiedBy>
  <cp:revision>82</cp:revision>
  <dcterms:created xsi:type="dcterms:W3CDTF">2017-07-06T21:59:33Z</dcterms:created>
  <dcterms:modified xsi:type="dcterms:W3CDTF">2021-05-11T18:03:10Z</dcterms:modified>
</cp:coreProperties>
</file>