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890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Hoja1!$B$2</c:f>
              <c:strCache>
                <c:ptCount val="1"/>
                <c:pt idx="0">
                  <c:v>Columna1</c:v>
                </c:pt>
              </c:strCache>
            </c:strRef>
          </c:tx>
          <c:explosion val="9"/>
          <c:cat>
            <c:strRef>
              <c:f>Hoja1!$A$3:$A$4</c:f>
              <c:strCache>
                <c:ptCount val="2"/>
                <c:pt idx="0">
                  <c:v>ATENCIONES CONCLUIDAS</c:v>
                </c:pt>
                <c:pt idx="1">
                  <c:v>ATENCIONES EN PROCESOS</c:v>
                </c:pt>
              </c:strCache>
            </c:strRef>
          </c:cat>
          <c:val>
            <c:numRef>
              <c:f>Hoja1!$B$3:$B$4</c:f>
              <c:numCache>
                <c:formatCode>0%</c:formatCode>
                <c:ptCount val="2"/>
                <c:pt idx="0">
                  <c:v>0.31</c:v>
                </c:pt>
                <c:pt idx="1">
                  <c:v>0.69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22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487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976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75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9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63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46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396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79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77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788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5CED2-1824-4CF9-A8DA-3B69402929D7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1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98"/>
          <a:stretch/>
        </p:blipFill>
        <p:spPr bwMode="auto">
          <a:xfrm>
            <a:off x="-2188" y="9306"/>
            <a:ext cx="6860188" cy="1324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29"/>
          <a:stretch/>
        </p:blipFill>
        <p:spPr bwMode="auto">
          <a:xfrm>
            <a:off x="-2188" y="8412427"/>
            <a:ext cx="6860188" cy="7401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Rectángulo"/>
          <p:cNvSpPr/>
          <p:nvPr/>
        </p:nvSpPr>
        <p:spPr>
          <a:xfrm>
            <a:off x="3212976" y="142604"/>
            <a:ext cx="34310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GRÁFICO</a:t>
            </a:r>
          </a:p>
          <a:p>
            <a:pPr algn="ctr"/>
            <a:r>
              <a:rPr lang="es-E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MANTENIMIENTO A ESCUELAS</a:t>
            </a:r>
            <a:endParaRPr lang="es-ES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-2188" y="1096711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/>
              <a:t>AGOSTO</a:t>
            </a:r>
            <a:endParaRPr lang="es-MX" sz="2800" dirty="0"/>
          </a:p>
        </p:txBody>
      </p:sp>
      <p:sp>
        <p:nvSpPr>
          <p:cNvPr id="6" name="5 Rectángulo"/>
          <p:cNvSpPr/>
          <p:nvPr/>
        </p:nvSpPr>
        <p:spPr>
          <a:xfrm>
            <a:off x="492484" y="2411760"/>
            <a:ext cx="586865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400" b="1" dirty="0" smtClean="0"/>
              <a:t>Actividades realizadas:</a:t>
            </a:r>
          </a:p>
          <a:p>
            <a:endParaRPr lang="es-ES_tradnl" sz="140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Poda </a:t>
            </a:r>
            <a:r>
              <a:rPr lang="es-ES_tradnl" sz="1400" dirty="0"/>
              <a:t>de árboles, pasto y maleza, </a:t>
            </a:r>
            <a:endParaRPr lang="es-ES_tradnl" sz="140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Reparación </a:t>
            </a:r>
            <a:r>
              <a:rPr lang="es-ES_tradnl" sz="1400" dirty="0"/>
              <a:t>de lámparas, </a:t>
            </a:r>
            <a:endParaRPr lang="es-ES_tradnl" sz="140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Retiro </a:t>
            </a:r>
            <a:r>
              <a:rPr lang="es-ES_tradnl" sz="1400" dirty="0"/>
              <a:t>de basura y escombro, </a:t>
            </a:r>
            <a:endParaRPr lang="es-ES_tradnl" sz="140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Pintura </a:t>
            </a:r>
            <a:r>
              <a:rPr lang="es-ES_tradnl" sz="1400" dirty="0"/>
              <a:t>de </a:t>
            </a:r>
            <a:r>
              <a:rPr lang="es-ES_tradnl" sz="1400" dirty="0" smtClean="0"/>
              <a:t>muros y </a:t>
            </a:r>
            <a:r>
              <a:rPr lang="es-ES_tradnl" sz="1400" dirty="0"/>
              <a:t>salones, </a:t>
            </a:r>
            <a:endParaRPr lang="es-ES_tradnl" sz="140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Impermeabilización </a:t>
            </a:r>
            <a:r>
              <a:rPr lang="es-ES_tradnl" sz="1400" dirty="0"/>
              <a:t>de salón, </a:t>
            </a:r>
            <a:endParaRPr lang="es-ES_tradnl" sz="140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sz="1400" dirty="0" smtClean="0"/>
              <a:t>Fumigación</a:t>
            </a:r>
            <a:r>
              <a:rPr lang="es-ES_tradnl" sz="1400" dirty="0"/>
              <a:t>. </a:t>
            </a:r>
            <a:endParaRPr lang="es-MX" sz="1400" dirty="0"/>
          </a:p>
          <a:p>
            <a:endParaRPr lang="es-ES_tradnl" sz="1400" dirty="0" smtClean="0"/>
          </a:p>
        </p:txBody>
      </p:sp>
      <p:sp>
        <p:nvSpPr>
          <p:cNvPr id="13" name="12 CuadroTexto"/>
          <p:cNvSpPr txBox="1"/>
          <p:nvPr/>
        </p:nvSpPr>
        <p:spPr>
          <a:xfrm>
            <a:off x="516231" y="1619931"/>
            <a:ext cx="5868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 smtClean="0"/>
              <a:t>En el municipio se cuenta con un registro de 351 escuelas de nivel preescolar, primarias y secundarias, de las cuales en el mes se atendieron a 13 escuelas.</a:t>
            </a:r>
            <a:endParaRPr lang="es-MX" sz="1400" dirty="0"/>
          </a:p>
        </p:txBody>
      </p:sp>
      <p:graphicFrame>
        <p:nvGraphicFramePr>
          <p:cNvPr id="8" name="7 Gráfico"/>
          <p:cNvGraphicFramePr/>
          <p:nvPr>
            <p:extLst>
              <p:ext uri="{D42A27DB-BD31-4B8C-83A1-F6EECF244321}">
                <p14:modId xmlns:p14="http://schemas.microsoft.com/office/powerpoint/2010/main" val="1572887147"/>
              </p:ext>
            </p:extLst>
          </p:nvPr>
        </p:nvGraphicFramePr>
        <p:xfrm>
          <a:off x="1140810" y="4716016"/>
          <a:ext cx="4572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91921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69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SOPORTE</dc:creator>
  <cp:lastModifiedBy>Cesar Ignacio Bocanegra Alvarado</cp:lastModifiedBy>
  <cp:revision>26</cp:revision>
  <dcterms:created xsi:type="dcterms:W3CDTF">2020-02-10T14:35:38Z</dcterms:created>
  <dcterms:modified xsi:type="dcterms:W3CDTF">2021-09-13T19:24:12Z</dcterms:modified>
</cp:coreProperties>
</file>