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387" r:id="rId3"/>
    <p:sldId id="378" r:id="rId4"/>
    <p:sldId id="372" r:id="rId5"/>
    <p:sldId id="353" r:id="rId6"/>
    <p:sldId id="349" r:id="rId7"/>
    <p:sldId id="364" r:id="rId8"/>
    <p:sldId id="380" r:id="rId9"/>
    <p:sldId id="381" r:id="rId10"/>
    <p:sldId id="385" r:id="rId11"/>
    <p:sldId id="386" r:id="rId12"/>
    <p:sldId id="382" r:id="rId13"/>
    <p:sldId id="384" r:id="rId14"/>
    <p:sldId id="388" r:id="rId1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93" autoAdjust="0"/>
    <p:restoredTop sz="86323" autoAdjust="0"/>
  </p:normalViewPr>
  <p:slideViewPr>
    <p:cSldViewPr>
      <p:cViewPr varScale="1">
        <p:scale>
          <a:sx n="74" d="100"/>
          <a:sy n="74" d="100"/>
        </p:scale>
        <p:origin x="-52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E76CA625-C971-49EE-8B9D-A53304265FD5}" type="datetimeFigureOut">
              <a:rPr lang="es-MX" smtClean="0"/>
              <a:t>28/09/2021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612DC1E-9D11-4CFD-B019-99FFD3DF903A}" type="slidenum">
              <a:rPr lang="es-MX" smtClean="0"/>
              <a:t>‹Nº›</a:t>
            </a:fld>
            <a:endParaRPr lang="es-MX" dirty="0"/>
          </a:p>
        </p:txBody>
      </p:sp>
    </p:spTree>
    <p:extLst>
      <p:ext uri="{BB962C8B-B14F-4D97-AF65-F5344CB8AC3E}">
        <p14:creationId xmlns:p14="http://schemas.microsoft.com/office/powerpoint/2010/main" val="71848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76CA625-C971-49EE-8B9D-A53304265FD5}" type="datetimeFigureOut">
              <a:rPr lang="es-MX" smtClean="0"/>
              <a:t>28/09/2021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612DC1E-9D11-4CFD-B019-99FFD3DF903A}" type="slidenum">
              <a:rPr lang="es-MX" smtClean="0"/>
              <a:t>‹Nº›</a:t>
            </a:fld>
            <a:endParaRPr lang="es-MX" dirty="0"/>
          </a:p>
        </p:txBody>
      </p:sp>
    </p:spTree>
    <p:extLst>
      <p:ext uri="{BB962C8B-B14F-4D97-AF65-F5344CB8AC3E}">
        <p14:creationId xmlns:p14="http://schemas.microsoft.com/office/powerpoint/2010/main" val="949229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76CA625-C971-49EE-8B9D-A53304265FD5}" type="datetimeFigureOut">
              <a:rPr lang="es-MX" smtClean="0"/>
              <a:t>28/09/2021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612DC1E-9D11-4CFD-B019-99FFD3DF903A}" type="slidenum">
              <a:rPr lang="es-MX" smtClean="0"/>
              <a:t>‹Nº›</a:t>
            </a:fld>
            <a:endParaRPr lang="es-MX" dirty="0"/>
          </a:p>
        </p:txBody>
      </p:sp>
    </p:spTree>
    <p:extLst>
      <p:ext uri="{BB962C8B-B14F-4D97-AF65-F5344CB8AC3E}">
        <p14:creationId xmlns:p14="http://schemas.microsoft.com/office/powerpoint/2010/main" val="1870738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76CA625-C971-49EE-8B9D-A53304265FD5}" type="datetimeFigureOut">
              <a:rPr lang="es-MX" smtClean="0"/>
              <a:t>28/09/2021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612DC1E-9D11-4CFD-B019-99FFD3DF903A}" type="slidenum">
              <a:rPr lang="es-MX" smtClean="0"/>
              <a:t>‹Nº›</a:t>
            </a:fld>
            <a:endParaRPr lang="es-MX" dirty="0"/>
          </a:p>
        </p:txBody>
      </p:sp>
    </p:spTree>
    <p:extLst>
      <p:ext uri="{BB962C8B-B14F-4D97-AF65-F5344CB8AC3E}">
        <p14:creationId xmlns:p14="http://schemas.microsoft.com/office/powerpoint/2010/main" val="247224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76CA625-C971-49EE-8B9D-A53304265FD5}" type="datetimeFigureOut">
              <a:rPr lang="es-MX" smtClean="0"/>
              <a:t>28/09/2021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612DC1E-9D11-4CFD-B019-99FFD3DF903A}" type="slidenum">
              <a:rPr lang="es-MX" smtClean="0"/>
              <a:t>‹Nº›</a:t>
            </a:fld>
            <a:endParaRPr lang="es-MX" dirty="0"/>
          </a:p>
        </p:txBody>
      </p:sp>
    </p:spTree>
    <p:extLst>
      <p:ext uri="{BB962C8B-B14F-4D97-AF65-F5344CB8AC3E}">
        <p14:creationId xmlns:p14="http://schemas.microsoft.com/office/powerpoint/2010/main" val="2529991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E76CA625-C971-49EE-8B9D-A53304265FD5}" type="datetimeFigureOut">
              <a:rPr lang="es-MX" smtClean="0"/>
              <a:t>28/09/2021</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612DC1E-9D11-4CFD-B019-99FFD3DF903A}" type="slidenum">
              <a:rPr lang="es-MX" smtClean="0"/>
              <a:t>‹Nº›</a:t>
            </a:fld>
            <a:endParaRPr lang="es-MX" dirty="0"/>
          </a:p>
        </p:txBody>
      </p:sp>
    </p:spTree>
    <p:extLst>
      <p:ext uri="{BB962C8B-B14F-4D97-AF65-F5344CB8AC3E}">
        <p14:creationId xmlns:p14="http://schemas.microsoft.com/office/powerpoint/2010/main" val="3384043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E76CA625-C971-49EE-8B9D-A53304265FD5}" type="datetimeFigureOut">
              <a:rPr lang="es-MX" smtClean="0"/>
              <a:t>28/09/2021</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8612DC1E-9D11-4CFD-B019-99FFD3DF903A}" type="slidenum">
              <a:rPr lang="es-MX" smtClean="0"/>
              <a:t>‹Nº›</a:t>
            </a:fld>
            <a:endParaRPr lang="es-MX" dirty="0"/>
          </a:p>
        </p:txBody>
      </p:sp>
    </p:spTree>
    <p:extLst>
      <p:ext uri="{BB962C8B-B14F-4D97-AF65-F5344CB8AC3E}">
        <p14:creationId xmlns:p14="http://schemas.microsoft.com/office/powerpoint/2010/main" val="83586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E76CA625-C971-49EE-8B9D-A53304265FD5}" type="datetimeFigureOut">
              <a:rPr lang="es-MX" smtClean="0"/>
              <a:t>28/09/2021</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8612DC1E-9D11-4CFD-B019-99FFD3DF903A}" type="slidenum">
              <a:rPr lang="es-MX" smtClean="0"/>
              <a:t>‹Nº›</a:t>
            </a:fld>
            <a:endParaRPr lang="es-MX" dirty="0"/>
          </a:p>
        </p:txBody>
      </p:sp>
    </p:spTree>
    <p:extLst>
      <p:ext uri="{BB962C8B-B14F-4D97-AF65-F5344CB8AC3E}">
        <p14:creationId xmlns:p14="http://schemas.microsoft.com/office/powerpoint/2010/main" val="12893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76CA625-C971-49EE-8B9D-A53304265FD5}" type="datetimeFigureOut">
              <a:rPr lang="es-MX" smtClean="0"/>
              <a:t>28/09/2021</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8612DC1E-9D11-4CFD-B019-99FFD3DF903A}" type="slidenum">
              <a:rPr lang="es-MX" smtClean="0"/>
              <a:t>‹Nº›</a:t>
            </a:fld>
            <a:endParaRPr lang="es-MX" dirty="0"/>
          </a:p>
        </p:txBody>
      </p:sp>
    </p:spTree>
    <p:extLst>
      <p:ext uri="{BB962C8B-B14F-4D97-AF65-F5344CB8AC3E}">
        <p14:creationId xmlns:p14="http://schemas.microsoft.com/office/powerpoint/2010/main" val="101477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76CA625-C971-49EE-8B9D-A53304265FD5}" type="datetimeFigureOut">
              <a:rPr lang="es-MX" smtClean="0"/>
              <a:t>28/09/2021</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612DC1E-9D11-4CFD-B019-99FFD3DF903A}" type="slidenum">
              <a:rPr lang="es-MX" smtClean="0"/>
              <a:t>‹Nº›</a:t>
            </a:fld>
            <a:endParaRPr lang="es-MX" dirty="0"/>
          </a:p>
        </p:txBody>
      </p:sp>
    </p:spTree>
    <p:extLst>
      <p:ext uri="{BB962C8B-B14F-4D97-AF65-F5344CB8AC3E}">
        <p14:creationId xmlns:p14="http://schemas.microsoft.com/office/powerpoint/2010/main" val="3918757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76CA625-C971-49EE-8B9D-A53304265FD5}" type="datetimeFigureOut">
              <a:rPr lang="es-MX" smtClean="0"/>
              <a:t>28/09/2021</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612DC1E-9D11-4CFD-B019-99FFD3DF903A}" type="slidenum">
              <a:rPr lang="es-MX" smtClean="0"/>
              <a:t>‹Nº›</a:t>
            </a:fld>
            <a:endParaRPr lang="es-MX" dirty="0"/>
          </a:p>
        </p:txBody>
      </p:sp>
    </p:spTree>
    <p:extLst>
      <p:ext uri="{BB962C8B-B14F-4D97-AF65-F5344CB8AC3E}">
        <p14:creationId xmlns:p14="http://schemas.microsoft.com/office/powerpoint/2010/main" val="2629377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6CA625-C971-49EE-8B9D-A53304265FD5}" type="datetimeFigureOut">
              <a:rPr lang="es-MX" smtClean="0"/>
              <a:t>28/09/2021</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2DC1E-9D11-4CFD-B019-99FFD3DF903A}" type="slidenum">
              <a:rPr lang="es-MX" smtClean="0"/>
              <a:t>‹Nº›</a:t>
            </a:fld>
            <a:endParaRPr lang="es-MX" dirty="0"/>
          </a:p>
        </p:txBody>
      </p:sp>
    </p:spTree>
    <p:extLst>
      <p:ext uri="{BB962C8B-B14F-4D97-AF65-F5344CB8AC3E}">
        <p14:creationId xmlns:p14="http://schemas.microsoft.com/office/powerpoint/2010/main" val="2028498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08" y="571480"/>
            <a:ext cx="6143668" cy="658642"/>
          </a:xfrm>
          <a:prstGeom prst="rect">
            <a:avLst/>
          </a:prstGeom>
        </p:spPr>
        <p:txBody>
          <a:bodyPr wrap="square">
            <a:spAutoFit/>
          </a:bodyPr>
          <a:lstStyle/>
          <a:p>
            <a:pPr algn="ctr">
              <a:lnSpc>
                <a:spcPct val="115000"/>
              </a:lnSpc>
              <a:spcAft>
                <a:spcPts val="0"/>
              </a:spcAft>
            </a:pPr>
            <a:r>
              <a:rPr lang="es-MX" b="1" dirty="0" smtClean="0">
                <a:latin typeface="Calisto MT"/>
                <a:ea typeface="Calibri"/>
                <a:cs typeface="Times New Roman"/>
              </a:rPr>
              <a:t>AYUNTAMIENTO DE SAN PEDRO TLAQUEPAQUE</a:t>
            </a:r>
            <a:endParaRPr lang="es-MX" dirty="0" smtClean="0">
              <a:ea typeface="Calibri"/>
              <a:cs typeface="Times New Roman"/>
            </a:endParaRPr>
          </a:p>
          <a:p>
            <a:pPr algn="ctr">
              <a:lnSpc>
                <a:spcPct val="115000"/>
              </a:lnSpc>
              <a:spcAft>
                <a:spcPts val="0"/>
              </a:spcAft>
            </a:pPr>
            <a:r>
              <a:rPr lang="es-MX" sz="1400" dirty="0" smtClean="0">
                <a:latin typeface="Arial Narrow"/>
                <a:ea typeface="Calibri"/>
                <a:cs typeface="Times New Roman"/>
              </a:rPr>
              <a:t>GOBIERNO 2018 - 2021</a:t>
            </a:r>
            <a:endParaRPr lang="es-MX" sz="1100" dirty="0">
              <a:ea typeface="Calibri"/>
              <a:cs typeface="Times New Roman"/>
            </a:endParaRPr>
          </a:p>
        </p:txBody>
      </p:sp>
      <p:sp>
        <p:nvSpPr>
          <p:cNvPr id="5" name="4 Rectángulo"/>
          <p:cNvSpPr/>
          <p:nvPr/>
        </p:nvSpPr>
        <p:spPr>
          <a:xfrm>
            <a:off x="2428860" y="1500174"/>
            <a:ext cx="5572132" cy="1200329"/>
          </a:xfrm>
          <a:prstGeom prst="rect">
            <a:avLst/>
          </a:prstGeom>
        </p:spPr>
        <p:txBody>
          <a:bodyPr wrap="square">
            <a:spAutoFit/>
          </a:bodyPr>
          <a:lstStyle/>
          <a:p>
            <a:pPr lvl="0" algn="ctr" eaLnBrk="0" fontAlgn="base" hangingPunct="0">
              <a:spcBef>
                <a:spcPct val="0"/>
              </a:spcBef>
              <a:spcAft>
                <a:spcPct val="0"/>
              </a:spcAft>
            </a:pPr>
            <a:r>
              <a:rPr lang="es-MX" dirty="0" smtClean="0">
                <a:latin typeface="Arial Unicode MS" pitchFamily="34" charset="-128"/>
                <a:ea typeface="Arial Unicode MS" pitchFamily="34" charset="-128"/>
                <a:cs typeface="Arial" pitchFamily="34" charset="0"/>
              </a:rPr>
              <a:t>Secretaria General del Ayuntamiento </a:t>
            </a:r>
          </a:p>
          <a:p>
            <a:pPr lvl="0" algn="ctr" eaLnBrk="0" fontAlgn="base" hangingPunct="0">
              <a:spcBef>
                <a:spcPct val="0"/>
              </a:spcBef>
              <a:spcAft>
                <a:spcPct val="0"/>
              </a:spcAft>
            </a:pPr>
            <a:endParaRPr lang="es-MX" dirty="0" smtClean="0">
              <a:latin typeface="Arial Unicode MS" pitchFamily="34" charset="-128"/>
              <a:ea typeface="Arial Unicode MS" pitchFamily="34" charset="-128"/>
              <a:cs typeface="Arial" pitchFamily="34" charset="0"/>
            </a:endParaRPr>
          </a:p>
          <a:p>
            <a:pPr lvl="0" algn="ctr" eaLnBrk="0" fontAlgn="base" hangingPunct="0">
              <a:spcBef>
                <a:spcPct val="0"/>
              </a:spcBef>
              <a:spcAft>
                <a:spcPct val="0"/>
              </a:spcAft>
            </a:pPr>
            <a:r>
              <a:rPr lang="es-MX" dirty="0" smtClean="0">
                <a:latin typeface="Arial Unicode MS" pitchFamily="34" charset="-128"/>
                <a:ea typeface="Arial Unicode MS" pitchFamily="34" charset="-128"/>
                <a:cs typeface="Arial" pitchFamily="34" charset="0"/>
              </a:rPr>
              <a:t>Dirección de Delegaciones y Agencias Municipales                                                                                    </a:t>
            </a:r>
            <a:endParaRPr lang="es-MX" dirty="0" smtClean="0">
              <a:latin typeface="Arial" pitchFamily="34" charset="0"/>
              <a:cs typeface="Arial" pitchFamily="34" charset="0"/>
            </a:endParaRPr>
          </a:p>
          <a:p>
            <a:pPr lvl="0" algn="ctr" eaLnBrk="0" fontAlgn="base" hangingPunct="0">
              <a:spcBef>
                <a:spcPct val="0"/>
              </a:spcBef>
              <a:spcAft>
                <a:spcPct val="0"/>
              </a:spcAft>
            </a:pPr>
            <a:endParaRPr lang="es-MX" dirty="0"/>
          </a:p>
        </p:txBody>
      </p:sp>
      <p:sp>
        <p:nvSpPr>
          <p:cNvPr id="6" name="5 CuadroTexto"/>
          <p:cNvSpPr txBox="1"/>
          <p:nvPr/>
        </p:nvSpPr>
        <p:spPr>
          <a:xfrm>
            <a:off x="1954444" y="3929066"/>
            <a:ext cx="5857916" cy="461665"/>
          </a:xfrm>
          <a:prstGeom prst="rect">
            <a:avLst/>
          </a:prstGeom>
          <a:noFill/>
        </p:spPr>
        <p:txBody>
          <a:bodyPr wrap="square" rtlCol="0">
            <a:spAutoFit/>
          </a:bodyPr>
          <a:lstStyle/>
          <a:p>
            <a:pPr algn="ctr"/>
            <a:r>
              <a:rPr lang="es-MX" sz="2400" dirty="0" smtClean="0"/>
              <a:t>INFORME  SEPTIEMBRE 2021</a:t>
            </a:r>
            <a:endParaRPr lang="es-MX" sz="2400" dirty="0"/>
          </a:p>
        </p:txBody>
      </p:sp>
      <p:pic>
        <p:nvPicPr>
          <p:cNvPr id="7" name="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571479"/>
            <a:ext cx="1328740" cy="1390359"/>
          </a:xfrm>
          <a:prstGeom prst="rect">
            <a:avLst/>
          </a:prstGeom>
          <a:noFill/>
          <a:ln>
            <a:noFill/>
          </a:ln>
          <a:extLst/>
        </p:spPr>
      </p:pic>
      <p:sp>
        <p:nvSpPr>
          <p:cNvPr id="8" name="7 CuadroTexto"/>
          <p:cNvSpPr txBox="1"/>
          <p:nvPr/>
        </p:nvSpPr>
        <p:spPr>
          <a:xfrm>
            <a:off x="1571604" y="3358834"/>
            <a:ext cx="7072362" cy="400110"/>
          </a:xfrm>
          <a:prstGeom prst="rect">
            <a:avLst/>
          </a:prstGeom>
          <a:noFill/>
        </p:spPr>
        <p:txBody>
          <a:bodyPr wrap="square" rtlCol="0">
            <a:spAutoFit/>
          </a:bodyPr>
          <a:lstStyle/>
          <a:p>
            <a:pPr algn="ctr"/>
            <a:r>
              <a:rPr lang="es-MX" sz="2000" dirty="0" smtClean="0">
                <a:latin typeface="Arial" panose="020B0604020202020204" pitchFamily="34" charset="0"/>
                <a:cs typeface="Arial" panose="020B0604020202020204" pitchFamily="34" charset="0"/>
              </a:rPr>
              <a:t>DELEGACIÓN MUNICIPAL DE TATEPOSCO</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6405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4972"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smtClean="0">
              <a:solidFill>
                <a:schemeClr val="tx1"/>
              </a:solidFill>
            </a:endParaRPr>
          </a:p>
          <a:p>
            <a:pPr algn="ctr"/>
            <a:endParaRPr lang="es-MX" sz="3200" dirty="0">
              <a:solidFill>
                <a:schemeClr val="tx1"/>
              </a:solidFill>
            </a:endParaRPr>
          </a:p>
          <a:p>
            <a:pPr algn="ctr"/>
            <a:endParaRPr lang="es-MX" sz="3200" dirty="0" smtClean="0">
              <a:solidFill>
                <a:schemeClr val="tx1"/>
              </a:solidFill>
            </a:endParaRPr>
          </a:p>
          <a:p>
            <a:pPr algn="ctr"/>
            <a:endParaRPr lang="es-MX" sz="3200" dirty="0">
              <a:solidFill>
                <a:schemeClr val="tx1"/>
              </a:solidFill>
            </a:endParaRPr>
          </a:p>
        </p:txBody>
      </p:sp>
      <p:sp>
        <p:nvSpPr>
          <p:cNvPr id="5" name="4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3</a:t>
            </a:r>
            <a:r>
              <a:rPr lang="es-MX" dirty="0" smtClean="0"/>
              <a:t>. </a:t>
            </a:r>
            <a:r>
              <a:rPr lang="es-MX" sz="1400" b="1" dirty="0" smtClean="0"/>
              <a:t>Visitas a colonias/levantamiento y requerimiento de servicios. 						                                             </a:t>
            </a:r>
            <a:endParaRPr lang="es-MX" sz="1400" b="1" dirty="0"/>
          </a:p>
        </p:txBody>
      </p:sp>
      <p:cxnSp>
        <p:nvCxnSpPr>
          <p:cNvPr id="7" name="6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6" name="5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8" name="7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9" name="8 CuadroTexto"/>
          <p:cNvSpPr txBox="1"/>
          <p:nvPr/>
        </p:nvSpPr>
        <p:spPr>
          <a:xfrm>
            <a:off x="611560" y="1196753"/>
            <a:ext cx="2592288" cy="1815882"/>
          </a:xfrm>
          <a:prstGeom prst="rect">
            <a:avLst/>
          </a:prstGeom>
          <a:noFill/>
        </p:spPr>
        <p:txBody>
          <a:bodyPr wrap="square" rtlCol="0">
            <a:spAutoFit/>
          </a:bodyPr>
          <a:lstStyle/>
          <a:p>
            <a:pPr algn="ctr"/>
            <a:r>
              <a:rPr lang="es-MX" sz="1400" b="1" dirty="0" smtClean="0">
                <a:latin typeface="Arial" panose="020B0604020202020204" pitchFamily="34" charset="0"/>
                <a:cs typeface="Arial" panose="020B0604020202020204" pitchFamily="34" charset="0"/>
              </a:rPr>
              <a:t>  SEPTIEMBRE</a:t>
            </a:r>
          </a:p>
          <a:p>
            <a:pPr algn="just"/>
            <a:r>
              <a:rPr lang="es-MX" sz="1400" dirty="0" smtClean="0">
                <a:latin typeface="Arial" panose="020B0604020202020204" pitchFamily="34" charset="0"/>
                <a:cs typeface="Arial" panose="020B0604020202020204" pitchFamily="34" charset="0"/>
              </a:rPr>
              <a:t>Se llevo acabo la nivelación de la calle Francisco Silva Romero en la Colonia Francisco silva Romero, esto debido al temporal de lluvias ya que estaba totalmente destrozada.</a:t>
            </a:r>
            <a:endParaRPr lang="es-MX" sz="1400" dirty="0">
              <a:latin typeface="Arial" panose="020B0604020202020204" pitchFamily="34" charset="0"/>
              <a:cs typeface="Arial" panose="020B0604020202020204" pitchFamily="34" charset="0"/>
            </a:endParaRPr>
          </a:p>
        </p:txBody>
      </p:sp>
      <p:sp>
        <p:nvSpPr>
          <p:cNvPr id="11" name="10 CuadroTexto"/>
          <p:cNvSpPr txBox="1"/>
          <p:nvPr/>
        </p:nvSpPr>
        <p:spPr>
          <a:xfrm>
            <a:off x="6868371" y="333415"/>
            <a:ext cx="1731604" cy="646331"/>
          </a:xfrm>
          <a:prstGeom prst="rect">
            <a:avLst/>
          </a:prstGeom>
          <a:noFill/>
        </p:spPr>
        <p:txBody>
          <a:bodyPr wrap="square" rtlCol="0">
            <a:spAutoFit/>
          </a:bodyPr>
          <a:lstStyle/>
          <a:p>
            <a:r>
              <a:rPr lang="es-MX" b="1" dirty="0" smtClean="0"/>
              <a:t>  </a:t>
            </a:r>
            <a:r>
              <a:rPr lang="es-MX" b="1" dirty="0" smtClean="0"/>
              <a:t>septiembre</a:t>
            </a:r>
            <a:r>
              <a:rPr lang="es-MX" b="1" dirty="0" smtClean="0"/>
              <a:t>2021</a:t>
            </a:r>
            <a:endParaRPr lang="es-MX" b="1" dirty="0"/>
          </a:p>
        </p:txBody>
      </p:sp>
      <p:sp>
        <p:nvSpPr>
          <p:cNvPr id="2" name="AutoShape 2" descr="blob:https://web.whatsapp.com/bca2b641-1d06-446e-9c43-77e49e4fff9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5122" name="Picture 2" descr="C:\Users\Delegacion_Tateposco\Downloads\WhatsApp Image 2021-09-20 at 13.31.4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4303" y="2060848"/>
            <a:ext cx="2564781" cy="406102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Delegacion_Tateposco\Downloads\WhatsApp Image 2021-09-20 at 13.31.44 (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0986" y="1268760"/>
            <a:ext cx="2723915" cy="4853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455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4972"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smtClean="0">
              <a:solidFill>
                <a:schemeClr val="tx1"/>
              </a:solidFill>
            </a:endParaRPr>
          </a:p>
          <a:p>
            <a:pPr algn="ctr"/>
            <a:endParaRPr lang="es-MX" sz="3200" dirty="0">
              <a:solidFill>
                <a:schemeClr val="tx1"/>
              </a:solidFill>
            </a:endParaRPr>
          </a:p>
          <a:p>
            <a:pPr algn="ctr"/>
            <a:endParaRPr lang="es-MX" sz="3200" dirty="0" smtClean="0">
              <a:solidFill>
                <a:schemeClr val="tx1"/>
              </a:solidFill>
            </a:endParaRPr>
          </a:p>
          <a:p>
            <a:pPr algn="ctr"/>
            <a:endParaRPr lang="es-MX" sz="3200" dirty="0">
              <a:solidFill>
                <a:schemeClr val="tx1"/>
              </a:solidFill>
            </a:endParaRPr>
          </a:p>
        </p:txBody>
      </p:sp>
      <p:sp>
        <p:nvSpPr>
          <p:cNvPr id="5" name="4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3</a:t>
            </a:r>
            <a:r>
              <a:rPr lang="es-MX" dirty="0" smtClean="0"/>
              <a:t>. </a:t>
            </a:r>
            <a:r>
              <a:rPr lang="es-MX" sz="1400" dirty="0" smtClean="0"/>
              <a:t>Visitas a colonias/levantamiento y requerimientos de servicios						                                             </a:t>
            </a:r>
            <a:endParaRPr lang="es-MX" sz="1400" dirty="0"/>
          </a:p>
        </p:txBody>
      </p:sp>
      <p:cxnSp>
        <p:nvCxnSpPr>
          <p:cNvPr id="7" name="6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6" name="5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8" name="7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9" name="8 CuadroTexto"/>
          <p:cNvSpPr txBox="1"/>
          <p:nvPr/>
        </p:nvSpPr>
        <p:spPr>
          <a:xfrm>
            <a:off x="611560" y="1196753"/>
            <a:ext cx="2592288" cy="2462213"/>
          </a:xfrm>
          <a:prstGeom prst="rect">
            <a:avLst/>
          </a:prstGeom>
          <a:noFill/>
        </p:spPr>
        <p:txBody>
          <a:bodyPr wrap="square" rtlCol="0">
            <a:spAutoFit/>
          </a:bodyPr>
          <a:lstStyle/>
          <a:p>
            <a:pPr algn="just"/>
            <a:r>
              <a:rPr lang="es-MX" sz="1400" b="1" dirty="0" smtClean="0">
                <a:latin typeface="Arial" panose="020B0604020202020204" pitchFamily="34" charset="0"/>
                <a:cs typeface="Arial" panose="020B0604020202020204" pitchFamily="34" charset="0"/>
              </a:rPr>
              <a:t>SEPTIEMBRE</a:t>
            </a:r>
          </a:p>
          <a:p>
            <a:pPr algn="just"/>
            <a:endParaRPr lang="es-MX" sz="1400" b="1" dirty="0" smtClean="0">
              <a:latin typeface="Arial" panose="020B0604020202020204" pitchFamily="34" charset="0"/>
              <a:cs typeface="Arial" panose="020B0604020202020204" pitchFamily="34" charset="0"/>
            </a:endParaRPr>
          </a:p>
          <a:p>
            <a:pPr algn="just"/>
            <a:r>
              <a:rPr lang="es-MX" sz="1400" dirty="0" smtClean="0">
                <a:latin typeface="Arial" panose="020B0604020202020204" pitchFamily="34" charset="0"/>
                <a:cs typeface="Arial" panose="020B0604020202020204" pitchFamily="34" charset="0"/>
              </a:rPr>
              <a:t>Se llevo a cabo una reunión en la Colonia Potrero el Sauz, esto con la finalidad de organizar una mesa directiva para poder trabajar en la zona y así  elegir un representante  aclarar algunas inquietudes de ciudadanos habitantes de la zona.</a:t>
            </a:r>
            <a:endParaRPr lang="es-MX" sz="1400" dirty="0">
              <a:latin typeface="Arial" panose="020B0604020202020204" pitchFamily="34" charset="0"/>
              <a:cs typeface="Arial" panose="020B0604020202020204" pitchFamily="34" charset="0"/>
            </a:endParaRPr>
          </a:p>
        </p:txBody>
      </p:sp>
      <p:sp>
        <p:nvSpPr>
          <p:cNvPr id="11" name="10 CuadroTexto"/>
          <p:cNvSpPr txBox="1"/>
          <p:nvPr/>
        </p:nvSpPr>
        <p:spPr>
          <a:xfrm>
            <a:off x="6948264" y="548680"/>
            <a:ext cx="1731604" cy="369332"/>
          </a:xfrm>
          <a:prstGeom prst="rect">
            <a:avLst/>
          </a:prstGeom>
          <a:noFill/>
        </p:spPr>
        <p:txBody>
          <a:bodyPr wrap="square" rtlCol="0">
            <a:spAutoFit/>
          </a:bodyPr>
          <a:lstStyle/>
          <a:p>
            <a:r>
              <a:rPr lang="es-MX" dirty="0" smtClean="0"/>
              <a:t>  AGOSTO2021</a:t>
            </a:r>
            <a:endParaRPr lang="es-MX" dirty="0"/>
          </a:p>
        </p:txBody>
      </p:sp>
      <p:sp>
        <p:nvSpPr>
          <p:cNvPr id="2" name="AutoShape 2" descr="blob:https://web.whatsapp.com/bca2b641-1d06-446e-9c43-77e49e4fff9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6146" name="Picture 2" descr="C:\Users\Delegacion_Tateposco\Downloads\WhatsApp Image 2021-09-20 at 13.35.22.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1229216"/>
            <a:ext cx="2952328" cy="260561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blob:https://web.whatsapp.com/68b16139-ee5a-44e0-bf73-aade1443e96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AutoShape 6" descr="blob:https://web.whatsapp.com/68b16139-ee5a-44e0-bf73-aade1443e96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 name="AutoShape 8" descr="blob:https://web.whatsapp.com/68b16139-ee5a-44e0-bf73-aade1443e96d"/>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3" name="AutoShape 10" descr="blob:https://web.whatsapp.com/68b16139-ee5a-44e0-bf73-aade1443e96d"/>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4" name="AutoShape 12" descr="blob:https://web.whatsapp.com/68b16139-ee5a-44e0-bf73-aade1443e96d"/>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5" name="AutoShape 14" descr="blob:https://web.whatsapp.com/68b16139-ee5a-44e0-bf73-aade1443e96d"/>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159" name="Picture 15" descr="C:\Users\Delegacion_Tateposco\Downloads\WhatsApp Image 2021-09-20 at 13.35.22 (2).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926" y="3964750"/>
            <a:ext cx="3222104" cy="2416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044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 3</a:t>
            </a:r>
            <a:r>
              <a:rPr lang="es-MX" sz="1400" dirty="0" smtClean="0"/>
              <a:t>.  VISITAS A COLONIAS/ LEVANTAMIENTO Y REQUERIMIENTOS DE SERVICIOS</a:t>
            </a:r>
            <a:endParaRPr lang="es-MX" sz="1400" dirty="0"/>
          </a:p>
        </p:txBody>
      </p:sp>
      <p:cxnSp>
        <p:nvCxnSpPr>
          <p:cNvPr id="7" name="6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6" name="5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8" name="7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9" name="8 CuadroTexto"/>
          <p:cNvSpPr txBox="1"/>
          <p:nvPr/>
        </p:nvSpPr>
        <p:spPr>
          <a:xfrm>
            <a:off x="683568" y="1196752"/>
            <a:ext cx="2520280" cy="1815882"/>
          </a:xfrm>
          <a:prstGeom prst="rect">
            <a:avLst/>
          </a:prstGeom>
          <a:noFill/>
        </p:spPr>
        <p:txBody>
          <a:bodyPr wrap="square" rtlCol="0">
            <a:spAutoFit/>
          </a:bodyPr>
          <a:lstStyle/>
          <a:p>
            <a:pPr algn="just"/>
            <a:r>
              <a:rPr lang="es-MX" sz="1400" b="1" dirty="0" smtClean="0">
                <a:latin typeface="Arial" panose="020B0604020202020204" pitchFamily="34" charset="0"/>
                <a:cs typeface="Arial" panose="020B0604020202020204" pitchFamily="34" charset="0"/>
              </a:rPr>
              <a:t>SEPTIEMBRE</a:t>
            </a:r>
          </a:p>
          <a:p>
            <a:pPr algn="just"/>
            <a:r>
              <a:rPr lang="es-MX" sz="1400" dirty="0" smtClean="0">
                <a:latin typeface="Arial" panose="020B0604020202020204" pitchFamily="34" charset="0"/>
                <a:cs typeface="Arial" panose="020B0604020202020204" pitchFamily="34" charset="0"/>
              </a:rPr>
              <a:t>Se realizo una visita a Puente a desnivel de Tateposco, esto para verificar trabajos de Alumbrado Público ya que  se llevo a cabo la instalación  de luminaria. </a:t>
            </a:r>
            <a:endParaRPr lang="es-MX" sz="1400" dirty="0">
              <a:latin typeface="Arial" panose="020B0604020202020204" pitchFamily="34" charset="0"/>
              <a:cs typeface="Arial" panose="020B0604020202020204" pitchFamily="34" charset="0"/>
            </a:endParaRPr>
          </a:p>
        </p:txBody>
      </p:sp>
      <p:sp>
        <p:nvSpPr>
          <p:cNvPr id="11" name="10 CuadroTexto"/>
          <p:cNvSpPr txBox="1"/>
          <p:nvPr/>
        </p:nvSpPr>
        <p:spPr>
          <a:xfrm>
            <a:off x="6948264" y="548680"/>
            <a:ext cx="1863526" cy="369332"/>
          </a:xfrm>
          <a:prstGeom prst="rect">
            <a:avLst/>
          </a:prstGeom>
          <a:noFill/>
        </p:spPr>
        <p:txBody>
          <a:bodyPr wrap="square" rtlCol="0">
            <a:spAutoFit/>
          </a:bodyPr>
          <a:lstStyle/>
          <a:p>
            <a:r>
              <a:rPr lang="es-MX" dirty="0" smtClean="0"/>
              <a:t>AGOSTO 2021</a:t>
            </a:r>
            <a:endParaRPr lang="es-MX" dirty="0"/>
          </a:p>
        </p:txBody>
      </p:sp>
      <p:pic>
        <p:nvPicPr>
          <p:cNvPr id="7170" name="Picture 2" descr="C:\Users\Delegacion_Tateposco\Downloads\WhatsApp Image 2021-09-20 at 13.37.49 (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303" y="1262018"/>
            <a:ext cx="5452759"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803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5576" y="1484784"/>
            <a:ext cx="7920880"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755576" y="476672"/>
            <a:ext cx="7920880"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5 apoyo a otras dependencias</a:t>
            </a:r>
            <a:endParaRPr lang="es-MX" dirty="0"/>
          </a:p>
        </p:txBody>
      </p:sp>
      <p:cxnSp>
        <p:nvCxnSpPr>
          <p:cNvPr id="7" name="6 Conector recto"/>
          <p:cNvCxnSpPr/>
          <p:nvPr/>
        </p:nvCxnSpPr>
        <p:spPr>
          <a:xfrm>
            <a:off x="3221992" y="1484784"/>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6" name="5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8" name="7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9" name="8 CuadroTexto"/>
          <p:cNvSpPr txBox="1"/>
          <p:nvPr/>
        </p:nvSpPr>
        <p:spPr>
          <a:xfrm>
            <a:off x="755576" y="1669450"/>
            <a:ext cx="2304256" cy="2462213"/>
          </a:xfrm>
          <a:prstGeom prst="rect">
            <a:avLst/>
          </a:prstGeom>
          <a:noFill/>
        </p:spPr>
        <p:txBody>
          <a:bodyPr wrap="square" rtlCol="0">
            <a:spAutoFit/>
          </a:bodyPr>
          <a:lstStyle/>
          <a:p>
            <a:r>
              <a:rPr lang="es-MX" sz="1400" b="1" dirty="0" smtClean="0">
                <a:latin typeface="Arial" panose="020B0604020202020204" pitchFamily="34" charset="0"/>
                <a:cs typeface="Arial" panose="020B0604020202020204" pitchFamily="34" charset="0"/>
              </a:rPr>
              <a:t>SEPTIEMBRE</a:t>
            </a:r>
            <a:endParaRPr lang="es-MX" sz="1400" dirty="0">
              <a:latin typeface="Arial" panose="020B0604020202020204" pitchFamily="34" charset="0"/>
              <a:cs typeface="Arial" panose="020B0604020202020204" pitchFamily="34" charset="0"/>
            </a:endParaRPr>
          </a:p>
          <a:p>
            <a:endParaRPr lang="es-MX" sz="1400" b="1" dirty="0">
              <a:latin typeface="Arial" panose="020B0604020202020204" pitchFamily="34" charset="0"/>
              <a:cs typeface="Arial" panose="020B0604020202020204" pitchFamily="34" charset="0"/>
            </a:endParaRPr>
          </a:p>
          <a:p>
            <a:pPr algn="just"/>
            <a:r>
              <a:rPr lang="es-MX" sz="1400" dirty="0" smtClean="0">
                <a:latin typeface="Arial" pitchFamily="34" charset="0"/>
                <a:cs typeface="Arial" panose="020B0604020202020204" pitchFamily="34" charset="0"/>
              </a:rPr>
              <a:t>Se llevo a cabo la colocación de un tubo de desagüe en la calle guamúchil iniciando en la colonia francisco silva romero hasta la colonia </a:t>
            </a:r>
            <a:r>
              <a:rPr lang="es-MX" sz="1400" dirty="0">
                <a:latin typeface="Arial" pitchFamily="34" charset="0"/>
                <a:cs typeface="Arial" panose="020B0604020202020204" pitchFamily="34" charset="0"/>
              </a:rPr>
              <a:t>B</a:t>
            </a:r>
            <a:r>
              <a:rPr lang="es-MX" sz="1400" dirty="0" smtClean="0">
                <a:latin typeface="Arial" pitchFamily="34" charset="0"/>
                <a:cs typeface="Arial" panose="020B0604020202020204" pitchFamily="34" charset="0"/>
              </a:rPr>
              <a:t>arrios </a:t>
            </a:r>
            <a:r>
              <a:rPr lang="es-MX" sz="1400" dirty="0">
                <a:latin typeface="Arial" pitchFamily="34" charset="0"/>
                <a:cs typeface="Arial" panose="020B0604020202020204" pitchFamily="34" charset="0"/>
              </a:rPr>
              <a:t>U</a:t>
            </a:r>
            <a:r>
              <a:rPr lang="es-MX" sz="1400" dirty="0" smtClean="0">
                <a:latin typeface="Arial" pitchFamily="34" charset="0"/>
                <a:cs typeface="Arial" panose="020B0604020202020204" pitchFamily="34" charset="0"/>
              </a:rPr>
              <a:t>nidos). Trabajo realizado por Maquinaria Pesada y Obras Públicas.</a:t>
            </a:r>
          </a:p>
        </p:txBody>
      </p:sp>
      <p:sp>
        <p:nvSpPr>
          <p:cNvPr id="11" name="10 CuadroTexto"/>
          <p:cNvSpPr txBox="1"/>
          <p:nvPr/>
        </p:nvSpPr>
        <p:spPr>
          <a:xfrm>
            <a:off x="6948264" y="548680"/>
            <a:ext cx="1863526" cy="369332"/>
          </a:xfrm>
          <a:prstGeom prst="rect">
            <a:avLst/>
          </a:prstGeom>
          <a:noFill/>
        </p:spPr>
        <p:txBody>
          <a:bodyPr wrap="square" rtlCol="0">
            <a:spAutoFit/>
          </a:bodyPr>
          <a:lstStyle/>
          <a:p>
            <a:r>
              <a:rPr lang="es-MX" dirty="0" smtClean="0"/>
              <a:t>AGOSTO 2021</a:t>
            </a:r>
            <a:endParaRPr lang="es-MX" dirty="0"/>
          </a:p>
        </p:txBody>
      </p:sp>
      <p:sp>
        <p:nvSpPr>
          <p:cNvPr id="2" name="AutoShape 4" descr="blob:https://web.whatsapp.com/dc09ec7d-b568-4f04-bb6e-49be479f7cb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3" name="AutoShape 6" descr="blob:https://web.whatsapp.com/29e2bd11-6a66-4223-b3e4-9905bbb1e78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8194" name="Picture 2" descr="C:\Users\Delegacion_Tateposco\Downloads\WhatsApp Image 2021-09-20 at 13.38.5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1992" y="1580796"/>
            <a:ext cx="2574144" cy="4606478"/>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Delegacion_Tateposco\Downloads\WhatsApp Image 2021-09-20 at 13.38.5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264" y="1580795"/>
            <a:ext cx="2715766" cy="4606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318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5576" y="1484784"/>
            <a:ext cx="7920880"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755576" y="476672"/>
            <a:ext cx="7920880"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 </a:t>
            </a:r>
            <a:r>
              <a:rPr lang="es-MX" sz="1400" dirty="0" smtClean="0"/>
              <a:t>VISITAS A COLONIAS/LEVANTAMIENTO Y REQUERIMIENTOS DE SERVICIOS</a:t>
            </a:r>
            <a:endParaRPr lang="es-MX" sz="1400" dirty="0"/>
          </a:p>
        </p:txBody>
      </p:sp>
      <p:cxnSp>
        <p:nvCxnSpPr>
          <p:cNvPr id="7" name="6 Conector recto"/>
          <p:cNvCxnSpPr/>
          <p:nvPr/>
        </p:nvCxnSpPr>
        <p:spPr>
          <a:xfrm>
            <a:off x="3221992" y="1484784"/>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6" name="5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8" name="7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9" name="8 CuadroTexto"/>
          <p:cNvSpPr txBox="1"/>
          <p:nvPr/>
        </p:nvSpPr>
        <p:spPr>
          <a:xfrm>
            <a:off x="755576" y="1669450"/>
            <a:ext cx="2304256" cy="1815882"/>
          </a:xfrm>
          <a:prstGeom prst="rect">
            <a:avLst/>
          </a:prstGeom>
          <a:noFill/>
        </p:spPr>
        <p:txBody>
          <a:bodyPr wrap="square" rtlCol="0">
            <a:spAutoFit/>
          </a:bodyPr>
          <a:lstStyle/>
          <a:p>
            <a:r>
              <a:rPr lang="es-MX" sz="1400" b="1" dirty="0" smtClean="0">
                <a:latin typeface="Arial" panose="020B0604020202020204" pitchFamily="34" charset="0"/>
                <a:cs typeface="Arial" panose="020B0604020202020204" pitchFamily="34" charset="0"/>
              </a:rPr>
              <a:t>SEPTIEMBRE</a:t>
            </a:r>
            <a:endParaRPr lang="es-MX" sz="1400" dirty="0">
              <a:latin typeface="Arial" panose="020B0604020202020204" pitchFamily="34" charset="0"/>
              <a:cs typeface="Arial" panose="020B0604020202020204" pitchFamily="34" charset="0"/>
            </a:endParaRPr>
          </a:p>
          <a:p>
            <a:endParaRPr lang="es-MX" sz="1400" b="1" dirty="0">
              <a:latin typeface="Arial" panose="020B0604020202020204" pitchFamily="34" charset="0"/>
              <a:cs typeface="Arial" panose="020B0604020202020204" pitchFamily="34" charset="0"/>
            </a:endParaRPr>
          </a:p>
          <a:p>
            <a:pPr algn="just"/>
            <a:r>
              <a:rPr lang="es-MX" sz="1400" dirty="0" smtClean="0">
                <a:latin typeface="Arial" pitchFamily="34" charset="0"/>
                <a:cs typeface="Arial" panose="020B0604020202020204" pitchFamily="34" charset="0"/>
              </a:rPr>
              <a:t>Atención a la solicitud de arboles para reforestación en la Escuela Primaria Antonio Castro Leal en el Fraccionamiento de Parques de la Victoria.</a:t>
            </a:r>
          </a:p>
        </p:txBody>
      </p:sp>
      <p:sp>
        <p:nvSpPr>
          <p:cNvPr id="11" name="10 CuadroTexto"/>
          <p:cNvSpPr txBox="1"/>
          <p:nvPr/>
        </p:nvSpPr>
        <p:spPr>
          <a:xfrm>
            <a:off x="6588224" y="548680"/>
            <a:ext cx="2223566" cy="369332"/>
          </a:xfrm>
          <a:prstGeom prst="rect">
            <a:avLst/>
          </a:prstGeom>
          <a:noFill/>
        </p:spPr>
        <p:txBody>
          <a:bodyPr wrap="square" rtlCol="0">
            <a:spAutoFit/>
          </a:bodyPr>
          <a:lstStyle/>
          <a:p>
            <a:r>
              <a:rPr lang="es-MX" dirty="0" smtClean="0"/>
              <a:t>SEPTIEMBRE 2021</a:t>
            </a:r>
            <a:endParaRPr lang="es-MX" dirty="0"/>
          </a:p>
        </p:txBody>
      </p:sp>
      <p:sp>
        <p:nvSpPr>
          <p:cNvPr id="2" name="AutoShape 4" descr="blob:https://web.whatsapp.com/dc09ec7d-b568-4f04-bb6e-49be479f7cb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3" name="AutoShape 6" descr="blob:https://web.whatsapp.com/29e2bd11-6a66-4223-b3e4-9905bbb1e78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9218" name="Picture 2" descr="C:\Users\Delegacion_Tateposco\Downloads\WhatsApp Image 2021-09-23 at 13.46.33 (6).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5097" y="1685549"/>
            <a:ext cx="2793883" cy="4392488"/>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Delegacion_Tateposco\Downloads\WhatsApp Image 2021-09-23 at 13.46.33 (4).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5216" y="1685549"/>
            <a:ext cx="2542072"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857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3568"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 3.- </a:t>
            </a:r>
            <a:r>
              <a:rPr lang="es-MX" sz="1400" b="1" dirty="0"/>
              <a:t>V</a:t>
            </a:r>
            <a:r>
              <a:rPr lang="es-MX" sz="1400" b="1" dirty="0" smtClean="0"/>
              <a:t>isitas </a:t>
            </a:r>
            <a:r>
              <a:rPr lang="es-MX" sz="1400" b="1" dirty="0" smtClean="0"/>
              <a:t>a </a:t>
            </a:r>
            <a:r>
              <a:rPr lang="es-MX" sz="1400" b="1" dirty="0" smtClean="0"/>
              <a:t>colonias/Levantamiento y requerimientos de servicios</a:t>
            </a:r>
            <a:endParaRPr lang="es-MX" sz="1400" b="1" dirty="0"/>
          </a:p>
        </p:txBody>
      </p:sp>
      <p:cxnSp>
        <p:nvCxnSpPr>
          <p:cNvPr id="7" name="6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6" name="5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8" name="7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9" name="8 CuadroTexto"/>
          <p:cNvSpPr txBox="1"/>
          <p:nvPr/>
        </p:nvSpPr>
        <p:spPr>
          <a:xfrm>
            <a:off x="683568" y="1196752"/>
            <a:ext cx="2520280" cy="2031325"/>
          </a:xfrm>
          <a:prstGeom prst="rect">
            <a:avLst/>
          </a:prstGeom>
          <a:noFill/>
        </p:spPr>
        <p:txBody>
          <a:bodyPr wrap="square" rtlCol="0">
            <a:spAutoFit/>
          </a:bodyPr>
          <a:lstStyle/>
          <a:p>
            <a:r>
              <a:rPr lang="es-MX" sz="1400" b="1" dirty="0" smtClean="0">
                <a:latin typeface="Arial" panose="020B0604020202020204" pitchFamily="34" charset="0"/>
                <a:cs typeface="Arial" panose="020B0604020202020204" pitchFamily="34" charset="0"/>
              </a:rPr>
              <a:t>01 DE SEPTIEMBRE</a:t>
            </a:r>
          </a:p>
          <a:p>
            <a:pPr algn="just"/>
            <a:r>
              <a:rPr lang="es-MX" sz="1400" dirty="0" smtClean="0">
                <a:latin typeface="Arial" panose="020B0604020202020204" pitchFamily="34" charset="0"/>
                <a:cs typeface="Arial" panose="020B0604020202020204" pitchFamily="34" charset="0"/>
              </a:rPr>
              <a:t>Visita ciudadana en Tateposco, con la finalidad de avisar  que retiren sus autos que dejan estacionados en la </a:t>
            </a:r>
            <a:r>
              <a:rPr lang="es-MX" sz="1400" dirty="0" smtClean="0">
                <a:latin typeface="Arial" panose="020B0604020202020204" pitchFamily="34" charset="0"/>
                <a:cs typeface="Arial" panose="020B0604020202020204" pitchFamily="34" charset="0"/>
              </a:rPr>
              <a:t>calle Hidalgo </a:t>
            </a:r>
            <a:r>
              <a:rPr lang="es-MX" sz="1400" dirty="0" smtClean="0">
                <a:latin typeface="Arial" panose="020B0604020202020204" pitchFamily="34" charset="0"/>
                <a:cs typeface="Arial" panose="020B0604020202020204" pitchFamily="34" charset="0"/>
              </a:rPr>
              <a:t>ya que impiden y/o obstruyen el paso de camiones recolectores de </a:t>
            </a:r>
            <a:r>
              <a:rPr lang="es-MX" sz="1400" dirty="0">
                <a:latin typeface="Arial" panose="020B0604020202020204" pitchFamily="34" charset="0"/>
                <a:cs typeface="Arial" panose="020B0604020202020204" pitchFamily="34" charset="0"/>
              </a:rPr>
              <a:t>b</a:t>
            </a:r>
            <a:r>
              <a:rPr lang="es-MX" sz="1400" dirty="0" smtClean="0">
                <a:latin typeface="Arial" panose="020B0604020202020204" pitchFamily="34" charset="0"/>
                <a:cs typeface="Arial" panose="020B0604020202020204" pitchFamily="34" charset="0"/>
              </a:rPr>
              <a:t>asura</a:t>
            </a:r>
            <a:endParaRPr lang="es-MX" sz="1400" dirty="0">
              <a:latin typeface="Arial" panose="020B0604020202020204" pitchFamily="34" charset="0"/>
              <a:cs typeface="Arial" panose="020B0604020202020204" pitchFamily="34" charset="0"/>
            </a:endParaRPr>
          </a:p>
        </p:txBody>
      </p:sp>
      <p:sp>
        <p:nvSpPr>
          <p:cNvPr id="11" name="10 CuadroTexto"/>
          <p:cNvSpPr txBox="1"/>
          <p:nvPr/>
        </p:nvSpPr>
        <p:spPr>
          <a:xfrm>
            <a:off x="6588224" y="548680"/>
            <a:ext cx="1944216" cy="369332"/>
          </a:xfrm>
          <a:prstGeom prst="rect">
            <a:avLst/>
          </a:prstGeom>
          <a:noFill/>
        </p:spPr>
        <p:txBody>
          <a:bodyPr wrap="square" rtlCol="0">
            <a:spAutoFit/>
          </a:bodyPr>
          <a:lstStyle/>
          <a:p>
            <a:r>
              <a:rPr lang="es-MX" dirty="0" smtClean="0"/>
              <a:t>SEPTIEMBRE 2021</a:t>
            </a:r>
            <a:endParaRPr lang="es-MX" dirty="0"/>
          </a:p>
        </p:txBody>
      </p:sp>
      <p:pic>
        <p:nvPicPr>
          <p:cNvPr id="1026" name="Picture 2" descr="C:\Users\Delegacion_Tateposco\Downloads\WhatsApp Image 2021-09-20 at 13.15.4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1610" y="1232756"/>
            <a:ext cx="5472608"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71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5576" y="1195011"/>
            <a:ext cx="7963421"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467543" y="481318"/>
            <a:ext cx="8210127"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  Visitas a Colonias/Levantamiento y requerimientos de servicios </a:t>
            </a:r>
            <a:endParaRPr lang="es-MX" dirty="0"/>
          </a:p>
        </p:txBody>
      </p:sp>
      <p:cxnSp>
        <p:nvCxnSpPr>
          <p:cNvPr id="7" name="6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6" name="5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8" name="7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9" name="8 CuadroTexto"/>
          <p:cNvSpPr txBox="1"/>
          <p:nvPr/>
        </p:nvSpPr>
        <p:spPr>
          <a:xfrm>
            <a:off x="765174" y="1196753"/>
            <a:ext cx="2438673" cy="3323987"/>
          </a:xfrm>
          <a:prstGeom prst="rect">
            <a:avLst/>
          </a:prstGeom>
          <a:noFill/>
        </p:spPr>
        <p:txBody>
          <a:bodyPr wrap="square" rtlCol="0">
            <a:spAutoFit/>
          </a:bodyPr>
          <a:lstStyle/>
          <a:p>
            <a:r>
              <a:rPr lang="es-MX" sz="1400" b="1" dirty="0" smtClean="0">
                <a:latin typeface="Arial" panose="020B0604020202020204" pitchFamily="34" charset="0"/>
                <a:cs typeface="Arial" panose="020B0604020202020204" pitchFamily="34" charset="0"/>
              </a:rPr>
              <a:t>   SEPTIEMBRE</a:t>
            </a:r>
          </a:p>
          <a:p>
            <a:endParaRPr lang="es-MX" sz="1400" b="1" dirty="0">
              <a:latin typeface="Arial" panose="020B0604020202020204" pitchFamily="34" charset="0"/>
              <a:cs typeface="Arial" panose="020B0604020202020204" pitchFamily="34" charset="0"/>
            </a:endParaRPr>
          </a:p>
          <a:p>
            <a:pPr algn="just"/>
            <a:r>
              <a:rPr lang="es-MX" sz="1400" dirty="0" smtClean="0">
                <a:latin typeface="Arial" panose="020B0604020202020204" pitchFamily="34" charset="0"/>
                <a:cs typeface="Arial" panose="020B0604020202020204" pitchFamily="34" charset="0"/>
              </a:rPr>
              <a:t>Se realizo </a:t>
            </a:r>
            <a:r>
              <a:rPr lang="es-MX" sz="1400" dirty="0">
                <a:latin typeface="Arial" panose="020B0604020202020204" pitchFamily="34" charset="0"/>
                <a:cs typeface="Arial" panose="020B0604020202020204" pitchFamily="34" charset="0"/>
              </a:rPr>
              <a:t> </a:t>
            </a:r>
            <a:r>
              <a:rPr lang="es-MX" sz="1400" dirty="0" smtClean="0">
                <a:latin typeface="Arial" panose="020B0604020202020204" pitchFamily="34" charset="0"/>
                <a:cs typeface="Arial" panose="020B0604020202020204" pitchFamily="34" charset="0"/>
              </a:rPr>
              <a:t>recorrido por parte de una servidora en la Colonia </a:t>
            </a:r>
            <a:r>
              <a:rPr lang="es-MX" sz="1400" dirty="0">
                <a:latin typeface="Arial" panose="020B0604020202020204" pitchFamily="34" charset="0"/>
                <a:cs typeface="Arial" panose="020B0604020202020204" pitchFamily="34" charset="0"/>
              </a:rPr>
              <a:t> </a:t>
            </a:r>
            <a:r>
              <a:rPr lang="es-MX" sz="1400" dirty="0" smtClean="0">
                <a:latin typeface="Arial" panose="020B0604020202020204" pitchFamily="34" charset="0"/>
                <a:cs typeface="Arial" panose="020B0604020202020204" pitchFamily="34" charset="0"/>
              </a:rPr>
              <a:t>Tateposco, esto en atención a los ciudadanos habitantes de la </a:t>
            </a:r>
            <a:r>
              <a:rPr lang="es-MX" sz="1400" dirty="0" smtClean="0">
                <a:latin typeface="Arial" panose="020B0604020202020204" pitchFamily="34" charset="0"/>
                <a:cs typeface="Arial" panose="020B0604020202020204" pitchFamily="34" charset="0"/>
              </a:rPr>
              <a:t>calle</a:t>
            </a:r>
            <a:r>
              <a:rPr lang="es-MX" sz="1400" dirty="0" smtClean="0">
                <a:latin typeface="Arial" panose="020B0604020202020204" pitchFamily="34" charset="0"/>
                <a:cs typeface="Arial" panose="020B0604020202020204" pitchFamily="34" charset="0"/>
              </a:rPr>
              <a:t> Francisco I. Madero,</a:t>
            </a:r>
            <a:r>
              <a:rPr lang="es-MX" sz="1400" dirty="0" smtClean="0">
                <a:latin typeface="Arial" panose="020B0604020202020204" pitchFamily="34" charset="0"/>
                <a:cs typeface="Arial" panose="020B0604020202020204" pitchFamily="34" charset="0"/>
              </a:rPr>
              <a:t>  </a:t>
            </a:r>
            <a:r>
              <a:rPr lang="es-MX" sz="1400" dirty="0" smtClean="0">
                <a:latin typeface="Arial" panose="020B0604020202020204" pitchFamily="34" charset="0"/>
                <a:cs typeface="Arial" panose="020B0604020202020204" pitchFamily="34" charset="0"/>
              </a:rPr>
              <a:t>para aclarar inquietudes y  tomar algunos reportes de aseo Publico, ya que desean que pase </a:t>
            </a:r>
            <a:r>
              <a:rPr lang="es-MX" sz="1400" dirty="0" smtClean="0">
                <a:latin typeface="Arial" panose="020B0604020202020204" pitchFamily="34" charset="0"/>
                <a:cs typeface="Arial" panose="020B0604020202020204" pitchFamily="34" charset="0"/>
              </a:rPr>
              <a:t>con frecuencia</a:t>
            </a:r>
          </a:p>
          <a:p>
            <a:pPr algn="just"/>
            <a:r>
              <a:rPr lang="es-MX" sz="1400" dirty="0" smtClean="0">
                <a:latin typeface="Arial" panose="020B0604020202020204" pitchFamily="34" charset="0"/>
                <a:cs typeface="Arial" panose="020B0604020202020204" pitchFamily="34" charset="0"/>
              </a:rPr>
              <a:t> </a:t>
            </a:r>
            <a:r>
              <a:rPr lang="es-MX" sz="1400" dirty="0" smtClean="0">
                <a:latin typeface="Arial" panose="020B0604020202020204" pitchFamily="34" charset="0"/>
                <a:cs typeface="Arial" panose="020B0604020202020204" pitchFamily="34" charset="0"/>
              </a:rPr>
              <a:t>el camión recolector de basura.</a:t>
            </a:r>
          </a:p>
          <a:p>
            <a:endParaRPr lang="es-MX" sz="1400" dirty="0">
              <a:latin typeface="Arial" panose="020B0604020202020204" pitchFamily="34" charset="0"/>
              <a:cs typeface="Arial" panose="020B0604020202020204" pitchFamily="34" charset="0"/>
            </a:endParaRPr>
          </a:p>
        </p:txBody>
      </p:sp>
      <p:sp>
        <p:nvSpPr>
          <p:cNvPr id="11" name="10 CuadroTexto"/>
          <p:cNvSpPr txBox="1"/>
          <p:nvPr/>
        </p:nvSpPr>
        <p:spPr>
          <a:xfrm>
            <a:off x="6516216" y="548680"/>
            <a:ext cx="2161454" cy="369332"/>
          </a:xfrm>
          <a:prstGeom prst="rect">
            <a:avLst/>
          </a:prstGeom>
          <a:noFill/>
        </p:spPr>
        <p:txBody>
          <a:bodyPr wrap="square" rtlCol="0">
            <a:spAutoFit/>
          </a:bodyPr>
          <a:lstStyle/>
          <a:p>
            <a:r>
              <a:rPr lang="es-MX" dirty="0"/>
              <a:t> </a:t>
            </a:r>
            <a:r>
              <a:rPr lang="es-MX" dirty="0" smtClean="0"/>
              <a:t>  SEPTIEMBRE 2021</a:t>
            </a:r>
            <a:endParaRPr lang="es-MX" dirty="0"/>
          </a:p>
        </p:txBody>
      </p:sp>
      <p:sp>
        <p:nvSpPr>
          <p:cNvPr id="2" name="AutoShape 2" descr="blob:https://web.whatsapp.com/4f873bd9-9eef-4819-89e2-894eda1f16b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3" name="AutoShape 4" descr="blob:https://web.whatsapp.com/4f873bd9-9eef-4819-89e2-894eda1f16b3"/>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0" name="AutoShape 6" descr="blob:https://web.whatsapp.com/4f873bd9-9eef-4819-89e2-894eda1f16b3"/>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2" name="AutoShape 9" descr="blob:https://web.whatsapp.com/ccfdb949-c024-4b33-a1ff-fcf3c3dffd66"/>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3" name="AutoShape 11" descr="blob:https://web.whatsapp.com/ccfdb949-c024-4b33-a1ff-fcf3c3dffd66"/>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2050" name="Picture 2" descr="C:\Users\Delegacion_Tateposco\Downloads\WhatsApp Image 2021-09-20 at 13.15.46 (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6653" y="1239728"/>
            <a:ext cx="2611906" cy="237626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elegacion_Tateposco\Downloads\WhatsApp Image 2021-09-20 at 13.15.47.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6654" y="3666808"/>
            <a:ext cx="2611906" cy="25705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elegacion_Tateposco\Downloads\WhatsApp Image 2021-09-20 at 13.15.47 (1).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6815" y="1196754"/>
            <a:ext cx="2808312" cy="5040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66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27584" y="122160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611560" y="476672"/>
            <a:ext cx="8200230"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 3.  Visitas a Colonias/levantamiento requerimiento de servicio</a:t>
            </a:r>
            <a:endParaRPr lang="es-MX" dirty="0"/>
          </a:p>
        </p:txBody>
      </p:sp>
      <p:cxnSp>
        <p:nvCxnSpPr>
          <p:cNvPr id="7" name="6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6" name="5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8" name="7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9" name="8 CuadroTexto"/>
          <p:cNvSpPr txBox="1"/>
          <p:nvPr/>
        </p:nvSpPr>
        <p:spPr>
          <a:xfrm>
            <a:off x="827584" y="1196752"/>
            <a:ext cx="2376264" cy="3323987"/>
          </a:xfrm>
          <a:prstGeom prst="rect">
            <a:avLst/>
          </a:prstGeom>
          <a:noFill/>
        </p:spPr>
        <p:txBody>
          <a:bodyPr wrap="square" rtlCol="0">
            <a:spAutoFit/>
          </a:bodyPr>
          <a:lstStyle/>
          <a:p>
            <a:r>
              <a:rPr lang="es-MX" sz="1400" b="1" dirty="0" smtClean="0">
                <a:latin typeface="Arial" panose="020B0604020202020204" pitchFamily="34" charset="0"/>
                <a:cs typeface="Arial" panose="020B0604020202020204" pitchFamily="34" charset="0"/>
              </a:rPr>
              <a:t>SEPTIEMBRE</a:t>
            </a:r>
          </a:p>
          <a:p>
            <a:endParaRPr lang="es-MX" sz="1400" dirty="0">
              <a:latin typeface="Arial" panose="020B0604020202020204" pitchFamily="34" charset="0"/>
              <a:cs typeface="Arial" panose="020B0604020202020204" pitchFamily="34" charset="0"/>
            </a:endParaRPr>
          </a:p>
          <a:p>
            <a:pPr algn="just"/>
            <a:r>
              <a:rPr lang="es-MX" sz="1400" dirty="0" smtClean="0">
                <a:latin typeface="Arial" panose="020B0604020202020204" pitchFamily="34" charset="0"/>
                <a:cs typeface="Arial" panose="020B0604020202020204" pitchFamily="34" charset="0"/>
              </a:rPr>
              <a:t>Se llevo a cabo un recorrido sobre la calle independencia de la Colonia los Puestos, hasta fraccionamiento de Parques de la victoria para verificar  tapas de registro que fueron sustraídas, por lo cual de inmediato se realizaron reportes 11229673- 11229674 ante el siapa para que fueran reparadas.</a:t>
            </a:r>
            <a:endParaRPr lang="es-MX" sz="1400" dirty="0">
              <a:latin typeface="Arial" panose="020B0604020202020204" pitchFamily="34" charset="0"/>
              <a:cs typeface="Arial" panose="020B0604020202020204" pitchFamily="34" charset="0"/>
            </a:endParaRPr>
          </a:p>
        </p:txBody>
      </p:sp>
      <p:sp>
        <p:nvSpPr>
          <p:cNvPr id="11" name="10 CuadroTexto"/>
          <p:cNvSpPr txBox="1"/>
          <p:nvPr/>
        </p:nvSpPr>
        <p:spPr>
          <a:xfrm>
            <a:off x="6732240" y="548680"/>
            <a:ext cx="2079550" cy="369332"/>
          </a:xfrm>
          <a:prstGeom prst="rect">
            <a:avLst/>
          </a:prstGeom>
          <a:noFill/>
        </p:spPr>
        <p:txBody>
          <a:bodyPr wrap="square" rtlCol="0">
            <a:spAutoFit/>
          </a:bodyPr>
          <a:lstStyle/>
          <a:p>
            <a:r>
              <a:rPr lang="es-MX" dirty="0" smtClean="0"/>
              <a:t>SEPTIEMBRE 2021</a:t>
            </a:r>
            <a:endParaRPr lang="es-MX" dirty="0"/>
          </a:p>
        </p:txBody>
      </p:sp>
      <p:sp>
        <p:nvSpPr>
          <p:cNvPr id="2" name="AutoShape 4" descr="blob:https://web.whatsapp.com/dc09ec7d-b568-4f04-bb6e-49be479f7cb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3" name="AutoShape 6" descr="blob:https://web.whatsapp.com/29e2bd11-6a66-4223-b3e4-9905bbb1e78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3074" name="Picture 2" descr="C:\Users\Delegacion_Tateposco\Downloads\WhatsApp Image 2021-09-20 at 13.15.48.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8468" y="1233845"/>
            <a:ext cx="2787047" cy="190858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elegacion_Tateposco\Downloads\WhatsApp Image 2021-09-20 at 13.15.47 (4).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5515" y="1233845"/>
            <a:ext cx="2766687" cy="51723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Delegacion_Tateposco\Downloads\WhatsApp Image 2021-09-20 at 13.15.47 (5).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8467" y="3152768"/>
            <a:ext cx="2787047" cy="3228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677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467544" y="481318"/>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a:t>5</a:t>
            </a:r>
            <a:r>
              <a:rPr lang="es-MX" dirty="0" smtClean="0"/>
              <a:t>.  Visitas a Colonias/Apoyo a otras Dependencias. </a:t>
            </a:r>
            <a:endParaRPr lang="es-MX" dirty="0"/>
          </a:p>
        </p:txBody>
      </p:sp>
      <p:cxnSp>
        <p:nvCxnSpPr>
          <p:cNvPr id="7" name="6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6" name="5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8" name="7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9" name="8 CuadroTexto"/>
          <p:cNvSpPr txBox="1"/>
          <p:nvPr/>
        </p:nvSpPr>
        <p:spPr>
          <a:xfrm>
            <a:off x="467544" y="1196753"/>
            <a:ext cx="2736304" cy="2677656"/>
          </a:xfrm>
          <a:prstGeom prst="rect">
            <a:avLst/>
          </a:prstGeom>
          <a:noFill/>
        </p:spPr>
        <p:txBody>
          <a:bodyPr wrap="square" rtlCol="0">
            <a:spAutoFit/>
          </a:bodyPr>
          <a:lstStyle/>
          <a:p>
            <a:endParaRPr lang="es-MX" sz="1400" b="1" dirty="0" smtClean="0">
              <a:latin typeface="Arial" panose="020B0604020202020204" pitchFamily="34" charset="0"/>
              <a:cs typeface="Arial" panose="020B0604020202020204" pitchFamily="34" charset="0"/>
            </a:endParaRPr>
          </a:p>
          <a:p>
            <a:r>
              <a:rPr lang="es-MX" sz="1400" b="1" dirty="0" smtClean="0">
                <a:latin typeface="Arial" panose="020B0604020202020204" pitchFamily="34" charset="0"/>
                <a:cs typeface="Arial" panose="020B0604020202020204" pitchFamily="34" charset="0"/>
              </a:rPr>
              <a:t>SEPTIEMBRE</a:t>
            </a:r>
            <a:endParaRPr lang="es-MX" sz="1400" b="1" dirty="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a:p>
            <a:pPr algn="just"/>
            <a:r>
              <a:rPr lang="es-MX" sz="1400" dirty="0" smtClean="0">
                <a:latin typeface="Arial" panose="020B0604020202020204" pitchFamily="34" charset="0"/>
                <a:cs typeface="Arial" panose="020B0604020202020204" pitchFamily="34" charset="0"/>
              </a:rPr>
              <a:t>Se llevo a cabo una fumigación sobre la calle San Francisco en la colonia Los puestos, esto para combatir el mosquito del dengue, trabajo realizado por el Departamento de Aseo Publico en coordinación con la Delegación.</a:t>
            </a:r>
          </a:p>
          <a:p>
            <a:endParaRPr lang="es-MX" sz="1400" dirty="0">
              <a:latin typeface="Arial" panose="020B0604020202020204" pitchFamily="34" charset="0"/>
              <a:cs typeface="Arial" panose="020B0604020202020204" pitchFamily="34" charset="0"/>
            </a:endParaRPr>
          </a:p>
        </p:txBody>
      </p:sp>
      <p:sp>
        <p:nvSpPr>
          <p:cNvPr id="11" name="10 CuadroTexto"/>
          <p:cNvSpPr txBox="1"/>
          <p:nvPr/>
        </p:nvSpPr>
        <p:spPr>
          <a:xfrm>
            <a:off x="6660232" y="548680"/>
            <a:ext cx="2016225" cy="369332"/>
          </a:xfrm>
          <a:prstGeom prst="rect">
            <a:avLst/>
          </a:prstGeom>
          <a:noFill/>
        </p:spPr>
        <p:txBody>
          <a:bodyPr wrap="square" rtlCol="0">
            <a:spAutoFit/>
          </a:bodyPr>
          <a:lstStyle/>
          <a:p>
            <a:r>
              <a:rPr lang="es-MX" dirty="0"/>
              <a:t> </a:t>
            </a:r>
            <a:r>
              <a:rPr lang="es-MX" dirty="0" smtClean="0"/>
              <a:t>SEPTIEMBRE  2021</a:t>
            </a:r>
            <a:endParaRPr lang="es-MX" dirty="0"/>
          </a:p>
        </p:txBody>
      </p:sp>
      <p:pic>
        <p:nvPicPr>
          <p:cNvPr id="1026" name="Picture 2" descr="C:\Users\Delegacion_Tateposco\Downloads\WhatsApp Image 2021-09-20 at 13.42.07 (2).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3530" y="1230427"/>
            <a:ext cx="2512923" cy="385023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elegacion_Tateposco\Downloads\WhatsApp Image 2021-09-20 at 13.41.37 (4).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1005" y="2367501"/>
            <a:ext cx="2582835"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772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  Visitas a Colonias//levantamiento y requerimiento de servicios   </a:t>
            </a:r>
            <a:endParaRPr lang="es-MX" dirty="0"/>
          </a:p>
        </p:txBody>
      </p:sp>
      <p:cxnSp>
        <p:nvCxnSpPr>
          <p:cNvPr id="7" name="6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6" name="5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8" name="7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9" name="8 CuadroTexto"/>
          <p:cNvSpPr txBox="1"/>
          <p:nvPr/>
        </p:nvSpPr>
        <p:spPr>
          <a:xfrm>
            <a:off x="683568" y="1196753"/>
            <a:ext cx="2520280" cy="2246769"/>
          </a:xfrm>
          <a:prstGeom prst="rect">
            <a:avLst/>
          </a:prstGeom>
          <a:noFill/>
        </p:spPr>
        <p:txBody>
          <a:bodyPr wrap="square" rtlCol="0">
            <a:spAutoFit/>
          </a:bodyPr>
          <a:lstStyle/>
          <a:p>
            <a:pPr algn="ctr"/>
            <a:r>
              <a:rPr lang="es-MX" sz="1400" b="1" dirty="0" smtClean="0">
                <a:latin typeface="Arial" panose="020B0604020202020204" pitchFamily="34" charset="0"/>
                <a:cs typeface="Arial" panose="020B0604020202020204" pitchFamily="34" charset="0"/>
              </a:rPr>
              <a:t>SEPTIEMBRE</a:t>
            </a:r>
            <a:endParaRPr lang="es-MX" sz="1400" b="1" dirty="0">
              <a:latin typeface="Arial" panose="020B0604020202020204" pitchFamily="34" charset="0"/>
              <a:cs typeface="Arial" panose="020B0604020202020204" pitchFamily="34" charset="0"/>
            </a:endParaRPr>
          </a:p>
          <a:p>
            <a:endParaRPr lang="es-MX" sz="1400" dirty="0">
              <a:latin typeface="Arial" panose="020B0604020202020204" pitchFamily="34" charset="0"/>
              <a:cs typeface="Arial" panose="020B0604020202020204" pitchFamily="34" charset="0"/>
            </a:endParaRPr>
          </a:p>
          <a:p>
            <a:pPr algn="just"/>
            <a:r>
              <a:rPr lang="es-MX" sz="1400" dirty="0" smtClean="0">
                <a:latin typeface="Arial" panose="020B0604020202020204" pitchFamily="34" charset="0"/>
                <a:cs typeface="Arial" panose="020B0604020202020204" pitchFamily="34" charset="0"/>
              </a:rPr>
              <a:t>Visitas en la Colonia la cofradía,  esto para informarles a los ciudadanos sobre el programa: «Reconstrucción del Tejido Social» trabajo realizado por personal de la Delegación Tateposco.</a:t>
            </a:r>
            <a:endParaRPr lang="es-MX" sz="1400" dirty="0">
              <a:latin typeface="Arial" panose="020B0604020202020204" pitchFamily="34" charset="0"/>
              <a:cs typeface="Arial" panose="020B0604020202020204" pitchFamily="34" charset="0"/>
            </a:endParaRPr>
          </a:p>
        </p:txBody>
      </p:sp>
      <p:sp>
        <p:nvSpPr>
          <p:cNvPr id="11" name="10 CuadroTexto"/>
          <p:cNvSpPr txBox="1"/>
          <p:nvPr/>
        </p:nvSpPr>
        <p:spPr>
          <a:xfrm>
            <a:off x="6660232" y="548680"/>
            <a:ext cx="2016225" cy="369332"/>
          </a:xfrm>
          <a:prstGeom prst="rect">
            <a:avLst/>
          </a:prstGeom>
          <a:noFill/>
        </p:spPr>
        <p:txBody>
          <a:bodyPr wrap="square" rtlCol="0">
            <a:spAutoFit/>
          </a:bodyPr>
          <a:lstStyle/>
          <a:p>
            <a:r>
              <a:rPr lang="es-MX" dirty="0" smtClean="0"/>
              <a:t>  </a:t>
            </a:r>
            <a:r>
              <a:rPr lang="es-MX" dirty="0"/>
              <a:t> </a:t>
            </a:r>
            <a:r>
              <a:rPr lang="es-MX" sz="1400" b="1" dirty="0" smtClean="0"/>
              <a:t>SEPTIEMBRE  2021</a:t>
            </a:r>
            <a:endParaRPr lang="es-MX" sz="1400" b="1" dirty="0"/>
          </a:p>
        </p:txBody>
      </p:sp>
      <p:sp>
        <p:nvSpPr>
          <p:cNvPr id="2" name="AutoShape 2" descr="blob:https://web.whatsapp.com/bca2b641-1d06-446e-9c43-77e49e4fff9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3" name="AutoShape 2" descr="blob:https://web.whatsapp.com/6dde36c3-c21c-4b95-8e21-dec93efcb4e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AutoShape 4" descr="blob:https://web.whatsapp.com/6dde36c3-c21c-4b95-8e21-dec93efcb4e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26" name="Picture 2" descr="C:\Users\Delegacion_Tateposco\Downloads\WhatsApp Image 2021-09-20 at 13.22.3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0818" y="1337732"/>
            <a:ext cx="2526760" cy="42115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elegacion_Tateposco\Downloads\WhatsApp Image 2021-09-20 at 13.22.34 (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4504" y="1854116"/>
            <a:ext cx="2621382" cy="4414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61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92170" y="1219200"/>
            <a:ext cx="7984286" cy="51621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692170" y="476672"/>
            <a:ext cx="798428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400" dirty="0"/>
              <a:t>3.  </a:t>
            </a:r>
            <a:r>
              <a:rPr lang="es-MX" sz="1400" b="1" dirty="0"/>
              <a:t>Visitas a Colonias/levantamiento requerimiento de servicios</a:t>
            </a:r>
          </a:p>
        </p:txBody>
      </p:sp>
      <p:cxnSp>
        <p:nvCxnSpPr>
          <p:cNvPr id="7" name="6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6" name="5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8" name="7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9" name="8 CuadroTexto"/>
          <p:cNvSpPr txBox="1"/>
          <p:nvPr/>
        </p:nvSpPr>
        <p:spPr>
          <a:xfrm>
            <a:off x="683567" y="1219201"/>
            <a:ext cx="2521913" cy="2462213"/>
          </a:xfrm>
          <a:prstGeom prst="rect">
            <a:avLst/>
          </a:prstGeom>
          <a:noFill/>
        </p:spPr>
        <p:txBody>
          <a:bodyPr wrap="square" rtlCol="0">
            <a:spAutoFit/>
          </a:bodyPr>
          <a:lstStyle/>
          <a:p>
            <a:endParaRPr lang="es-MX" sz="1400" b="1" dirty="0" smtClean="0">
              <a:latin typeface="Arial" panose="020B0604020202020204" pitchFamily="34" charset="0"/>
              <a:cs typeface="Arial" panose="020B0604020202020204" pitchFamily="34" charset="0"/>
            </a:endParaRPr>
          </a:p>
          <a:p>
            <a:r>
              <a:rPr lang="es-MX" sz="1400" b="1" dirty="0" smtClean="0">
                <a:latin typeface="Arial" panose="020B0604020202020204" pitchFamily="34" charset="0"/>
                <a:cs typeface="Arial" panose="020B0604020202020204" pitchFamily="34" charset="0"/>
              </a:rPr>
              <a:t>SEPTIEMBRE</a:t>
            </a:r>
          </a:p>
          <a:p>
            <a:endParaRPr lang="es-MX" sz="1400" b="1" dirty="0" smtClean="0">
              <a:latin typeface="Arial" panose="020B0604020202020204" pitchFamily="34" charset="0"/>
              <a:cs typeface="Arial" panose="020B0604020202020204" pitchFamily="34" charset="0"/>
            </a:endParaRPr>
          </a:p>
          <a:p>
            <a:pPr algn="just"/>
            <a:r>
              <a:rPr lang="es-MX" sz="1400" dirty="0" smtClean="0">
                <a:latin typeface="Arial" panose="020B0604020202020204" pitchFamily="34" charset="0"/>
                <a:cs typeface="Arial" panose="020B0604020202020204" pitchFamily="34" charset="0"/>
              </a:rPr>
              <a:t>Se realizo un recorrido sobre las calle Hidalgo en Tateposco</a:t>
            </a:r>
            <a:r>
              <a:rPr lang="es-MX" sz="1400" dirty="0">
                <a:latin typeface="Arial" panose="020B0604020202020204" pitchFamily="34" charset="0"/>
                <a:cs typeface="Arial" panose="020B0604020202020204" pitchFamily="34" charset="0"/>
              </a:rPr>
              <a:t>,</a:t>
            </a:r>
            <a:r>
              <a:rPr lang="es-MX" sz="1400" dirty="0" smtClean="0">
                <a:latin typeface="Arial" panose="020B0604020202020204" pitchFamily="34" charset="0"/>
                <a:cs typeface="Arial" panose="020B0604020202020204" pitchFamily="34" charset="0"/>
              </a:rPr>
              <a:t>  esto para verificar socavones que dejaron las agua pluviales, y posteriormente realizar los reportes. </a:t>
            </a:r>
          </a:p>
          <a:p>
            <a:endParaRPr lang="es-MX" sz="1400" b="1" dirty="0">
              <a:latin typeface="Arial" panose="020B0604020202020204" pitchFamily="34" charset="0"/>
              <a:cs typeface="Arial" panose="020B0604020202020204" pitchFamily="34" charset="0"/>
            </a:endParaRPr>
          </a:p>
        </p:txBody>
      </p:sp>
      <p:sp>
        <p:nvSpPr>
          <p:cNvPr id="11" name="10 CuadroTexto"/>
          <p:cNvSpPr txBox="1"/>
          <p:nvPr/>
        </p:nvSpPr>
        <p:spPr>
          <a:xfrm>
            <a:off x="6804249" y="588386"/>
            <a:ext cx="1800200" cy="369332"/>
          </a:xfrm>
          <a:prstGeom prst="rect">
            <a:avLst/>
          </a:prstGeom>
          <a:noFill/>
        </p:spPr>
        <p:txBody>
          <a:bodyPr wrap="square" rtlCol="0">
            <a:spAutoFit/>
          </a:bodyPr>
          <a:lstStyle/>
          <a:p>
            <a:r>
              <a:rPr lang="es-MX" dirty="0" smtClean="0"/>
              <a:t>AGOSTO 2020</a:t>
            </a:r>
            <a:endParaRPr lang="es-MX" dirty="0"/>
          </a:p>
        </p:txBody>
      </p:sp>
      <p:sp>
        <p:nvSpPr>
          <p:cNvPr id="2" name="AutoShape 5" descr="blob:https://web.whatsapp.com/c5237b4e-2ec9-4325-85c9-c6271bfc4e3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2050" name="Picture 2" descr="C:\Users\Delegacion_Tateposco\Downloads\WhatsApp Image 2021-09-20 at 13.23.10.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7997" y="1248747"/>
            <a:ext cx="2554738" cy="448450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elegacion_Tateposco\Downloads\WhatsApp Image 2021-09-20 at 13.26.37 (5).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5531" y="1579891"/>
            <a:ext cx="2745626" cy="4484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616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90186" y="1213344"/>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  Visitas a Colonias//levantamiento y requerimiento de servicios   </a:t>
            </a:r>
            <a:endParaRPr lang="es-MX" dirty="0"/>
          </a:p>
        </p:txBody>
      </p:sp>
      <p:cxnSp>
        <p:nvCxnSpPr>
          <p:cNvPr id="7" name="6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6" name="5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8" name="7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9" name="8 CuadroTexto"/>
          <p:cNvSpPr txBox="1"/>
          <p:nvPr/>
        </p:nvSpPr>
        <p:spPr>
          <a:xfrm>
            <a:off x="490186" y="1196753"/>
            <a:ext cx="2713662" cy="1600438"/>
          </a:xfrm>
          <a:prstGeom prst="rect">
            <a:avLst/>
          </a:prstGeom>
          <a:noFill/>
        </p:spPr>
        <p:txBody>
          <a:bodyPr wrap="square" rtlCol="0">
            <a:spAutoFit/>
          </a:bodyPr>
          <a:lstStyle/>
          <a:p>
            <a:pPr algn="ctr"/>
            <a:r>
              <a:rPr lang="es-MX" sz="1400" b="1" dirty="0" smtClean="0">
                <a:latin typeface="Arial" panose="020B0604020202020204" pitchFamily="34" charset="0"/>
                <a:cs typeface="Arial" panose="020B0604020202020204" pitchFamily="34" charset="0"/>
              </a:rPr>
              <a:t>  SEPTIEMBRE</a:t>
            </a:r>
            <a:endParaRPr lang="es-MX" sz="1400" b="1" dirty="0">
              <a:latin typeface="Arial" panose="020B0604020202020204" pitchFamily="34" charset="0"/>
              <a:cs typeface="Arial" panose="020B0604020202020204" pitchFamily="34" charset="0"/>
            </a:endParaRPr>
          </a:p>
          <a:p>
            <a:endParaRPr lang="es-MX" sz="1400" dirty="0">
              <a:latin typeface="Arial" panose="020B0604020202020204" pitchFamily="34" charset="0"/>
              <a:cs typeface="Arial" panose="020B0604020202020204" pitchFamily="34" charset="0"/>
            </a:endParaRPr>
          </a:p>
          <a:p>
            <a:pPr algn="just"/>
            <a:r>
              <a:rPr lang="es-MX" sz="1400" dirty="0" smtClean="0">
                <a:latin typeface="Arial" panose="020B0604020202020204" pitchFamily="34" charset="0"/>
                <a:cs typeface="Arial" panose="020B0604020202020204" pitchFamily="34" charset="0"/>
              </a:rPr>
              <a:t>Se realiza atención a ciudadanos que acuden a esta Delegación Municipal, para aclarar sus inquietudes y dar atención a sus peticiones.</a:t>
            </a:r>
            <a:endParaRPr lang="es-MX" sz="1400" dirty="0">
              <a:latin typeface="Arial" panose="020B0604020202020204" pitchFamily="34" charset="0"/>
              <a:cs typeface="Arial" panose="020B0604020202020204" pitchFamily="34" charset="0"/>
            </a:endParaRPr>
          </a:p>
        </p:txBody>
      </p:sp>
      <p:sp>
        <p:nvSpPr>
          <p:cNvPr id="11" name="10 CuadroTexto"/>
          <p:cNvSpPr txBox="1"/>
          <p:nvPr/>
        </p:nvSpPr>
        <p:spPr>
          <a:xfrm>
            <a:off x="6660232" y="548680"/>
            <a:ext cx="2016225" cy="369332"/>
          </a:xfrm>
          <a:prstGeom prst="rect">
            <a:avLst/>
          </a:prstGeom>
          <a:noFill/>
        </p:spPr>
        <p:txBody>
          <a:bodyPr wrap="square" rtlCol="0">
            <a:spAutoFit/>
          </a:bodyPr>
          <a:lstStyle/>
          <a:p>
            <a:r>
              <a:rPr lang="es-MX" dirty="0" smtClean="0"/>
              <a:t>  AGOSTO2021</a:t>
            </a:r>
            <a:endParaRPr lang="es-MX" dirty="0"/>
          </a:p>
        </p:txBody>
      </p:sp>
      <p:sp>
        <p:nvSpPr>
          <p:cNvPr id="2" name="AutoShape 2" descr="blob:https://web.whatsapp.com/bca2b641-1d06-446e-9c43-77e49e4fff9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3" name="AutoShape 2" descr="blob:https://web.whatsapp.com/6dde36c3-c21c-4b95-8e21-dec93efcb4e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AutoShape 4" descr="blob:https://web.whatsapp.com/6dde36c3-c21c-4b95-8e21-dec93efcb4e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3074" name="Picture 2" descr="C:\Users\Delegacion_Tateposco\Downloads\WhatsApp Image 2021-09-20 at 13.24.2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308407"/>
            <a:ext cx="5040560" cy="496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372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90186" y="1238921"/>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  Visitas a Colonias//levantamiento y requerimiento de servicios   </a:t>
            </a:r>
            <a:endParaRPr lang="es-MX" dirty="0"/>
          </a:p>
        </p:txBody>
      </p:sp>
      <p:cxnSp>
        <p:nvCxnSpPr>
          <p:cNvPr id="7" name="6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6" name="5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8" name="7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9" name="8 CuadroTexto"/>
          <p:cNvSpPr txBox="1"/>
          <p:nvPr/>
        </p:nvSpPr>
        <p:spPr>
          <a:xfrm>
            <a:off x="490186" y="1196753"/>
            <a:ext cx="2713662" cy="2031325"/>
          </a:xfrm>
          <a:prstGeom prst="rect">
            <a:avLst/>
          </a:prstGeom>
          <a:noFill/>
        </p:spPr>
        <p:txBody>
          <a:bodyPr wrap="square" rtlCol="0">
            <a:spAutoFit/>
          </a:bodyPr>
          <a:lstStyle/>
          <a:p>
            <a:pPr algn="just"/>
            <a:r>
              <a:rPr lang="es-MX" sz="1400" b="1" dirty="0" smtClean="0">
                <a:latin typeface="Arial" panose="020B0604020202020204" pitchFamily="34" charset="0"/>
                <a:cs typeface="Arial" panose="020B0604020202020204" pitchFamily="34" charset="0"/>
              </a:rPr>
              <a:t>SEPTIEMBRE</a:t>
            </a:r>
          </a:p>
          <a:p>
            <a:pPr marL="342900" indent="-342900" algn="just">
              <a:buAutoNum type="arabicPlain" startAt="11"/>
            </a:pPr>
            <a:endParaRPr lang="es-MX" sz="1400" dirty="0" smtClean="0">
              <a:latin typeface="Arial" panose="020B0604020202020204" pitchFamily="34" charset="0"/>
              <a:cs typeface="Arial" panose="020B0604020202020204" pitchFamily="34" charset="0"/>
            </a:endParaRPr>
          </a:p>
          <a:p>
            <a:pPr algn="just"/>
            <a:r>
              <a:rPr lang="es-MX" sz="1400" dirty="0" smtClean="0">
                <a:latin typeface="Arial" panose="020B0604020202020204" pitchFamily="34" charset="0"/>
                <a:cs typeface="Arial" panose="020B0604020202020204" pitchFamily="34" charset="0"/>
              </a:rPr>
              <a:t>Se realizo una visita a la calle Independencia en la Colonia Los puestos, esto para verificar trabajos de desazolve de alcantarilla ya que constantemente se encuentra azolvada.  </a:t>
            </a:r>
            <a:endParaRPr lang="es-MX" sz="1400" dirty="0">
              <a:latin typeface="Arial" panose="020B0604020202020204" pitchFamily="34" charset="0"/>
              <a:cs typeface="Arial" panose="020B0604020202020204" pitchFamily="34" charset="0"/>
            </a:endParaRPr>
          </a:p>
        </p:txBody>
      </p:sp>
      <p:sp>
        <p:nvSpPr>
          <p:cNvPr id="11" name="10 CuadroTexto"/>
          <p:cNvSpPr txBox="1"/>
          <p:nvPr/>
        </p:nvSpPr>
        <p:spPr>
          <a:xfrm>
            <a:off x="6660232" y="548680"/>
            <a:ext cx="2016225" cy="369332"/>
          </a:xfrm>
          <a:prstGeom prst="rect">
            <a:avLst/>
          </a:prstGeom>
          <a:noFill/>
        </p:spPr>
        <p:txBody>
          <a:bodyPr wrap="square" rtlCol="0">
            <a:spAutoFit/>
          </a:bodyPr>
          <a:lstStyle/>
          <a:p>
            <a:r>
              <a:rPr lang="es-MX" dirty="0" smtClean="0"/>
              <a:t>  </a:t>
            </a:r>
            <a:r>
              <a:rPr lang="es-MX" dirty="0"/>
              <a:t> </a:t>
            </a:r>
            <a:r>
              <a:rPr lang="es-MX" dirty="0" smtClean="0"/>
              <a:t>septiembre</a:t>
            </a:r>
            <a:r>
              <a:rPr lang="es-MX" dirty="0" smtClean="0"/>
              <a:t>2021</a:t>
            </a:r>
            <a:endParaRPr lang="es-MX" dirty="0"/>
          </a:p>
        </p:txBody>
      </p:sp>
      <p:sp>
        <p:nvSpPr>
          <p:cNvPr id="2" name="AutoShape 2" descr="blob:https://web.whatsapp.com/bca2b641-1d06-446e-9c43-77e49e4fff9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3" name="AutoShape 2" descr="blob:https://web.whatsapp.com/6dde36c3-c21c-4b95-8e21-dec93efcb4e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AutoShape 4" descr="blob:https://web.whatsapp.com/6dde36c3-c21c-4b95-8e21-dec93efcb4e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4098" name="Picture 2" descr="C:\Users\Delegacion_Tateposco\Downloads\WhatsApp Image 2021-09-20 at 13.29.2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7937" y="1340768"/>
            <a:ext cx="5255733"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88419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9452</TotalTime>
  <Words>645</Words>
  <Application>Microsoft Office PowerPoint</Application>
  <PresentationFormat>Presentación en pantalla (4:3)</PresentationFormat>
  <Paragraphs>76</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San_Sebastianito</dc:creator>
  <cp:lastModifiedBy>Delegacion_Tateposco</cp:lastModifiedBy>
  <cp:revision>606</cp:revision>
  <dcterms:created xsi:type="dcterms:W3CDTF">2019-04-04T16:38:12Z</dcterms:created>
  <dcterms:modified xsi:type="dcterms:W3CDTF">2021-09-28T15:44:01Z</dcterms:modified>
</cp:coreProperties>
</file>