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56" r:id="rId2"/>
    <p:sldId id="261" r:id="rId3"/>
    <p:sldId id="263" r:id="rId4"/>
    <p:sldId id="262" r:id="rId5"/>
    <p:sldId id="264" r:id="rId6"/>
    <p:sldId id="265" r:id="rId7"/>
    <p:sldId id="277" r:id="rId8"/>
    <p:sldId id="271" r:id="rId9"/>
    <p:sldId id="286" r:id="rId10"/>
    <p:sldId id="288" r:id="rId11"/>
    <p:sldId id="287" r:id="rId12"/>
    <p:sldId id="291" r:id="rId13"/>
    <p:sldId id="290" r:id="rId14"/>
    <p:sldId id="294" r:id="rId15"/>
    <p:sldId id="295" r:id="rId16"/>
    <p:sldId id="292" r:id="rId17"/>
    <p:sldId id="289" r:id="rId18"/>
    <p:sldId id="296" r:id="rId19"/>
    <p:sldId id="297"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3DB841F-F883-4A68-9A69-C3184241942C}">
          <p14:sldIdLst>
            <p14:sldId id="256"/>
            <p14:sldId id="261"/>
            <p14:sldId id="263"/>
            <p14:sldId id="262"/>
            <p14:sldId id="264"/>
            <p14:sldId id="265"/>
            <p14:sldId id="277"/>
            <p14:sldId id="271"/>
            <p14:sldId id="286"/>
            <p14:sldId id="288"/>
            <p14:sldId id="287"/>
            <p14:sldId id="291"/>
            <p14:sldId id="290"/>
            <p14:sldId id="294"/>
            <p14:sldId id="295"/>
            <p14:sldId id="292"/>
            <p14:sldId id="289"/>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2" autoAdjust="0"/>
    <p:restoredTop sz="94660"/>
  </p:normalViewPr>
  <p:slideViewPr>
    <p:cSldViewPr>
      <p:cViewPr varScale="1">
        <p:scale>
          <a:sx n="101" d="100"/>
          <a:sy n="101" d="100"/>
        </p:scale>
        <p:origin x="72" y="90"/>
      </p:cViewPr>
      <p:guideLst>
        <p:guide orient="horz" pos="2160"/>
        <p:guide pos="288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1619F-0538-4BB5-8FA8-07D81AEF5B0F}" type="datetimeFigureOut">
              <a:rPr lang="es-ES" smtClean="0"/>
              <a:t>01/10/2020</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5D7B5-AB23-40C7-8BF9-DF21EBF9E84C}" type="slidenum">
              <a:rPr lang="es-ES" smtClean="0"/>
              <a:t>‹Nº›</a:t>
            </a:fld>
            <a:endParaRPr lang="es-ES" dirty="0"/>
          </a:p>
        </p:txBody>
      </p:sp>
    </p:spTree>
    <p:extLst>
      <p:ext uri="{BB962C8B-B14F-4D97-AF65-F5344CB8AC3E}">
        <p14:creationId xmlns:p14="http://schemas.microsoft.com/office/powerpoint/2010/main" val="407600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653627-A545-4F8C-8FB7-5AFD786D52C1}"/>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A72D7B94-66E0-473A-B6B1-C5314FCDDCD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D88CB2B-7D80-4B42-9438-10D814874ACC}"/>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5" name="Marcador de pie de página 4">
            <a:extLst>
              <a:ext uri="{FF2B5EF4-FFF2-40B4-BE49-F238E27FC236}">
                <a16:creationId xmlns:a16="http://schemas.microsoft.com/office/drawing/2014/main" xmlns="" id="{363A70DC-7494-4991-8F1D-68A000D16C07}"/>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F564BAF3-8DDA-4E1B-8BDF-F5E7A1C2A594}"/>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405795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E9A5D1-4619-45CA-AA1F-95DD85BCA76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8EED7FB8-66F3-46F8-826D-DE1D1EA392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5D7FCC5-EC06-4F49-A9F8-3A65AEA32DB3}"/>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5" name="Marcador de pie de página 4">
            <a:extLst>
              <a:ext uri="{FF2B5EF4-FFF2-40B4-BE49-F238E27FC236}">
                <a16:creationId xmlns:a16="http://schemas.microsoft.com/office/drawing/2014/main" xmlns="" id="{0A4E613C-790D-4A7B-B1D0-9B3307D93EE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C42B6D9B-1B19-4F51-98AE-8403108B9B3F}"/>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56959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AEBCC78-84A5-4704-BE63-F8BF6811F41B}"/>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7AA22F2-0D69-47EF-8C01-DDDF3B7471DD}"/>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5DB9641-0FD1-44DF-AF90-6B2A3B6FAF82}"/>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5" name="Marcador de pie de página 4">
            <a:extLst>
              <a:ext uri="{FF2B5EF4-FFF2-40B4-BE49-F238E27FC236}">
                <a16:creationId xmlns:a16="http://schemas.microsoft.com/office/drawing/2014/main" xmlns="" id="{1F66F81E-4E26-48F3-9955-232FE18FE61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B0A86F11-EFF9-41BB-96AD-C1ABF35B1C33}"/>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364495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D608C0-3301-4B10-B6C2-E590B9C8BE7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8DA0A4B-1C83-4520-9AAB-89404BAE7A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B75ECB8-2F28-440D-92D1-AEBE6FF400FA}"/>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5" name="Marcador de pie de página 4">
            <a:extLst>
              <a:ext uri="{FF2B5EF4-FFF2-40B4-BE49-F238E27FC236}">
                <a16:creationId xmlns:a16="http://schemas.microsoft.com/office/drawing/2014/main" xmlns="" id="{CCDB13AA-4B41-414A-A563-BD39B7A1D93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8632B88C-7B34-4EC1-B271-A0DA804927BA}"/>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13281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F02C02-D588-41C3-8457-09E73A2566E5}"/>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E2A8257-018C-4F76-BE74-9CE26336E40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AA9E9262-0496-404B-B756-73F9388084EF}"/>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5" name="Marcador de pie de página 4">
            <a:extLst>
              <a:ext uri="{FF2B5EF4-FFF2-40B4-BE49-F238E27FC236}">
                <a16:creationId xmlns:a16="http://schemas.microsoft.com/office/drawing/2014/main" xmlns="" id="{57ACA6EC-775D-4CB6-A575-D74066953E7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0D33B389-F0E4-4E30-AFE0-D6C9D092BD65}"/>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3679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BAEE09-F753-4962-A77C-622E27BFC9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417E154-8C2E-45B9-A481-0A5A0F5760B3}"/>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20557106-294C-4861-AA55-88C68B21A3F1}"/>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1A9A5DCB-DD70-4608-937E-5D1B3D1E527E}"/>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6" name="Marcador de pie de página 5">
            <a:extLst>
              <a:ext uri="{FF2B5EF4-FFF2-40B4-BE49-F238E27FC236}">
                <a16:creationId xmlns:a16="http://schemas.microsoft.com/office/drawing/2014/main" xmlns="" id="{43955E2C-2C94-4EF9-AE29-57139386C5DF}"/>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C1E34CF6-DE25-4E85-95BB-BC2B15659032}"/>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360820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BF9047-9C11-419A-B355-18D6B3BB168A}"/>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17E0748-ED84-4D60-8BDF-4F98FC8BFB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7F55B538-B91B-412B-B2CB-6B3205F5CAC3}"/>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18B53706-F0B9-485F-B0C1-60B9F1AA74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0BB1043-136F-462B-A943-40B49FDB73E9}"/>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865FE33A-C71B-4CC6-A960-D607DEEE9572}"/>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8" name="Marcador de pie de página 7">
            <a:extLst>
              <a:ext uri="{FF2B5EF4-FFF2-40B4-BE49-F238E27FC236}">
                <a16:creationId xmlns:a16="http://schemas.microsoft.com/office/drawing/2014/main" xmlns="" id="{74F58504-9A0F-46BA-B528-17EF832B042F}"/>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xmlns="" id="{A586A8BE-197E-4FE5-A63E-7CAB18B3B11A}"/>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64360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3AB18B-3033-45E7-A873-39707DFE4C9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DFD63BB0-A82B-4DBE-A127-9859F522834D}"/>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4" name="Marcador de pie de página 3">
            <a:extLst>
              <a:ext uri="{FF2B5EF4-FFF2-40B4-BE49-F238E27FC236}">
                <a16:creationId xmlns:a16="http://schemas.microsoft.com/office/drawing/2014/main" xmlns="" id="{F811DC39-38A1-4776-88B9-AE9E347D4578}"/>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xmlns="" id="{55F4D9AD-3058-48DE-A3CB-4875664F3757}"/>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67121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52FD414-A129-44BC-B40A-D315479BD620}"/>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3" name="Marcador de pie de página 2">
            <a:extLst>
              <a:ext uri="{FF2B5EF4-FFF2-40B4-BE49-F238E27FC236}">
                <a16:creationId xmlns:a16="http://schemas.microsoft.com/office/drawing/2014/main" xmlns="" id="{D608749C-AA72-4E55-A408-6304F6E0F2F0}"/>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xmlns="" id="{EE642BFD-F0F4-4963-967D-BADFC3630B6A}"/>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392686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830C11-959B-45C5-808B-80842712C4A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9988630-0ED1-42D2-84C8-21C107CCBE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9CED61F6-5970-4D66-AD75-214FAB2A68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74C48CF-D5AF-47A9-A4AF-B29F038738FC}"/>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6" name="Marcador de pie de página 5">
            <a:extLst>
              <a:ext uri="{FF2B5EF4-FFF2-40B4-BE49-F238E27FC236}">
                <a16:creationId xmlns:a16="http://schemas.microsoft.com/office/drawing/2014/main" xmlns="" id="{5A944395-F36B-40DC-A4BE-F846FB39A1EA}"/>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D972F985-289D-46C5-B282-1DFBFBE48A73}"/>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47415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E8A624-BC16-4354-89FD-78B0DB6B00F3}"/>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C25D273-5791-4466-90E7-30531BDB474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a:extLst>
              <a:ext uri="{FF2B5EF4-FFF2-40B4-BE49-F238E27FC236}">
                <a16:creationId xmlns:a16="http://schemas.microsoft.com/office/drawing/2014/main" xmlns="" id="{96594DAE-1C79-43FC-84B7-9F7018335C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A970E55-25D3-4A25-8294-BA01D5EEE5A2}"/>
              </a:ext>
            </a:extLst>
          </p:cNvPr>
          <p:cNvSpPr>
            <a:spLocks noGrp="1"/>
          </p:cNvSpPr>
          <p:nvPr>
            <p:ph type="dt" sz="half" idx="10"/>
          </p:nvPr>
        </p:nvSpPr>
        <p:spPr/>
        <p:txBody>
          <a:bodyPr/>
          <a:lstStyle/>
          <a:p>
            <a:fld id="{5564C5AB-0384-44CF-8A76-84DE126730C5}" type="datetimeFigureOut">
              <a:rPr lang="es-MX" smtClean="0"/>
              <a:pPr/>
              <a:t>01/10/2020</a:t>
            </a:fld>
            <a:endParaRPr lang="es-MX" dirty="0"/>
          </a:p>
        </p:txBody>
      </p:sp>
      <p:sp>
        <p:nvSpPr>
          <p:cNvPr id="6" name="Marcador de pie de página 5">
            <a:extLst>
              <a:ext uri="{FF2B5EF4-FFF2-40B4-BE49-F238E27FC236}">
                <a16:creationId xmlns:a16="http://schemas.microsoft.com/office/drawing/2014/main" xmlns="" id="{48086529-AF13-45C0-AA66-5A7C9EBDFC4F}"/>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2F37F3B0-9670-4BF1-A8ED-B5300296FE9B}"/>
              </a:ext>
            </a:extLst>
          </p:cNvPr>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11051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5D72B33-9C2A-4C6A-8687-8C35F65BA47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991C96F3-75D7-4C01-81BF-AC7512863D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E802D03-3200-4DD5-ABC8-B92EFE1239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64C5AB-0384-44CF-8A76-84DE126730C5}" type="datetimeFigureOut">
              <a:rPr lang="es-MX" smtClean="0"/>
              <a:pPr/>
              <a:t>01/10/2020</a:t>
            </a:fld>
            <a:endParaRPr lang="es-MX" dirty="0"/>
          </a:p>
        </p:txBody>
      </p:sp>
      <p:sp>
        <p:nvSpPr>
          <p:cNvPr id="5" name="Marcador de pie de página 4">
            <a:extLst>
              <a:ext uri="{FF2B5EF4-FFF2-40B4-BE49-F238E27FC236}">
                <a16:creationId xmlns:a16="http://schemas.microsoft.com/office/drawing/2014/main" xmlns="" id="{0FDA4FA6-DCB1-4A4C-99AB-BCA6D6BD45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xmlns="" id="{33E169DB-2FEA-4518-B1DA-23C18B2924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4926125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a:latin typeface="Calisto MT"/>
                <a:ea typeface="Calibri"/>
                <a:cs typeface="Times New Roman"/>
              </a:rPr>
              <a:t>AYUNTAMIENTO DE SAN PEDRO TLAQUEPAQUE</a:t>
            </a:r>
            <a:endParaRPr lang="es-MX" dirty="0">
              <a:ea typeface="Calibri"/>
              <a:cs typeface="Times New Roman"/>
            </a:endParaRPr>
          </a:p>
          <a:p>
            <a:pPr algn="ctr">
              <a:lnSpc>
                <a:spcPct val="115000"/>
              </a:lnSpc>
              <a:spcAft>
                <a:spcPts val="0"/>
              </a:spcAft>
            </a:pPr>
            <a:r>
              <a:rPr lang="es-MX" sz="1400" dirty="0">
                <a:latin typeface="Arial Narrow"/>
                <a:ea typeface="Calibri"/>
                <a:cs typeface="Times New Roman"/>
              </a:rPr>
              <a:t>GOBIERNO 2018 - 2021</a:t>
            </a:r>
            <a:endParaRPr lang="es-MX" sz="1100" dirty="0">
              <a:ea typeface="Calibri"/>
              <a:cs typeface="Times New Roman"/>
            </a:endParaRPr>
          </a:p>
        </p:txBody>
      </p:sp>
      <p:sp>
        <p:nvSpPr>
          <p:cNvPr id="5" name="4 Rectángulo"/>
          <p:cNvSpPr/>
          <p:nvPr/>
        </p:nvSpPr>
        <p:spPr>
          <a:xfrm>
            <a:off x="2428860" y="1500174"/>
            <a:ext cx="5572132" cy="1200329"/>
          </a:xfrm>
          <a:prstGeom prst="rect">
            <a:avLst/>
          </a:prstGeom>
        </p:spPr>
        <p:txBody>
          <a:bodyPr wrap="square">
            <a:spAutoFit/>
          </a:bodyPr>
          <a:lstStyle/>
          <a:p>
            <a:pPr lvl="0" algn="ctr" eaLnBrk="0" fontAlgn="base" hangingPunct="0">
              <a:spcBef>
                <a:spcPct val="0"/>
              </a:spcBef>
              <a:spcAft>
                <a:spcPct val="0"/>
              </a:spcAft>
            </a:pPr>
            <a:r>
              <a:rPr lang="es-MX" dirty="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endParaRPr lang="es-MX" dirty="0">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a:latin typeface="Arial Unicode MS" pitchFamily="34" charset="-128"/>
                <a:ea typeface="Arial Unicode MS" pitchFamily="34" charset="-128"/>
                <a:cs typeface="Arial" pitchFamily="34" charset="0"/>
              </a:rPr>
              <a:t>Dirección de Delegaciones y Agencias Municipales                                                                                    </a:t>
            </a:r>
            <a:endParaRPr lang="es-MX" dirty="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6" name="5 CuadroTexto"/>
          <p:cNvSpPr txBox="1"/>
          <p:nvPr/>
        </p:nvSpPr>
        <p:spPr>
          <a:xfrm>
            <a:off x="1954444" y="3929066"/>
            <a:ext cx="5857916" cy="461665"/>
          </a:xfrm>
          <a:prstGeom prst="rect">
            <a:avLst/>
          </a:prstGeom>
          <a:noFill/>
        </p:spPr>
        <p:txBody>
          <a:bodyPr wrap="square" rtlCol="0">
            <a:spAutoFit/>
          </a:bodyPr>
          <a:lstStyle/>
          <a:p>
            <a:pPr algn="ctr"/>
            <a:r>
              <a:rPr lang="es-MX" sz="2400"/>
              <a:t>Informe Septiembre </a:t>
            </a:r>
            <a:r>
              <a:rPr lang="es-MX" sz="2400" dirty="0"/>
              <a:t>2020</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71479"/>
            <a:ext cx="1328740" cy="1390359"/>
          </a:xfrm>
          <a:prstGeom prst="rect">
            <a:avLst/>
          </a:prstGeom>
          <a:noFill/>
          <a:ln>
            <a:noFill/>
          </a:ln>
        </p:spPr>
      </p:pic>
      <p:sp>
        <p:nvSpPr>
          <p:cNvPr id="8" name="7 CuadroTexto"/>
          <p:cNvSpPr txBox="1"/>
          <p:nvPr/>
        </p:nvSpPr>
        <p:spPr>
          <a:xfrm>
            <a:off x="1035818" y="3427445"/>
            <a:ext cx="7640637" cy="400110"/>
          </a:xfrm>
          <a:prstGeom prst="rect">
            <a:avLst/>
          </a:prstGeom>
          <a:noFill/>
        </p:spPr>
        <p:txBody>
          <a:bodyPr wrap="square" rtlCol="0">
            <a:spAutoFit/>
          </a:bodyPr>
          <a:lstStyle/>
          <a:p>
            <a:pPr algn="ctr"/>
            <a:r>
              <a:rPr lang="es-MX" sz="2000" dirty="0">
                <a:latin typeface="Arial" panose="020B0604020202020204" pitchFamily="34" charset="0"/>
                <a:cs typeface="Arial" panose="020B0604020202020204" pitchFamily="34" charset="0"/>
              </a:rPr>
              <a:t>DELEGACIÓN MUNICIPAL </a:t>
            </a:r>
            <a:r>
              <a:rPr lang="es-MX" sz="2000" dirty="0" smtClean="0">
                <a:latin typeface="Arial" panose="020B0604020202020204" pitchFamily="34" charset="0"/>
                <a:cs typeface="Arial" panose="020B0604020202020204" pitchFamily="34" charset="0"/>
              </a:rPr>
              <a:t>DE SAN </a:t>
            </a:r>
            <a:r>
              <a:rPr lang="es-MX" sz="2000" dirty="0">
                <a:latin typeface="Arial" panose="020B0604020202020204" pitchFamily="34" charset="0"/>
                <a:cs typeface="Arial" panose="020B0604020202020204" pitchFamily="34" charset="0"/>
              </a:rPr>
              <a:t>MARTIN DE LAS FLORES</a:t>
            </a:r>
          </a:p>
        </p:txBody>
      </p:sp>
    </p:spTree>
    <p:extLst>
      <p:ext uri="{BB962C8B-B14F-4D97-AF65-F5344CB8AC3E}">
        <p14:creationId xmlns:p14="http://schemas.microsoft.com/office/powerpoint/2010/main" val="294162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 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xmlns="" id="{7606CC9F-617C-4B2C-AC0F-87209B32A011}"/>
              </a:ext>
            </a:extLst>
          </p:cNvPr>
          <p:cNvSpPr txBox="1"/>
          <p:nvPr/>
        </p:nvSpPr>
        <p:spPr>
          <a:xfrm>
            <a:off x="344285" y="1470089"/>
            <a:ext cx="2852858" cy="2246769"/>
          </a:xfrm>
          <a:prstGeom prst="rect">
            <a:avLst/>
          </a:prstGeom>
          <a:noFill/>
        </p:spPr>
        <p:txBody>
          <a:bodyPr wrap="square" rtlCol="0">
            <a:spAutoFit/>
          </a:bodyPr>
          <a:lstStyle/>
          <a:p>
            <a:pPr marL="342900" indent="-342900">
              <a:buFontTx/>
              <a:buChar char="-"/>
            </a:pPr>
            <a:r>
              <a:rPr lang="es-MX" sz="2000" dirty="0">
                <a:latin typeface="Arial" panose="020B0604020202020204" pitchFamily="34" charset="0"/>
                <a:cs typeface="Arial" panose="020B0604020202020204" pitchFamily="34" charset="0"/>
              </a:rPr>
              <a:t>Septiembre 2020</a:t>
            </a:r>
          </a:p>
          <a:p>
            <a:pPr marL="342900" indent="-342900">
              <a:buFontTx/>
              <a:buChar char="-"/>
            </a:pPr>
            <a:endParaRPr lang="es-MX" sz="2000" dirty="0">
              <a:latin typeface="Arial" panose="020B0604020202020204" pitchFamily="34" charset="0"/>
              <a:cs typeface="Arial" panose="020B0604020202020204" pitchFamily="34" charset="0"/>
            </a:endParaRPr>
          </a:p>
          <a:p>
            <a:r>
              <a:rPr lang="es-ES" sz="2000" dirty="0"/>
              <a:t>Se realizo brigada de limpieza de maleza en biblioteca Sor Juana </a:t>
            </a:r>
            <a:r>
              <a:rPr lang="es-ES" sz="2000" dirty="0" err="1"/>
              <a:t>Ines</a:t>
            </a:r>
            <a:r>
              <a:rPr lang="es-ES" sz="2000" dirty="0"/>
              <a:t> de la Cruz por personal de la delegación </a:t>
            </a:r>
          </a:p>
        </p:txBody>
      </p: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6" name="Imagen 5">
            <a:extLst>
              <a:ext uri="{FF2B5EF4-FFF2-40B4-BE49-F238E27FC236}">
                <a16:creationId xmlns:a16="http://schemas.microsoft.com/office/drawing/2014/main" xmlns="" id="{F63F2BC2-94BD-439D-A5AA-996D8AEAA0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5" y="1340768"/>
            <a:ext cx="2592282" cy="2376264"/>
          </a:xfrm>
          <a:prstGeom prst="rect">
            <a:avLst/>
          </a:prstGeom>
        </p:spPr>
      </p:pic>
      <p:pic>
        <p:nvPicPr>
          <p:cNvPr id="9" name="Imagen 8">
            <a:extLst>
              <a:ext uri="{FF2B5EF4-FFF2-40B4-BE49-F238E27FC236}">
                <a16:creationId xmlns:a16="http://schemas.microsoft.com/office/drawing/2014/main" xmlns="" id="{7B453B4E-AE6B-4263-ACA8-5ADBD131F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181" y="3799156"/>
            <a:ext cx="2329137" cy="2376263"/>
          </a:xfrm>
          <a:prstGeom prst="rect">
            <a:avLst/>
          </a:prstGeom>
        </p:spPr>
      </p:pic>
      <p:pic>
        <p:nvPicPr>
          <p:cNvPr id="12" name="Imagen 11">
            <a:extLst>
              <a:ext uri="{FF2B5EF4-FFF2-40B4-BE49-F238E27FC236}">
                <a16:creationId xmlns:a16="http://schemas.microsoft.com/office/drawing/2014/main" xmlns="" id="{B20EA4B0-5656-489E-9CCB-C81B3FA14D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772" y="1318591"/>
            <a:ext cx="2329137" cy="2398441"/>
          </a:xfrm>
          <a:prstGeom prst="rect">
            <a:avLst/>
          </a:prstGeom>
        </p:spPr>
      </p:pic>
      <p:pic>
        <p:nvPicPr>
          <p:cNvPr id="15" name="Imagen 14">
            <a:extLst>
              <a:ext uri="{FF2B5EF4-FFF2-40B4-BE49-F238E27FC236}">
                <a16:creationId xmlns:a16="http://schemas.microsoft.com/office/drawing/2014/main" xmlns="" id="{EDEBD940-8625-418D-94BB-8365E0F32D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818" y="3789040"/>
            <a:ext cx="2592281" cy="2376263"/>
          </a:xfrm>
          <a:prstGeom prst="rect">
            <a:avLst/>
          </a:prstGeom>
        </p:spPr>
      </p:pic>
    </p:spTree>
    <p:extLst>
      <p:ext uri="{BB962C8B-B14F-4D97-AF65-F5344CB8AC3E}">
        <p14:creationId xmlns:p14="http://schemas.microsoft.com/office/powerpoint/2010/main" val="280358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xmlns="" id="{7606CC9F-617C-4B2C-AC0F-87209B32A011}"/>
              </a:ext>
            </a:extLst>
          </p:cNvPr>
          <p:cNvSpPr txBox="1"/>
          <p:nvPr/>
        </p:nvSpPr>
        <p:spPr>
          <a:xfrm>
            <a:off x="350990" y="1457489"/>
            <a:ext cx="2852858" cy="3170099"/>
          </a:xfrm>
          <a:prstGeom prst="rect">
            <a:avLst/>
          </a:prstGeom>
          <a:noFill/>
        </p:spPr>
        <p:txBody>
          <a:bodyPr wrap="square" rtlCol="0">
            <a:spAutoFit/>
          </a:bodyPr>
          <a:lstStyle/>
          <a:p>
            <a:pPr marL="342900" indent="-342900">
              <a:buFontTx/>
              <a:buChar char="-"/>
            </a:pPr>
            <a:r>
              <a:rPr lang="es-MX" sz="2000" dirty="0">
                <a:latin typeface="Arial" panose="020B0604020202020204" pitchFamily="34" charset="0"/>
                <a:cs typeface="Arial" panose="020B0604020202020204" pitchFamily="34" charset="0"/>
              </a:rPr>
              <a:t>Septiembre 2020</a:t>
            </a:r>
          </a:p>
          <a:p>
            <a:r>
              <a:rPr lang="es-MX" sz="2000" dirty="0">
                <a:latin typeface="Arial" panose="020B0604020202020204" pitchFamily="34" charset="0"/>
                <a:cs typeface="Arial" panose="020B0604020202020204" pitchFamily="34" charset="0"/>
              </a:rPr>
              <a:t>Se realizo junta de </a:t>
            </a:r>
            <a:r>
              <a:rPr lang="es-MX" sz="2000" dirty="0" err="1">
                <a:latin typeface="Arial" panose="020B0604020202020204" pitchFamily="34" charset="0"/>
                <a:cs typeface="Arial" panose="020B0604020202020204" pitchFamily="34" charset="0"/>
              </a:rPr>
              <a:t>Comucan</a:t>
            </a:r>
            <a:r>
              <a:rPr lang="es-MX" sz="2000" dirty="0">
                <a:latin typeface="Arial" panose="020B0604020202020204" pitchFamily="34" charset="0"/>
                <a:cs typeface="Arial" panose="020B0604020202020204" pitchFamily="34" charset="0"/>
              </a:rPr>
              <a:t> en diferentes colonias pertenecientes a la delegación </a:t>
            </a:r>
          </a:p>
          <a:p>
            <a:r>
              <a:rPr lang="es-MX" sz="2000" dirty="0">
                <a:latin typeface="Arial" panose="020B0604020202020204" pitchFamily="34" charset="0"/>
                <a:cs typeface="Arial" panose="020B0604020202020204" pitchFamily="34" charset="0"/>
              </a:rPr>
              <a:t>En ella acudimos problemáticas y gestiones antes los </a:t>
            </a:r>
            <a:r>
              <a:rPr lang="es-MX" sz="2000" dirty="0" err="1">
                <a:latin typeface="Arial" panose="020B0604020202020204" pitchFamily="34" charset="0"/>
                <a:cs typeface="Arial" panose="020B0604020202020204" pitchFamily="34" charset="0"/>
              </a:rPr>
              <a:t>cuidadanos</a:t>
            </a:r>
            <a:endParaRPr lang="es-MX" sz="2000" dirty="0">
              <a:latin typeface="Arial" panose="020B0604020202020204" pitchFamily="34" charset="0"/>
              <a:cs typeface="Arial" panose="020B0604020202020204" pitchFamily="34" charset="0"/>
            </a:endParaRPr>
          </a:p>
          <a:p>
            <a:endParaRPr lang="es-ES" sz="2000" dirty="0"/>
          </a:p>
        </p:txBody>
      </p: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6" name="Imagen 5">
            <a:extLst>
              <a:ext uri="{FF2B5EF4-FFF2-40B4-BE49-F238E27FC236}">
                <a16:creationId xmlns:a16="http://schemas.microsoft.com/office/drawing/2014/main" xmlns="" id="{C645E573-471F-4027-836E-602FF6CC4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5972" y="1671456"/>
            <a:ext cx="2475828" cy="2880320"/>
          </a:xfrm>
          <a:prstGeom prst="rect">
            <a:avLst/>
          </a:prstGeom>
        </p:spPr>
      </p:pic>
      <p:pic>
        <p:nvPicPr>
          <p:cNvPr id="8" name="Imagen 7">
            <a:extLst>
              <a:ext uri="{FF2B5EF4-FFF2-40B4-BE49-F238E27FC236}">
                <a16:creationId xmlns:a16="http://schemas.microsoft.com/office/drawing/2014/main" xmlns="" id="{A4BE1670-F2D7-4F31-A48D-49E4419B5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0827" y="1655092"/>
            <a:ext cx="2291568" cy="2896684"/>
          </a:xfrm>
          <a:prstGeom prst="rect">
            <a:avLst/>
          </a:prstGeom>
        </p:spPr>
      </p:pic>
    </p:spTree>
    <p:extLst>
      <p:ext uri="{BB962C8B-B14F-4D97-AF65-F5344CB8AC3E}">
        <p14:creationId xmlns:p14="http://schemas.microsoft.com/office/powerpoint/2010/main" val="208454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 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2987824" y="1206084"/>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7" name="Imagen 6">
            <a:extLst>
              <a:ext uri="{FF2B5EF4-FFF2-40B4-BE49-F238E27FC236}">
                <a16:creationId xmlns:a16="http://schemas.microsoft.com/office/drawing/2014/main" xmlns="" id="{C5B6C75C-6512-4E4F-99A4-3EA63D68B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029" y="1268760"/>
            <a:ext cx="2630516" cy="2312876"/>
          </a:xfrm>
          <a:prstGeom prst="rect">
            <a:avLst/>
          </a:prstGeom>
        </p:spPr>
      </p:pic>
      <p:pic>
        <p:nvPicPr>
          <p:cNvPr id="10" name="Imagen 9">
            <a:extLst>
              <a:ext uri="{FF2B5EF4-FFF2-40B4-BE49-F238E27FC236}">
                <a16:creationId xmlns:a16="http://schemas.microsoft.com/office/drawing/2014/main" xmlns="" id="{6201B062-FF8C-4AAB-A210-2E630BB14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157" y="1268760"/>
            <a:ext cx="2630517" cy="2312876"/>
          </a:xfrm>
          <a:prstGeom prst="rect">
            <a:avLst/>
          </a:prstGeom>
        </p:spPr>
      </p:pic>
      <p:pic>
        <p:nvPicPr>
          <p:cNvPr id="14" name="Imagen 13">
            <a:extLst>
              <a:ext uri="{FF2B5EF4-FFF2-40B4-BE49-F238E27FC236}">
                <a16:creationId xmlns:a16="http://schemas.microsoft.com/office/drawing/2014/main" xmlns="" id="{77EE5DCB-7A2B-40E1-89B8-72B637217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030" y="3746444"/>
            <a:ext cx="2630516" cy="2490867"/>
          </a:xfrm>
          <a:prstGeom prst="rect">
            <a:avLst/>
          </a:prstGeom>
        </p:spPr>
      </p:pic>
      <p:pic>
        <p:nvPicPr>
          <p:cNvPr id="16" name="Imagen 15">
            <a:extLst>
              <a:ext uri="{FF2B5EF4-FFF2-40B4-BE49-F238E27FC236}">
                <a16:creationId xmlns:a16="http://schemas.microsoft.com/office/drawing/2014/main" xmlns="" id="{5D32A20E-E1E4-49A5-896C-FAEBCF186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6157" y="3767844"/>
            <a:ext cx="2555775" cy="2469467"/>
          </a:xfrm>
          <a:prstGeom prst="rect">
            <a:avLst/>
          </a:prstGeom>
        </p:spPr>
      </p:pic>
      <p:sp>
        <p:nvSpPr>
          <p:cNvPr id="18" name="CuadroTexto 17">
            <a:extLst>
              <a:ext uri="{FF2B5EF4-FFF2-40B4-BE49-F238E27FC236}">
                <a16:creationId xmlns:a16="http://schemas.microsoft.com/office/drawing/2014/main" xmlns="" id="{B392D843-8C3A-4DCC-AFFA-99CE3D1BB617}"/>
              </a:ext>
            </a:extLst>
          </p:cNvPr>
          <p:cNvSpPr txBox="1"/>
          <p:nvPr/>
        </p:nvSpPr>
        <p:spPr>
          <a:xfrm>
            <a:off x="436677" y="1772816"/>
            <a:ext cx="2232246" cy="2585323"/>
          </a:xfrm>
          <a:prstGeom prst="rect">
            <a:avLst/>
          </a:prstGeom>
          <a:noFill/>
        </p:spPr>
        <p:txBody>
          <a:bodyPr wrap="square">
            <a:spAutoFit/>
          </a:bodyPr>
          <a:lstStyle/>
          <a:p>
            <a:pPr algn="just"/>
            <a:r>
              <a:rPr lang="es-ES" sz="1800" dirty="0">
                <a:latin typeface="Arial" panose="020B0604020202020204" pitchFamily="34" charset="0"/>
                <a:cs typeface="Arial" panose="020B0604020202020204" pitchFamily="34" charset="0"/>
              </a:rPr>
              <a:t>septiembre </a:t>
            </a:r>
          </a:p>
          <a:p>
            <a:pPr algn="just"/>
            <a:endParaRPr lang="es-ES" sz="1800" dirty="0">
              <a:latin typeface="Arial" panose="020B0604020202020204" pitchFamily="34" charset="0"/>
              <a:cs typeface="Arial" panose="020B0604020202020204" pitchFamily="34" charset="0"/>
            </a:endParaRPr>
          </a:p>
          <a:p>
            <a:pPr algn="l"/>
            <a:r>
              <a:rPr lang="es-MX" sz="1800" dirty="0">
                <a:latin typeface="Segoe UI Historic" panose="020B0502040204020203" pitchFamily="34" charset="0"/>
              </a:rPr>
              <a:t>Se realizo brigada  de  poda de maleza  por personal de la delegación en casa pastoral  esto</a:t>
            </a:r>
            <a:r>
              <a:rPr lang="es-MX" sz="1800" b="0" i="0" dirty="0">
                <a:effectLst/>
                <a:latin typeface="Segoe UI Historic" panose="020B0502040204020203" pitchFamily="34" charset="0"/>
              </a:rPr>
              <a:t> en veneficio de los ciudadanos</a:t>
            </a:r>
          </a:p>
        </p:txBody>
      </p:sp>
    </p:spTree>
    <p:extLst>
      <p:ext uri="{BB962C8B-B14F-4D97-AF65-F5344CB8AC3E}">
        <p14:creationId xmlns:p14="http://schemas.microsoft.com/office/powerpoint/2010/main" val="114114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 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xmlns="" id="{7606CC9F-617C-4B2C-AC0F-87209B32A011}"/>
              </a:ext>
            </a:extLst>
          </p:cNvPr>
          <p:cNvSpPr txBox="1"/>
          <p:nvPr/>
        </p:nvSpPr>
        <p:spPr>
          <a:xfrm>
            <a:off x="344285" y="1470089"/>
            <a:ext cx="2852858" cy="4401205"/>
          </a:xfrm>
          <a:prstGeom prst="rect">
            <a:avLst/>
          </a:prstGeom>
          <a:noFill/>
        </p:spPr>
        <p:txBody>
          <a:bodyPr wrap="square" rtlCol="0">
            <a:spAutoFit/>
          </a:bodyPr>
          <a:lstStyle/>
          <a:p>
            <a:r>
              <a:rPr lang="es-ES" dirty="0"/>
              <a:t>-</a:t>
            </a:r>
            <a:r>
              <a:rPr lang="es-MX" sz="2000" dirty="0">
                <a:latin typeface="Arial" panose="020B0604020202020204" pitchFamily="34" charset="0"/>
                <a:cs typeface="Arial" panose="020B0604020202020204" pitchFamily="34" charset="0"/>
              </a:rPr>
              <a:t>   </a:t>
            </a:r>
            <a:r>
              <a:rPr lang="es-MX" sz="2000" b="0" i="0" dirty="0">
                <a:effectLst/>
                <a:latin typeface="Segoe UI Historic" panose="020B0502040204020203" pitchFamily="34" charset="0"/>
              </a:rPr>
              <a:t>concluimos con el operativo poda de maleza en la unidad deportiva de Parques de Santa Cruz de la </a:t>
            </a:r>
            <a:r>
              <a:rPr lang="es-MX" sz="2000" b="0" i="0" dirty="0" err="1">
                <a:effectLst/>
                <a:latin typeface="Segoe UI Historic" panose="020B0502040204020203" pitchFamily="34" charset="0"/>
              </a:rPr>
              <a:t>Delegacion</a:t>
            </a:r>
            <a:r>
              <a:rPr lang="es-MX" sz="2000" b="0" i="0" dirty="0">
                <a:effectLst/>
                <a:latin typeface="Segoe UI Historic" panose="020B0502040204020203" pitchFamily="34" charset="0"/>
              </a:rPr>
              <a:t> Manuel </a:t>
            </a:r>
            <a:r>
              <a:rPr lang="es-MX" sz="2000" b="0" i="0" dirty="0" err="1">
                <a:effectLst/>
                <a:latin typeface="Segoe UI Historic" panose="020B0502040204020203" pitchFamily="34" charset="0"/>
              </a:rPr>
              <a:t>Lopez</a:t>
            </a:r>
            <a:r>
              <a:rPr lang="es-MX" sz="2000" b="0" i="0" dirty="0">
                <a:effectLst/>
                <a:latin typeface="Segoe UI Historic" panose="020B0502040204020203" pitchFamily="34" charset="0"/>
              </a:rPr>
              <a:t> Cotilla, con personal de </a:t>
            </a:r>
            <a:r>
              <a:rPr lang="es-MX" sz="2000" b="0" i="0" dirty="0" err="1">
                <a:effectLst/>
                <a:latin typeface="Segoe UI Historic" panose="020B0502040204020203" pitchFamily="34" charset="0"/>
              </a:rPr>
              <a:t>Dierccion</a:t>
            </a:r>
            <a:r>
              <a:rPr lang="es-MX" sz="2000" b="0" i="0" dirty="0">
                <a:effectLst/>
                <a:latin typeface="Segoe UI Historic" panose="020B0502040204020203" pitchFamily="34" charset="0"/>
              </a:rPr>
              <a:t> de Delegaciones y Agencias Municipales en coordinación con COMUDE así seguimos recuperando áreas verdes.</a:t>
            </a:r>
            <a:endParaRPr lang="es-ES" sz="2000" dirty="0"/>
          </a:p>
        </p:txBody>
      </p: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2050" name="Picture 2">
            <a:extLst>
              <a:ext uri="{FF2B5EF4-FFF2-40B4-BE49-F238E27FC236}">
                <a16:creationId xmlns:a16="http://schemas.microsoft.com/office/drawing/2014/main" xmlns="" id="{CC2B755A-AF73-47C4-9C55-DABAF9798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392" y="1956191"/>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 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xmlns="" id="{7606CC9F-617C-4B2C-AC0F-87209B32A011}"/>
              </a:ext>
            </a:extLst>
          </p:cNvPr>
          <p:cNvSpPr txBox="1"/>
          <p:nvPr/>
        </p:nvSpPr>
        <p:spPr>
          <a:xfrm>
            <a:off x="389451" y="1536174"/>
            <a:ext cx="2852858" cy="3785652"/>
          </a:xfrm>
          <a:prstGeom prst="rect">
            <a:avLst/>
          </a:prstGeom>
          <a:noFill/>
        </p:spPr>
        <p:txBody>
          <a:bodyPr wrap="square" rtlCol="0">
            <a:spAutoFit/>
          </a:bodyPr>
          <a:lstStyle/>
          <a:p>
            <a:r>
              <a:rPr lang="es-ES" dirty="0"/>
              <a:t>-</a:t>
            </a:r>
            <a:r>
              <a:rPr lang="es-MX" sz="2000" dirty="0">
                <a:latin typeface="Arial" panose="020B0604020202020204" pitchFamily="34" charset="0"/>
                <a:cs typeface="Arial" panose="020B0604020202020204" pitchFamily="34" charset="0"/>
              </a:rPr>
              <a:t>   </a:t>
            </a:r>
            <a:r>
              <a:rPr lang="es-MX" sz="2000" b="0" i="0" dirty="0">
                <a:effectLst/>
                <a:latin typeface="Segoe UI Historic" panose="020B0502040204020203" pitchFamily="34" charset="0"/>
              </a:rPr>
              <a:t>con ayuda de personal de </a:t>
            </a:r>
            <a:r>
              <a:rPr lang="es-MX" sz="2000" b="0" i="0" dirty="0" err="1">
                <a:effectLst/>
                <a:latin typeface="Segoe UI Historic" panose="020B0502040204020203" pitchFamily="34" charset="0"/>
              </a:rPr>
              <a:t>Delegaciónes</a:t>
            </a:r>
            <a:r>
              <a:rPr lang="es-MX" sz="2000" b="0" i="0" dirty="0">
                <a:effectLst/>
                <a:latin typeface="Segoe UI Historic" panose="020B0502040204020203" pitchFamily="34" charset="0"/>
              </a:rPr>
              <a:t>, como también al personal de COMUDE como pieza medular en el operativo de la unidad deportiva de Brisas de Chapala de la Delegación Las Juntas, una tarea que con gusto todos sumamos.</a:t>
            </a:r>
            <a:endParaRPr lang="es-ES" sz="2000" dirty="0"/>
          </a:p>
        </p:txBody>
      </p: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4098" name="Picture 2">
            <a:extLst>
              <a:ext uri="{FF2B5EF4-FFF2-40B4-BE49-F238E27FC236}">
                <a16:creationId xmlns:a16="http://schemas.microsoft.com/office/drawing/2014/main" xmlns="" id="{D3F2BE25-4B8A-4C59-99E6-9BD939D732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324" y="1268760"/>
            <a:ext cx="2465348" cy="24729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xmlns="" id="{5F4063B0-C81B-4EC2-AD03-ED50D6BE00D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2" name="Picture 6">
            <a:extLst>
              <a:ext uri="{FF2B5EF4-FFF2-40B4-BE49-F238E27FC236}">
                <a16:creationId xmlns:a16="http://schemas.microsoft.com/office/drawing/2014/main" xmlns="" id="{99483ED8-FDCD-4370-AC07-47402D83F5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268760"/>
            <a:ext cx="2483007" cy="24729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xmlns="" id="{BB8A50EC-3857-467A-BB14-F584C0E768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0499" y="3856288"/>
            <a:ext cx="3096345" cy="232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1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 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xmlns="" id="{7606CC9F-617C-4B2C-AC0F-87209B32A011}"/>
              </a:ext>
            </a:extLst>
          </p:cNvPr>
          <p:cNvSpPr txBox="1"/>
          <p:nvPr/>
        </p:nvSpPr>
        <p:spPr>
          <a:xfrm>
            <a:off x="350990" y="1484784"/>
            <a:ext cx="2852858" cy="3170099"/>
          </a:xfrm>
          <a:prstGeom prst="rect">
            <a:avLst/>
          </a:prstGeom>
          <a:noFill/>
        </p:spPr>
        <p:txBody>
          <a:bodyPr wrap="square" rtlCol="0">
            <a:spAutoFit/>
          </a:bodyPr>
          <a:lstStyle/>
          <a:p>
            <a:r>
              <a:rPr lang="es-ES" dirty="0"/>
              <a:t>-Se realizo c</a:t>
            </a:r>
            <a:r>
              <a:rPr lang="es-MX" sz="2000" b="0" i="0" dirty="0" err="1">
                <a:effectLst/>
                <a:latin typeface="Segoe UI Historic" panose="020B0502040204020203" pitchFamily="34" charset="0"/>
              </a:rPr>
              <a:t>on</a:t>
            </a:r>
            <a:r>
              <a:rPr lang="es-MX" sz="2000" b="0" i="0" dirty="0">
                <a:effectLst/>
                <a:latin typeface="Segoe UI Historic" panose="020B0502040204020203" pitchFamily="34" charset="0"/>
              </a:rPr>
              <a:t> ayuda de personal de </a:t>
            </a:r>
            <a:r>
              <a:rPr lang="es-MX" sz="2000" b="0" i="0" dirty="0" err="1">
                <a:effectLst/>
                <a:latin typeface="Segoe UI Historic" panose="020B0502040204020203" pitchFamily="34" charset="0"/>
              </a:rPr>
              <a:t>Delegaciónes</a:t>
            </a:r>
            <a:r>
              <a:rPr lang="es-MX" sz="2000" b="0" i="0" dirty="0">
                <a:effectLst/>
                <a:latin typeface="Segoe UI Historic" panose="020B0502040204020203" pitchFamily="34" charset="0"/>
              </a:rPr>
              <a:t> el operativo de limpieza de las áreas verdes del Fraccionamiento Paseos del Prado de la delegación Toluquilla, una tarea que con gusto todos sumamos.</a:t>
            </a:r>
            <a:endParaRPr lang="es-ES" sz="2000" dirty="0"/>
          </a:p>
        </p:txBody>
      </p: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3074" name="Picture 2">
            <a:extLst>
              <a:ext uri="{FF2B5EF4-FFF2-40B4-BE49-F238E27FC236}">
                <a16:creationId xmlns:a16="http://schemas.microsoft.com/office/drawing/2014/main" xmlns="" id="{91757364-DBA1-4B3B-AEE2-C5F27F5C0E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268760"/>
            <a:ext cx="2524046" cy="22757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0601E820-BEE2-4AF8-9E0C-631699E05C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708" y="1268760"/>
            <a:ext cx="2555775" cy="22757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xmlns="" id="{CFE42090-424C-4971-9A3E-5003C090D8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567405"/>
            <a:ext cx="2524040" cy="25649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xmlns="" id="{9290DA88-0FD0-4808-99E0-4C637A7520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816" y="3596783"/>
            <a:ext cx="2519665" cy="253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5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 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xmlns="" id="{7606CC9F-617C-4B2C-AC0F-87209B32A011}"/>
              </a:ext>
            </a:extLst>
          </p:cNvPr>
          <p:cNvSpPr txBox="1"/>
          <p:nvPr/>
        </p:nvSpPr>
        <p:spPr>
          <a:xfrm>
            <a:off x="349908" y="1412776"/>
            <a:ext cx="2852858" cy="2585323"/>
          </a:xfrm>
          <a:prstGeom prst="rect">
            <a:avLst/>
          </a:prstGeom>
          <a:noFill/>
        </p:spPr>
        <p:txBody>
          <a:bodyPr wrap="square" rtlCol="0">
            <a:spAutoFit/>
          </a:bodyPr>
          <a:lstStyle/>
          <a:p>
            <a:r>
              <a:rPr lang="es-MX" b="0" i="0" dirty="0">
                <a:effectLst/>
                <a:latin typeface="Segoe UI Historic" panose="020B0502040204020203" pitchFamily="34" charset="0"/>
              </a:rPr>
              <a:t>Se realizo con personal de Dirección de </a:t>
            </a:r>
            <a:r>
              <a:rPr lang="es-MX" b="0" i="0" dirty="0" err="1">
                <a:effectLst/>
                <a:latin typeface="Segoe UI Historic" panose="020B0502040204020203" pitchFamily="34" charset="0"/>
              </a:rPr>
              <a:t>Delegaciónes</a:t>
            </a:r>
            <a:r>
              <a:rPr lang="es-MX" b="0" i="0" dirty="0">
                <a:effectLst/>
                <a:latin typeface="Segoe UI Historic" panose="020B0502040204020203" pitchFamily="34" charset="0"/>
              </a:rPr>
              <a:t> y Agencias, en coordinación con COMUDE realizamos el operativo de poda y limpieza en la unidad deportiva de la Nueva Santa </a:t>
            </a:r>
            <a:r>
              <a:rPr lang="es-MX" b="0" i="0" dirty="0" err="1">
                <a:effectLst/>
                <a:latin typeface="Segoe UI Historic" panose="020B0502040204020203" pitchFamily="34" charset="0"/>
              </a:rPr>
              <a:t>Maria</a:t>
            </a:r>
            <a:r>
              <a:rPr lang="es-MX" b="0" i="0" dirty="0">
                <a:effectLst/>
                <a:latin typeface="Segoe UI Historic" panose="020B0502040204020203" pitchFamily="34" charset="0"/>
              </a:rPr>
              <a:t>.</a:t>
            </a:r>
            <a:endParaRPr lang="es-ES" sz="2000" dirty="0"/>
          </a:p>
        </p:txBody>
      </p: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1026" name="Picture 2">
            <a:extLst>
              <a:ext uri="{FF2B5EF4-FFF2-40B4-BE49-F238E27FC236}">
                <a16:creationId xmlns:a16="http://schemas.microsoft.com/office/drawing/2014/main" xmlns="" id="{4C0F7C27-81B7-4A22-835B-8199BABBD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873" y="1916832"/>
            <a:ext cx="437997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6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6" name="Imagen 5">
            <a:extLst>
              <a:ext uri="{FF2B5EF4-FFF2-40B4-BE49-F238E27FC236}">
                <a16:creationId xmlns:a16="http://schemas.microsoft.com/office/drawing/2014/main" xmlns="" id="{DC2303BE-6366-4DE8-9F40-F7BEFD0C4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675" y="1340768"/>
            <a:ext cx="2571750" cy="2376264"/>
          </a:xfrm>
          <a:prstGeom prst="rect">
            <a:avLst/>
          </a:prstGeom>
        </p:spPr>
      </p:pic>
      <p:pic>
        <p:nvPicPr>
          <p:cNvPr id="9" name="Imagen 8">
            <a:extLst>
              <a:ext uri="{FF2B5EF4-FFF2-40B4-BE49-F238E27FC236}">
                <a16:creationId xmlns:a16="http://schemas.microsoft.com/office/drawing/2014/main" xmlns="" id="{3B046164-F7BF-45BC-9667-0C5561047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251" y="1340768"/>
            <a:ext cx="2475096" cy="2376264"/>
          </a:xfrm>
          <a:prstGeom prst="rect">
            <a:avLst/>
          </a:prstGeom>
        </p:spPr>
      </p:pic>
      <p:pic>
        <p:nvPicPr>
          <p:cNvPr id="12" name="Imagen 11">
            <a:extLst>
              <a:ext uri="{FF2B5EF4-FFF2-40B4-BE49-F238E27FC236}">
                <a16:creationId xmlns:a16="http://schemas.microsoft.com/office/drawing/2014/main" xmlns="" id="{DD170524-B7AB-47F4-8964-1368A7F0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675" y="3818697"/>
            <a:ext cx="2571748" cy="2360373"/>
          </a:xfrm>
          <a:prstGeom prst="rect">
            <a:avLst/>
          </a:prstGeom>
        </p:spPr>
      </p:pic>
      <p:pic>
        <p:nvPicPr>
          <p:cNvPr id="15" name="Imagen 14">
            <a:extLst>
              <a:ext uri="{FF2B5EF4-FFF2-40B4-BE49-F238E27FC236}">
                <a16:creationId xmlns:a16="http://schemas.microsoft.com/office/drawing/2014/main" xmlns="" id="{67BD1A32-ADF6-4F00-AE40-E7B8D8A47A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1540" y="3784554"/>
            <a:ext cx="2304875" cy="2360374"/>
          </a:xfrm>
          <a:prstGeom prst="rect">
            <a:avLst/>
          </a:prstGeom>
        </p:spPr>
      </p:pic>
      <p:sp>
        <p:nvSpPr>
          <p:cNvPr id="14" name="CuadroTexto 13">
            <a:extLst>
              <a:ext uri="{FF2B5EF4-FFF2-40B4-BE49-F238E27FC236}">
                <a16:creationId xmlns:a16="http://schemas.microsoft.com/office/drawing/2014/main" xmlns="" id="{C8A4E69C-90B7-4091-9E4C-EBF0EEBF3E4B}"/>
              </a:ext>
            </a:extLst>
          </p:cNvPr>
          <p:cNvSpPr txBox="1"/>
          <p:nvPr/>
        </p:nvSpPr>
        <p:spPr>
          <a:xfrm>
            <a:off x="539552" y="1580872"/>
            <a:ext cx="2232233" cy="2585323"/>
          </a:xfrm>
          <a:prstGeom prst="rect">
            <a:avLst/>
          </a:prstGeom>
          <a:noFill/>
        </p:spPr>
        <p:txBody>
          <a:bodyPr wrap="square">
            <a:spAutoFit/>
          </a:bodyPr>
          <a:lstStyle/>
          <a:p>
            <a:pPr algn="just"/>
            <a:r>
              <a:rPr lang="es-ES" sz="1800" dirty="0">
                <a:latin typeface="Arial" panose="020B0604020202020204" pitchFamily="34" charset="0"/>
                <a:cs typeface="Arial" panose="020B0604020202020204" pitchFamily="34" charset="0"/>
              </a:rPr>
              <a:t>septiembre </a:t>
            </a:r>
          </a:p>
          <a:p>
            <a:pPr algn="just"/>
            <a:endParaRPr lang="es-ES" sz="1800" dirty="0">
              <a:latin typeface="Arial" panose="020B0604020202020204" pitchFamily="34" charset="0"/>
              <a:cs typeface="Arial" panose="020B0604020202020204" pitchFamily="34" charset="0"/>
            </a:endParaRPr>
          </a:p>
          <a:p>
            <a:pPr algn="l"/>
            <a:r>
              <a:rPr lang="es-MX" sz="1800" dirty="0">
                <a:latin typeface="Segoe UI Historic" panose="020B0502040204020203" pitchFamily="34" charset="0"/>
              </a:rPr>
              <a:t>Se realizo brigada  de  poda de maleza  por personal de la delegación  en la calle pino </a:t>
            </a:r>
            <a:r>
              <a:rPr lang="es-MX" sz="1800" dirty="0" err="1">
                <a:latin typeface="Segoe UI Historic" panose="020B0502040204020203" pitchFamily="34" charset="0"/>
              </a:rPr>
              <a:t>suares</a:t>
            </a:r>
            <a:r>
              <a:rPr lang="es-MX" sz="1800" dirty="0">
                <a:latin typeface="Segoe UI Historic" panose="020B0502040204020203" pitchFamily="34" charset="0"/>
              </a:rPr>
              <a:t> esto</a:t>
            </a:r>
            <a:r>
              <a:rPr lang="es-MX" sz="1800" b="0" i="0" dirty="0">
                <a:effectLst/>
                <a:latin typeface="Segoe UI Historic" panose="020B0502040204020203" pitchFamily="34" charset="0"/>
              </a:rPr>
              <a:t> en veneficio de los ciudadanos</a:t>
            </a:r>
          </a:p>
        </p:txBody>
      </p:sp>
    </p:spTree>
    <p:extLst>
      <p:ext uri="{BB962C8B-B14F-4D97-AF65-F5344CB8AC3E}">
        <p14:creationId xmlns:p14="http://schemas.microsoft.com/office/powerpoint/2010/main" val="415715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sp>
        <p:nvSpPr>
          <p:cNvPr id="14" name="CuadroTexto 13">
            <a:extLst>
              <a:ext uri="{FF2B5EF4-FFF2-40B4-BE49-F238E27FC236}">
                <a16:creationId xmlns:a16="http://schemas.microsoft.com/office/drawing/2014/main" xmlns="" id="{C8A4E69C-90B7-4091-9E4C-EBF0EEBF3E4B}"/>
              </a:ext>
            </a:extLst>
          </p:cNvPr>
          <p:cNvSpPr txBox="1"/>
          <p:nvPr/>
        </p:nvSpPr>
        <p:spPr>
          <a:xfrm>
            <a:off x="539552" y="1580872"/>
            <a:ext cx="2232233" cy="2585323"/>
          </a:xfrm>
          <a:prstGeom prst="rect">
            <a:avLst/>
          </a:prstGeom>
          <a:noFill/>
        </p:spPr>
        <p:txBody>
          <a:bodyPr wrap="square">
            <a:spAutoFit/>
          </a:bodyPr>
          <a:lstStyle/>
          <a:p>
            <a:pPr algn="just"/>
            <a:r>
              <a:rPr lang="es-ES" sz="1800" dirty="0">
                <a:latin typeface="Arial" panose="020B0604020202020204" pitchFamily="34" charset="0"/>
                <a:cs typeface="Arial" panose="020B0604020202020204" pitchFamily="34" charset="0"/>
              </a:rPr>
              <a:t>septiembre </a:t>
            </a:r>
          </a:p>
          <a:p>
            <a:pPr algn="just"/>
            <a:endParaRPr lang="es-ES" sz="1800" dirty="0">
              <a:latin typeface="Arial" panose="020B0604020202020204" pitchFamily="34" charset="0"/>
              <a:cs typeface="Arial" panose="020B0604020202020204" pitchFamily="34" charset="0"/>
            </a:endParaRPr>
          </a:p>
          <a:p>
            <a:pPr algn="l"/>
            <a:r>
              <a:rPr lang="es-MX" sz="1800" dirty="0">
                <a:latin typeface="Segoe UI Historic" panose="020B0502040204020203" pitchFamily="34" charset="0"/>
              </a:rPr>
              <a:t>Se realizo brigada  de  poda de maleza  por personal de la delegación en conjunto con dirección de delegaciones </a:t>
            </a:r>
            <a:endParaRPr lang="es-MX" sz="1800" b="0" i="0" dirty="0">
              <a:effectLst/>
              <a:latin typeface="Segoe UI Historic" panose="020B0502040204020203" pitchFamily="34" charset="0"/>
            </a:endParaRPr>
          </a:p>
        </p:txBody>
      </p:sp>
      <p:pic>
        <p:nvPicPr>
          <p:cNvPr id="7" name="Imagen 6">
            <a:extLst>
              <a:ext uri="{FF2B5EF4-FFF2-40B4-BE49-F238E27FC236}">
                <a16:creationId xmlns:a16="http://schemas.microsoft.com/office/drawing/2014/main" xmlns="" id="{F905DECE-62C8-4AB3-9AA3-82D770F6C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916832"/>
            <a:ext cx="4389107" cy="3291830"/>
          </a:xfrm>
          <a:prstGeom prst="rect">
            <a:avLst/>
          </a:prstGeom>
        </p:spPr>
      </p:pic>
    </p:spTree>
    <p:extLst>
      <p:ext uri="{BB962C8B-B14F-4D97-AF65-F5344CB8AC3E}">
        <p14:creationId xmlns:p14="http://schemas.microsoft.com/office/powerpoint/2010/main" val="41422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sp>
        <p:nvSpPr>
          <p:cNvPr id="14" name="CuadroTexto 13">
            <a:extLst>
              <a:ext uri="{FF2B5EF4-FFF2-40B4-BE49-F238E27FC236}">
                <a16:creationId xmlns:a16="http://schemas.microsoft.com/office/drawing/2014/main" xmlns="" id="{C8A4E69C-90B7-4091-9E4C-EBF0EEBF3E4B}"/>
              </a:ext>
            </a:extLst>
          </p:cNvPr>
          <p:cNvSpPr txBox="1"/>
          <p:nvPr/>
        </p:nvSpPr>
        <p:spPr>
          <a:xfrm>
            <a:off x="539552" y="1580872"/>
            <a:ext cx="2232233" cy="2831544"/>
          </a:xfrm>
          <a:prstGeom prst="rect">
            <a:avLst/>
          </a:prstGeom>
          <a:noFill/>
        </p:spPr>
        <p:txBody>
          <a:bodyPr wrap="square">
            <a:spAutoFit/>
          </a:bodyPr>
          <a:lstStyle/>
          <a:p>
            <a:pPr algn="just"/>
            <a:r>
              <a:rPr lang="es-ES" sz="1800" dirty="0">
                <a:latin typeface="Arial" panose="020B0604020202020204" pitchFamily="34" charset="0"/>
                <a:cs typeface="Arial" panose="020B0604020202020204" pitchFamily="34" charset="0"/>
              </a:rPr>
              <a:t>septiembre 2020</a:t>
            </a:r>
          </a:p>
          <a:p>
            <a:pPr algn="just"/>
            <a:endParaRPr lang="es-ES" sz="2000" dirty="0">
              <a:latin typeface="Arial" panose="020B0604020202020204" pitchFamily="34" charset="0"/>
              <a:cs typeface="Arial" panose="020B0604020202020204" pitchFamily="34" charset="0"/>
            </a:endParaRPr>
          </a:p>
          <a:p>
            <a:pPr algn="l"/>
            <a:r>
              <a:rPr lang="es-MX" sz="2000" dirty="0">
                <a:latin typeface="Segoe UI Historic" panose="020B0502040204020203" pitchFamily="34" charset="0"/>
              </a:rPr>
              <a:t>Se realizo brigada  de  poda de maleza  por personal de la delegación para la </a:t>
            </a:r>
            <a:r>
              <a:rPr lang="es-MX" sz="2000" b="0" i="0" dirty="0">
                <a:effectLst/>
                <a:latin typeface="Segoe UI Historic" panose="020B0502040204020203" pitchFamily="34" charset="0"/>
              </a:rPr>
              <a:t> recuperando áreas verdes. </a:t>
            </a:r>
          </a:p>
        </p:txBody>
      </p:sp>
      <p:pic>
        <p:nvPicPr>
          <p:cNvPr id="6" name="Imagen 5">
            <a:extLst>
              <a:ext uri="{FF2B5EF4-FFF2-40B4-BE49-F238E27FC236}">
                <a16:creationId xmlns:a16="http://schemas.microsoft.com/office/drawing/2014/main" xmlns="" id="{5635D238-B620-47AD-9432-7BEE540A3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8887" y="1239255"/>
            <a:ext cx="3303973" cy="2477980"/>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xmlns="" id="{54CEA97E-8836-47CE-A7E8-66613DE9E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887" y="4005064"/>
            <a:ext cx="3424794" cy="2280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31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FD22A39-907C-44A8-B266-920ECF26F6F5}"/>
              </a:ext>
            </a:extLst>
          </p:cNvPr>
          <p:cNvSpPr txBox="1"/>
          <p:nvPr/>
        </p:nvSpPr>
        <p:spPr>
          <a:xfrm>
            <a:off x="646423" y="1250437"/>
            <a:ext cx="2834165" cy="4801314"/>
          </a:xfrm>
          <a:prstGeom prst="rect">
            <a:avLst/>
          </a:prstGeom>
          <a:noFill/>
        </p:spPr>
        <p:txBody>
          <a:bodyPr wrap="square" rtlCol="0">
            <a:spAutoFit/>
          </a:bodyPr>
          <a:lstStyle/>
          <a:p>
            <a:pPr marL="285750" indent="-285750" algn="just">
              <a:buFontTx/>
              <a:buChar char="-"/>
            </a:pPr>
            <a:r>
              <a:rPr lang="es-MX" dirty="0">
                <a:latin typeface="Arial" panose="020B0604020202020204" pitchFamily="34" charset="0"/>
                <a:cs typeface="Arial" panose="020B0604020202020204" pitchFamily="34" charset="0"/>
              </a:rPr>
              <a:t>Septiembre 2020</a:t>
            </a:r>
          </a:p>
          <a:p>
            <a:pPr marL="285750" indent="-285750" algn="just">
              <a:buFontTx/>
              <a:buChar char="-"/>
            </a:pP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Durante el presente mes, de manera coordinada con dependencias del H. Ayuntamiento, se realizó el apoyo en la coordinación, logística en </a:t>
            </a:r>
            <a:r>
              <a:rPr lang="es-MX" b="0" i="0" dirty="0">
                <a:effectLst/>
                <a:latin typeface="Segoe UI Historic" panose="020B0502040204020203" pitchFamily="34" charset="0"/>
              </a:rPr>
              <a:t>se entregó la calle 5 de mayo con renovación de carpeta de rodamientos en San Martín de las Flores, también se dio inicio al reencarpetamiento de la calle Narciso Mendoza.</a:t>
            </a:r>
            <a:endParaRPr lang="es-ES" dirty="0"/>
          </a:p>
          <a:p>
            <a:pPr algn="just"/>
            <a:endParaRPr lang="es-ES" dirty="0"/>
          </a:p>
        </p:txBody>
      </p:sp>
      <p:sp>
        <p:nvSpPr>
          <p:cNvPr id="7" name="4 Rectángulo">
            <a:extLst>
              <a:ext uri="{FF2B5EF4-FFF2-40B4-BE49-F238E27FC236}">
                <a16:creationId xmlns:a16="http://schemas.microsoft.com/office/drawing/2014/main" xmlns="" id="{1049C481-82FE-4686-904C-FC86FA95B446}"/>
              </a:ext>
            </a:extLst>
          </p:cNvPr>
          <p:cNvSpPr/>
          <p:nvPr/>
        </p:nvSpPr>
        <p:spPr>
          <a:xfrm>
            <a:off x="395536" y="476672"/>
            <a:ext cx="8424936" cy="4933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MX" dirty="0"/>
          </a:p>
          <a:p>
            <a:r>
              <a:rPr lang="es-MX" b="1" dirty="0"/>
              <a:t>Visita a Colonias</a:t>
            </a:r>
          </a:p>
          <a:p>
            <a:endParaRPr lang="es-MX" dirty="0"/>
          </a:p>
        </p:txBody>
      </p:sp>
      <p:sp>
        <p:nvSpPr>
          <p:cNvPr id="8" name="3 Rectángulo">
            <a:extLst>
              <a:ext uri="{FF2B5EF4-FFF2-40B4-BE49-F238E27FC236}">
                <a16:creationId xmlns:a16="http://schemas.microsoft.com/office/drawing/2014/main" xmlns="" id="{A76A4D35-7429-4EF1-B8EC-80C10379E108}"/>
              </a:ext>
            </a:extLst>
          </p:cNvPr>
          <p:cNvSpPr/>
          <p:nvPr/>
        </p:nvSpPr>
        <p:spPr>
          <a:xfrm>
            <a:off x="395536" y="1196752"/>
            <a:ext cx="8424936" cy="554461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cxnSp>
        <p:nvCxnSpPr>
          <p:cNvPr id="9" name="6 Conector recto">
            <a:extLst>
              <a:ext uri="{FF2B5EF4-FFF2-40B4-BE49-F238E27FC236}">
                <a16:creationId xmlns:a16="http://schemas.microsoft.com/office/drawing/2014/main" xmlns="" id="{F5A657EA-C949-4CFB-B403-1CD88B50E1DE}"/>
              </a:ext>
            </a:extLst>
          </p:cNvPr>
          <p:cNvCxnSpPr>
            <a:cxnSpLocks/>
          </p:cNvCxnSpPr>
          <p:nvPr/>
        </p:nvCxnSpPr>
        <p:spPr>
          <a:xfrm>
            <a:off x="3491880" y="1196752"/>
            <a:ext cx="0" cy="5544616"/>
          </a:xfrm>
          <a:prstGeom prst="line">
            <a:avLst/>
          </a:prstGeom>
          <a:ln/>
        </p:spPr>
        <p:style>
          <a:lnRef idx="2">
            <a:schemeClr val="accent2"/>
          </a:lnRef>
          <a:fillRef idx="0">
            <a:schemeClr val="accent2"/>
          </a:fillRef>
          <a:effectRef idx="1">
            <a:schemeClr val="accent2"/>
          </a:effectRef>
          <a:fontRef idx="minor">
            <a:schemeClr val="tx1"/>
          </a:fontRef>
        </p:style>
      </p:cxnSp>
      <p:sp>
        <p:nvSpPr>
          <p:cNvPr id="10" name="10 CuadroTexto">
            <a:extLst>
              <a:ext uri="{FF2B5EF4-FFF2-40B4-BE49-F238E27FC236}">
                <a16:creationId xmlns:a16="http://schemas.microsoft.com/office/drawing/2014/main" xmlns="" id="{659B6862-9EB0-4527-AB84-C9EF9CAA26FB}"/>
              </a:ext>
            </a:extLst>
          </p:cNvPr>
          <p:cNvSpPr txBox="1"/>
          <p:nvPr/>
        </p:nvSpPr>
        <p:spPr>
          <a:xfrm>
            <a:off x="7010618" y="514820"/>
            <a:ext cx="1809854" cy="369332"/>
          </a:xfrm>
          <a:prstGeom prst="rect">
            <a:avLst/>
          </a:prstGeom>
          <a:noFill/>
        </p:spPr>
        <p:txBody>
          <a:bodyPr wrap="none" rtlCol="0">
            <a:spAutoFit/>
          </a:bodyPr>
          <a:lstStyle/>
          <a:p>
            <a:r>
              <a:rPr lang="es-MX" b="1" dirty="0"/>
              <a:t>Septiembre 2020</a:t>
            </a:r>
          </a:p>
        </p:txBody>
      </p:sp>
      <p:pic>
        <p:nvPicPr>
          <p:cNvPr id="2" name="Picture 2">
            <a:extLst>
              <a:ext uri="{FF2B5EF4-FFF2-40B4-BE49-F238E27FC236}">
                <a16:creationId xmlns:a16="http://schemas.microsoft.com/office/drawing/2014/main" xmlns="" id="{AA5AF1CE-DB52-4D6E-B087-1CE5A2E6F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152" y="1268760"/>
            <a:ext cx="4259787" cy="2843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E4C33662-8035-477C-835B-AB3C8FAD97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58" b="27000"/>
          <a:stretch/>
        </p:blipFill>
        <p:spPr bwMode="auto">
          <a:xfrm>
            <a:off x="3712968" y="4218182"/>
            <a:ext cx="2351071" cy="2195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D746262D-4F1E-4749-A105-55604215F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252" y="4266441"/>
            <a:ext cx="2443207" cy="209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7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A497B6DE-BD03-4DE9-A380-0826D1C852F2}"/>
              </a:ext>
            </a:extLst>
          </p:cNvPr>
          <p:cNvSpPr txBox="1"/>
          <p:nvPr/>
        </p:nvSpPr>
        <p:spPr>
          <a:xfrm>
            <a:off x="323528" y="630622"/>
            <a:ext cx="84969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a:t>COVID-19 / Visita a Colonias</a:t>
            </a:r>
          </a:p>
        </p:txBody>
      </p:sp>
      <p:cxnSp>
        <p:nvCxnSpPr>
          <p:cNvPr id="10" name="6 Conector recto">
            <a:extLst>
              <a:ext uri="{FF2B5EF4-FFF2-40B4-BE49-F238E27FC236}">
                <a16:creationId xmlns:a16="http://schemas.microsoft.com/office/drawing/2014/main" xmlns="" id="{2FA785AF-6044-4CD8-96E8-08F143640CF1}"/>
              </a:ext>
            </a:extLst>
          </p:cNvPr>
          <p:cNvCxnSpPr>
            <a:cxnSpLocks/>
          </p:cNvCxnSpPr>
          <p:nvPr/>
        </p:nvCxnSpPr>
        <p:spPr>
          <a:xfrm>
            <a:off x="2987824" y="1412776"/>
            <a:ext cx="0" cy="4907820"/>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10 CuadroTexto">
            <a:extLst>
              <a:ext uri="{FF2B5EF4-FFF2-40B4-BE49-F238E27FC236}">
                <a16:creationId xmlns:a16="http://schemas.microsoft.com/office/drawing/2014/main" xmlns="" id="{E8CD0D3B-02CB-4A83-AF62-53835CDE15FD}"/>
              </a:ext>
            </a:extLst>
          </p:cNvPr>
          <p:cNvSpPr txBox="1"/>
          <p:nvPr/>
        </p:nvSpPr>
        <p:spPr>
          <a:xfrm>
            <a:off x="7010618" y="611396"/>
            <a:ext cx="1809854" cy="369332"/>
          </a:xfrm>
          <a:prstGeom prst="rect">
            <a:avLst/>
          </a:prstGeom>
          <a:noFill/>
        </p:spPr>
        <p:txBody>
          <a:bodyPr wrap="none" rtlCol="0">
            <a:spAutoFit/>
          </a:bodyPr>
          <a:lstStyle/>
          <a:p>
            <a:r>
              <a:rPr lang="es-MX" b="1" dirty="0"/>
              <a:t>Septiembre 2020</a:t>
            </a:r>
          </a:p>
        </p:txBody>
      </p:sp>
      <p:sp>
        <p:nvSpPr>
          <p:cNvPr id="4" name="CuadroTexto 3">
            <a:extLst>
              <a:ext uri="{FF2B5EF4-FFF2-40B4-BE49-F238E27FC236}">
                <a16:creationId xmlns:a16="http://schemas.microsoft.com/office/drawing/2014/main" xmlns="" id="{D03D7971-2910-4625-BA08-15EE9322F95A}"/>
              </a:ext>
            </a:extLst>
          </p:cNvPr>
          <p:cNvSpPr txBox="1"/>
          <p:nvPr/>
        </p:nvSpPr>
        <p:spPr>
          <a:xfrm>
            <a:off x="323528" y="1347163"/>
            <a:ext cx="8496944" cy="520316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s-MX" dirty="0"/>
          </a:p>
        </p:txBody>
      </p:sp>
      <p:pic>
        <p:nvPicPr>
          <p:cNvPr id="2050" name="Picture 2">
            <a:extLst>
              <a:ext uri="{FF2B5EF4-FFF2-40B4-BE49-F238E27FC236}">
                <a16:creationId xmlns:a16="http://schemas.microsoft.com/office/drawing/2014/main" xmlns="" id="{ED0D6EEB-4B38-482D-929E-F7613FE44DD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812" r="725"/>
          <a:stretch/>
        </p:blipFill>
        <p:spPr bwMode="auto">
          <a:xfrm>
            <a:off x="3203849" y="1628800"/>
            <a:ext cx="2680638" cy="191683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xmlns="" id="{103B0204-8D1C-4925-8444-0EC6EAA5D744}"/>
              </a:ext>
            </a:extLst>
          </p:cNvPr>
          <p:cNvSpPr txBox="1"/>
          <p:nvPr/>
        </p:nvSpPr>
        <p:spPr>
          <a:xfrm>
            <a:off x="473798" y="1312140"/>
            <a:ext cx="2680637" cy="4278094"/>
          </a:xfrm>
          <a:prstGeom prst="rect">
            <a:avLst/>
          </a:prstGeom>
          <a:noFill/>
        </p:spPr>
        <p:txBody>
          <a:bodyPr wrap="square" rtlCol="0">
            <a:spAutoFit/>
          </a:bodyPr>
          <a:lstStyle/>
          <a:p>
            <a:r>
              <a:rPr lang="es-ES" dirty="0"/>
              <a:t>-</a:t>
            </a:r>
            <a:r>
              <a:rPr lang="es-MX" sz="2000"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Septiembre 2020</a:t>
            </a:r>
          </a:p>
          <a:p>
            <a:endParaRPr lang="es-ES" dirty="0"/>
          </a:p>
          <a:p>
            <a:r>
              <a:rPr lang="es-ES" dirty="0">
                <a:latin typeface="Arial" panose="020B0604020202020204" pitchFamily="34" charset="0"/>
                <a:cs typeface="Arial" panose="020B0604020202020204" pitchFamily="34" charset="0"/>
              </a:rPr>
              <a:t>En una estrecha coordinación interna se entrego </a:t>
            </a:r>
            <a:r>
              <a:rPr lang="es-MX" b="0" i="0" dirty="0">
                <a:effectLst/>
                <a:latin typeface="Segoe UI Historic" panose="020B0502040204020203" pitchFamily="34" charset="0"/>
              </a:rPr>
              <a:t>200 despensas a vecinos de San Martín de las Flores, en apoyo a personas afectadas por la pandemia de Covid-19.</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Con esto se refrenda la atención, beneficio y apoyo a más de ante los efectos provocados por la pandemia .</a:t>
            </a:r>
          </a:p>
        </p:txBody>
      </p:sp>
      <p:pic>
        <p:nvPicPr>
          <p:cNvPr id="2052" name="Picture 4">
            <a:extLst>
              <a:ext uri="{FF2B5EF4-FFF2-40B4-BE49-F238E27FC236}">
                <a16:creationId xmlns:a16="http://schemas.microsoft.com/office/drawing/2014/main" xmlns="" id="{4678198D-CF2F-4173-978D-52F91E2D8E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191"/>
          <a:stretch/>
        </p:blipFill>
        <p:spPr bwMode="auto">
          <a:xfrm>
            <a:off x="6011011" y="1628800"/>
            <a:ext cx="2593437" cy="19168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1176843A-0574-4AFA-B4D9-85EEAE3152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9" y="3761656"/>
            <a:ext cx="2680638" cy="22390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2D345443-BE90-48BF-928D-AA1A25D6C4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9952" y="3792576"/>
            <a:ext cx="2593437" cy="222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3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xmlns="" id="{E77DC241-4231-40EF-8E0B-AA24528F1162}"/>
              </a:ext>
            </a:extLst>
          </p:cNvPr>
          <p:cNvSpPr/>
          <p:nvPr/>
        </p:nvSpPr>
        <p:spPr>
          <a:xfrm>
            <a:off x="395536" y="476672"/>
            <a:ext cx="8424936" cy="4933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MX" dirty="0"/>
          </a:p>
          <a:p>
            <a:r>
              <a:rPr lang="es-MX" b="1" dirty="0"/>
              <a:t>Visita a Colonias</a:t>
            </a:r>
          </a:p>
          <a:p>
            <a:endParaRPr lang="es-MX" dirty="0"/>
          </a:p>
        </p:txBody>
      </p:sp>
      <p:sp>
        <p:nvSpPr>
          <p:cNvPr id="9" name="3 Rectángulo">
            <a:extLst>
              <a:ext uri="{FF2B5EF4-FFF2-40B4-BE49-F238E27FC236}">
                <a16:creationId xmlns:a16="http://schemas.microsoft.com/office/drawing/2014/main" xmlns="" id="{612D29F5-1350-417F-8336-74BFA603DFFF}"/>
              </a:ext>
            </a:extLst>
          </p:cNvPr>
          <p:cNvSpPr/>
          <p:nvPr/>
        </p:nvSpPr>
        <p:spPr>
          <a:xfrm>
            <a:off x="395536" y="1196752"/>
            <a:ext cx="8496944" cy="52565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cxnSp>
        <p:nvCxnSpPr>
          <p:cNvPr id="10" name="6 Conector recto">
            <a:extLst>
              <a:ext uri="{FF2B5EF4-FFF2-40B4-BE49-F238E27FC236}">
                <a16:creationId xmlns:a16="http://schemas.microsoft.com/office/drawing/2014/main" xmlns="" id="{78B8A7B1-A02D-4B90-A726-D5C32BA4BA67}"/>
              </a:ext>
            </a:extLst>
          </p:cNvPr>
          <p:cNvCxnSpPr/>
          <p:nvPr/>
        </p:nvCxnSpPr>
        <p:spPr>
          <a:xfrm>
            <a:off x="2987824"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3" name="CuadroTexto 2">
            <a:extLst>
              <a:ext uri="{FF2B5EF4-FFF2-40B4-BE49-F238E27FC236}">
                <a16:creationId xmlns:a16="http://schemas.microsoft.com/office/drawing/2014/main" xmlns="" id="{E6238547-8399-4C94-B99D-F80B3AD852DC}"/>
              </a:ext>
            </a:extLst>
          </p:cNvPr>
          <p:cNvSpPr txBox="1"/>
          <p:nvPr/>
        </p:nvSpPr>
        <p:spPr>
          <a:xfrm>
            <a:off x="376454" y="1340768"/>
            <a:ext cx="2598794" cy="2893100"/>
          </a:xfrm>
          <a:prstGeom prst="rect">
            <a:avLst/>
          </a:prstGeom>
          <a:noFill/>
        </p:spPr>
        <p:txBody>
          <a:bodyPr wrap="square" rtlCol="0">
            <a:spAutoFit/>
          </a:bodyPr>
          <a:lstStyle/>
          <a:p>
            <a:pPr algn="just"/>
            <a:r>
              <a:rPr lang="es-ES" dirty="0"/>
              <a:t>-</a:t>
            </a:r>
            <a:r>
              <a:rPr lang="es-MX" sz="2000" dirty="0">
                <a:latin typeface="Arial" panose="020B0604020202020204" pitchFamily="34" charset="0"/>
                <a:cs typeface="Arial" panose="020B0604020202020204" pitchFamily="34" charset="0"/>
              </a:rPr>
              <a:t> Septiembre </a:t>
            </a:r>
            <a:r>
              <a:rPr lang="es-MX" dirty="0">
                <a:latin typeface="Arial" panose="020B0604020202020204" pitchFamily="34" charset="0"/>
                <a:cs typeface="Arial" panose="020B0604020202020204" pitchFamily="34" charset="0"/>
              </a:rPr>
              <a:t>2020</a:t>
            </a:r>
          </a:p>
          <a:p>
            <a:pPr algn="just"/>
            <a:endParaRPr lang="es-ES" dirty="0">
              <a:latin typeface="Arial" panose="020B0604020202020204" pitchFamily="34" charset="0"/>
              <a:cs typeface="Arial" panose="020B0604020202020204" pitchFamily="34" charset="0"/>
            </a:endParaRPr>
          </a:p>
          <a:p>
            <a:pPr algn="l"/>
            <a:r>
              <a:rPr lang="es-MX" dirty="0">
                <a:latin typeface="Segoe UI Historic" panose="020B0502040204020203" pitchFamily="34" charset="0"/>
              </a:rPr>
              <a:t>Se realizo reparación de calle Galena con el apoyo del  </a:t>
            </a:r>
            <a:r>
              <a:rPr lang="es-MX" b="0" i="0" dirty="0">
                <a:effectLst/>
                <a:latin typeface="Segoe UI Historic" panose="020B0502040204020203" pitchFamily="34" charset="0"/>
              </a:rPr>
              <a:t>departamento de Maquinaria Pesada  esto en veneficio de los ciudadanos durante las lluvias</a:t>
            </a:r>
          </a:p>
        </p:txBody>
      </p:sp>
      <p:sp>
        <p:nvSpPr>
          <p:cNvPr id="11" name="10 CuadroTexto">
            <a:extLst>
              <a:ext uri="{FF2B5EF4-FFF2-40B4-BE49-F238E27FC236}">
                <a16:creationId xmlns:a16="http://schemas.microsoft.com/office/drawing/2014/main" xmlns="" id="{BC46E08E-F94D-4294-82BE-A40D6945266E}"/>
              </a:ext>
            </a:extLst>
          </p:cNvPr>
          <p:cNvSpPr txBox="1"/>
          <p:nvPr/>
        </p:nvSpPr>
        <p:spPr>
          <a:xfrm>
            <a:off x="7087705" y="492483"/>
            <a:ext cx="1791644" cy="369332"/>
          </a:xfrm>
          <a:prstGeom prst="rect">
            <a:avLst/>
          </a:prstGeom>
          <a:noFill/>
        </p:spPr>
        <p:txBody>
          <a:bodyPr wrap="none" rtlCol="0">
            <a:spAutoFit/>
          </a:bodyPr>
          <a:lstStyle/>
          <a:p>
            <a:r>
              <a:rPr lang="es-MX" dirty="0"/>
              <a:t>Septiembre 2020</a:t>
            </a:r>
          </a:p>
        </p:txBody>
      </p:sp>
      <p:pic>
        <p:nvPicPr>
          <p:cNvPr id="3074" name="Picture 2">
            <a:extLst>
              <a:ext uri="{FF2B5EF4-FFF2-40B4-BE49-F238E27FC236}">
                <a16:creationId xmlns:a16="http://schemas.microsoft.com/office/drawing/2014/main" xmlns="" id="{5B7ED1DA-EC84-40E6-A126-C02DE73180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551" b="20600"/>
          <a:stretch/>
        </p:blipFill>
        <p:spPr bwMode="auto">
          <a:xfrm>
            <a:off x="3076076" y="1340768"/>
            <a:ext cx="2797342" cy="23368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C5B8B7D9-6B6A-4627-9F08-ABCD4C72C2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86" t="12565" b="13252"/>
          <a:stretch/>
        </p:blipFill>
        <p:spPr bwMode="auto">
          <a:xfrm>
            <a:off x="5961669" y="1340768"/>
            <a:ext cx="278679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xmlns="" id="{A46C376F-072F-4DE8-959A-B0742FE37D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00" t="26901" r="16400" b="12201"/>
          <a:stretch/>
        </p:blipFill>
        <p:spPr bwMode="auto">
          <a:xfrm>
            <a:off x="3076076" y="3789040"/>
            <a:ext cx="2797337" cy="24769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xmlns="" id="{CFE84C77-1BF2-4D74-B0CA-CC62CB74997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3" t="-8187" r="-1073" b="23774"/>
          <a:stretch/>
        </p:blipFill>
        <p:spPr bwMode="auto">
          <a:xfrm>
            <a:off x="6055666" y="3789040"/>
            <a:ext cx="2728039" cy="247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1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Rectángulo">
            <a:extLst>
              <a:ext uri="{FF2B5EF4-FFF2-40B4-BE49-F238E27FC236}">
                <a16:creationId xmlns:a16="http://schemas.microsoft.com/office/drawing/2014/main" xmlns="" id="{0883FBD7-4BF7-4FB9-89CB-C1FD68213CC0}"/>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MX" dirty="0"/>
          </a:p>
          <a:p>
            <a:r>
              <a:rPr lang="es-MX" b="1" dirty="0"/>
              <a:t>COVID-19 / Visita a Colonias</a:t>
            </a:r>
          </a:p>
          <a:p>
            <a:endParaRPr lang="es-MX" dirty="0"/>
          </a:p>
        </p:txBody>
      </p:sp>
      <p:sp>
        <p:nvSpPr>
          <p:cNvPr id="8" name="3 Rectángulo">
            <a:extLst>
              <a:ext uri="{FF2B5EF4-FFF2-40B4-BE49-F238E27FC236}">
                <a16:creationId xmlns:a16="http://schemas.microsoft.com/office/drawing/2014/main" xmlns="" id="{613EB6A4-7ACC-40B9-912C-EA5C5D1E224C}"/>
              </a:ext>
            </a:extLst>
          </p:cNvPr>
          <p:cNvSpPr/>
          <p:nvPr/>
        </p:nvSpPr>
        <p:spPr>
          <a:xfrm>
            <a:off x="395536" y="1196752"/>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cxnSp>
        <p:nvCxnSpPr>
          <p:cNvPr id="10" name="6 Conector recto">
            <a:extLst>
              <a:ext uri="{FF2B5EF4-FFF2-40B4-BE49-F238E27FC236}">
                <a16:creationId xmlns:a16="http://schemas.microsoft.com/office/drawing/2014/main" xmlns="" id="{34F85D34-539E-417B-95CB-4F1C579B56E4}"/>
              </a:ext>
            </a:extLst>
          </p:cNvPr>
          <p:cNvCxnSpPr/>
          <p:nvPr/>
        </p:nvCxnSpPr>
        <p:spPr>
          <a:xfrm>
            <a:off x="3059832"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4" name="CuadroTexto 3">
            <a:extLst>
              <a:ext uri="{FF2B5EF4-FFF2-40B4-BE49-F238E27FC236}">
                <a16:creationId xmlns:a16="http://schemas.microsoft.com/office/drawing/2014/main" xmlns="" id="{62ED2EAD-2B4F-4A91-A831-FB0A6D420C5F}"/>
              </a:ext>
            </a:extLst>
          </p:cNvPr>
          <p:cNvSpPr txBox="1"/>
          <p:nvPr/>
        </p:nvSpPr>
        <p:spPr>
          <a:xfrm>
            <a:off x="395536" y="1484784"/>
            <a:ext cx="2664296" cy="4801314"/>
          </a:xfrm>
          <a:prstGeom prst="rect">
            <a:avLst/>
          </a:prstGeom>
          <a:noFill/>
        </p:spPr>
        <p:txBody>
          <a:bodyPr wrap="square" rtlCol="0">
            <a:spAutoFit/>
          </a:bodyPr>
          <a:lstStyle/>
          <a:p>
            <a:pPr marL="285750" indent="-285750">
              <a:buFontTx/>
              <a:buChar char="-"/>
            </a:pPr>
            <a:r>
              <a:rPr lang="es-MX" dirty="0">
                <a:latin typeface="Arial" panose="020B0604020202020204" pitchFamily="34" charset="0"/>
                <a:cs typeface="Arial" panose="020B0604020202020204" pitchFamily="34" charset="0"/>
              </a:rPr>
              <a:t>08 de ABRIL 2020</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Se realizó en estrecha cohesión y logística, la entrega de despensas a familias vulnerables de la Colonia Buenos Aires.</a:t>
            </a:r>
          </a:p>
          <a:p>
            <a:pPr algn="just"/>
            <a:r>
              <a:rPr lang="es-ES" dirty="0">
                <a:latin typeface="Arial" panose="020B0604020202020204" pitchFamily="34" charset="0"/>
                <a:cs typeface="Arial" panose="020B0604020202020204" pitchFamily="34" charset="0"/>
              </a:rPr>
              <a:t>Con este apoyo se benefició a más de 250 familias y se refrendó el apoyo y intención hacia las familias Tlaquepaquenses que viven los estragos generados por el COVID – 19.</a:t>
            </a:r>
          </a:p>
        </p:txBody>
      </p:sp>
      <p:sp>
        <p:nvSpPr>
          <p:cNvPr id="11" name="10 CuadroTexto">
            <a:extLst>
              <a:ext uri="{FF2B5EF4-FFF2-40B4-BE49-F238E27FC236}">
                <a16:creationId xmlns:a16="http://schemas.microsoft.com/office/drawing/2014/main" xmlns="" id="{D132A6CA-3E42-405D-9286-4624E4DB232B}"/>
              </a:ext>
            </a:extLst>
          </p:cNvPr>
          <p:cNvSpPr txBox="1"/>
          <p:nvPr/>
        </p:nvSpPr>
        <p:spPr>
          <a:xfrm>
            <a:off x="7087705" y="492483"/>
            <a:ext cx="1146468" cy="369332"/>
          </a:xfrm>
          <a:prstGeom prst="rect">
            <a:avLst/>
          </a:prstGeom>
          <a:noFill/>
        </p:spPr>
        <p:txBody>
          <a:bodyPr wrap="none" rtlCol="0">
            <a:spAutoFit/>
          </a:bodyPr>
          <a:lstStyle/>
          <a:p>
            <a:r>
              <a:rPr lang="es-MX" dirty="0"/>
              <a:t>Abril 2020</a:t>
            </a:r>
          </a:p>
        </p:txBody>
      </p:sp>
      <p:pic>
        <p:nvPicPr>
          <p:cNvPr id="12" name="Imagen 11">
            <a:extLst>
              <a:ext uri="{FF2B5EF4-FFF2-40B4-BE49-F238E27FC236}">
                <a16:creationId xmlns:a16="http://schemas.microsoft.com/office/drawing/2014/main" xmlns="" id="{5905D602-9ACA-41F7-8F23-EFD00F9E04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38" t="21769" r="8917" b="-118"/>
          <a:stretch/>
        </p:blipFill>
        <p:spPr>
          <a:xfrm>
            <a:off x="3197400" y="1287000"/>
            <a:ext cx="2532949" cy="2477225"/>
          </a:xfrm>
          <a:prstGeom prst="rect">
            <a:avLst/>
          </a:prstGeom>
        </p:spPr>
      </p:pic>
      <p:pic>
        <p:nvPicPr>
          <p:cNvPr id="14" name="Imagen 13">
            <a:extLst>
              <a:ext uri="{FF2B5EF4-FFF2-40B4-BE49-F238E27FC236}">
                <a16:creationId xmlns:a16="http://schemas.microsoft.com/office/drawing/2014/main" xmlns="" id="{FF181FE2-2A6E-4C8B-81E7-F6AF24291B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15" t="11979" r="11149" b="8830"/>
          <a:stretch/>
        </p:blipFill>
        <p:spPr>
          <a:xfrm>
            <a:off x="5867916" y="1287000"/>
            <a:ext cx="2532948" cy="2477225"/>
          </a:xfrm>
          <a:prstGeom prst="rect">
            <a:avLst/>
          </a:prstGeom>
        </p:spPr>
      </p:pic>
      <p:pic>
        <p:nvPicPr>
          <p:cNvPr id="16" name="Imagen 15">
            <a:extLst>
              <a:ext uri="{FF2B5EF4-FFF2-40B4-BE49-F238E27FC236}">
                <a16:creationId xmlns:a16="http://schemas.microsoft.com/office/drawing/2014/main" xmlns="" id="{93BBA6CC-B5CC-4BF0-BC2A-6FD8EDE68DA1}"/>
              </a:ext>
            </a:extLst>
          </p:cNvPr>
          <p:cNvPicPr>
            <a:picLocks noChangeAspect="1"/>
          </p:cNvPicPr>
          <p:nvPr/>
        </p:nvPicPr>
        <p:blipFill rotWithShape="1">
          <a:blip r:embed="rId4">
            <a:extLst>
              <a:ext uri="{28A0092B-C50C-407E-A947-70E740481C1C}">
                <a14:useLocalDpi xmlns:a14="http://schemas.microsoft.com/office/drawing/2010/main" val="0"/>
              </a:ext>
            </a:extLst>
          </a:blip>
          <a:srcRect l="27951" t="21651" r="19288" b="8339"/>
          <a:stretch/>
        </p:blipFill>
        <p:spPr>
          <a:xfrm>
            <a:off x="3191178" y="3860570"/>
            <a:ext cx="2532950" cy="2425528"/>
          </a:xfrm>
          <a:prstGeom prst="rect">
            <a:avLst/>
          </a:prstGeom>
        </p:spPr>
      </p:pic>
    </p:spTree>
    <p:extLst>
      <p:ext uri="{BB962C8B-B14F-4D97-AF65-F5344CB8AC3E}">
        <p14:creationId xmlns:p14="http://schemas.microsoft.com/office/powerpoint/2010/main" val="28081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a:extLst>
              <a:ext uri="{FF2B5EF4-FFF2-40B4-BE49-F238E27FC236}">
                <a16:creationId xmlns:a16="http://schemas.microsoft.com/office/drawing/2014/main" xmlns="" id="{B25910EB-4A84-4C50-A217-2D39901B7821}"/>
              </a:ext>
            </a:extLst>
          </p:cNvPr>
          <p:cNvSpPr/>
          <p:nvPr/>
        </p:nvSpPr>
        <p:spPr>
          <a:xfrm>
            <a:off x="395536" y="1196752"/>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cxnSp>
        <p:nvCxnSpPr>
          <p:cNvPr id="8" name="6 Conector recto">
            <a:extLst>
              <a:ext uri="{FF2B5EF4-FFF2-40B4-BE49-F238E27FC236}">
                <a16:creationId xmlns:a16="http://schemas.microsoft.com/office/drawing/2014/main" xmlns="" id="{8F55E3A3-6F6A-457C-B65F-39AA76F1B771}"/>
              </a:ext>
            </a:extLst>
          </p:cNvPr>
          <p:cNvCxnSpPr/>
          <p:nvPr/>
        </p:nvCxnSpPr>
        <p:spPr>
          <a:xfrm>
            <a:off x="2930903"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0" name="4 Rectángulo">
            <a:extLst>
              <a:ext uri="{FF2B5EF4-FFF2-40B4-BE49-F238E27FC236}">
                <a16:creationId xmlns:a16="http://schemas.microsoft.com/office/drawing/2014/main" xmlns="" id="{493E4AF2-6707-4032-A32C-930053C90690}"/>
              </a:ext>
            </a:extLst>
          </p:cNvPr>
          <p:cNvSpPr/>
          <p:nvPr/>
        </p:nvSpPr>
        <p:spPr>
          <a:xfrm>
            <a:off x="373965"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MX" dirty="0"/>
          </a:p>
          <a:p>
            <a:r>
              <a:rPr lang="es-MX" b="1" dirty="0"/>
              <a:t>COVID-19 / Visita a Colonias</a:t>
            </a:r>
          </a:p>
          <a:p>
            <a:endParaRPr lang="es-MX" dirty="0"/>
          </a:p>
        </p:txBody>
      </p:sp>
      <p:sp>
        <p:nvSpPr>
          <p:cNvPr id="2" name="CuadroTexto 1">
            <a:extLst>
              <a:ext uri="{FF2B5EF4-FFF2-40B4-BE49-F238E27FC236}">
                <a16:creationId xmlns:a16="http://schemas.microsoft.com/office/drawing/2014/main" xmlns="" id="{61C9918C-D03F-4C3B-B564-84E965B5D057}"/>
              </a:ext>
            </a:extLst>
          </p:cNvPr>
          <p:cNvSpPr txBox="1"/>
          <p:nvPr/>
        </p:nvSpPr>
        <p:spPr>
          <a:xfrm>
            <a:off x="498284" y="1844824"/>
            <a:ext cx="2391730" cy="3447098"/>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-septiembre </a:t>
            </a:r>
          </a:p>
          <a:p>
            <a:pPr algn="just"/>
            <a:endParaRPr lang="es-ES" sz="2000" dirty="0">
              <a:latin typeface="Arial" panose="020B0604020202020204" pitchFamily="34" charset="0"/>
              <a:cs typeface="Arial" panose="020B0604020202020204" pitchFamily="34" charset="0"/>
            </a:endParaRPr>
          </a:p>
          <a:p>
            <a:pPr algn="l"/>
            <a:r>
              <a:rPr lang="es-MX" sz="2000" dirty="0">
                <a:latin typeface="Segoe UI Historic" panose="020B0502040204020203" pitchFamily="34" charset="0"/>
              </a:rPr>
              <a:t>Se realizo brigada  de  poda de maleza  por personal de la delegación esto</a:t>
            </a:r>
            <a:r>
              <a:rPr lang="es-MX" sz="2000" b="0" i="0" dirty="0">
                <a:effectLst/>
                <a:latin typeface="Segoe UI Historic" panose="020B0502040204020203" pitchFamily="34" charset="0"/>
              </a:rPr>
              <a:t> en veneficio de los ciudadanos durante las lluvias</a:t>
            </a:r>
          </a:p>
          <a:p>
            <a:pPr algn="just"/>
            <a:endParaRPr lang="es-ES" sz="2000"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t>
            </a:r>
          </a:p>
        </p:txBody>
      </p:sp>
      <p:sp>
        <p:nvSpPr>
          <p:cNvPr id="11" name="10 CuadroTexto">
            <a:extLst>
              <a:ext uri="{FF2B5EF4-FFF2-40B4-BE49-F238E27FC236}">
                <a16:creationId xmlns:a16="http://schemas.microsoft.com/office/drawing/2014/main" xmlns="" id="{BD163F5F-D619-44C7-8A43-AF0CC62E224D}"/>
              </a:ext>
            </a:extLst>
          </p:cNvPr>
          <p:cNvSpPr txBox="1"/>
          <p:nvPr/>
        </p:nvSpPr>
        <p:spPr>
          <a:xfrm>
            <a:off x="7087705" y="492483"/>
            <a:ext cx="1146468" cy="369332"/>
          </a:xfrm>
          <a:prstGeom prst="rect">
            <a:avLst/>
          </a:prstGeom>
          <a:noFill/>
        </p:spPr>
        <p:txBody>
          <a:bodyPr wrap="none" rtlCol="0">
            <a:spAutoFit/>
          </a:bodyPr>
          <a:lstStyle/>
          <a:p>
            <a:r>
              <a:rPr lang="es-MX" dirty="0"/>
              <a:t>Abril 2020</a:t>
            </a:r>
          </a:p>
        </p:txBody>
      </p:sp>
      <p:pic>
        <p:nvPicPr>
          <p:cNvPr id="12" name="Imagen 11">
            <a:extLst>
              <a:ext uri="{FF2B5EF4-FFF2-40B4-BE49-F238E27FC236}">
                <a16:creationId xmlns:a16="http://schemas.microsoft.com/office/drawing/2014/main" xmlns="" id="{4E5EE8D2-2497-419C-A039-D7D402086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653" y="1763588"/>
            <a:ext cx="2493465" cy="3330824"/>
          </a:xfrm>
          <a:prstGeom prst="rect">
            <a:avLst/>
          </a:prstGeom>
        </p:spPr>
      </p:pic>
      <p:pic>
        <p:nvPicPr>
          <p:cNvPr id="16" name="Imagen 15">
            <a:extLst>
              <a:ext uri="{FF2B5EF4-FFF2-40B4-BE49-F238E27FC236}">
                <a16:creationId xmlns:a16="http://schemas.microsoft.com/office/drawing/2014/main" xmlns="" id="{C7CA6002-7EFC-4152-BC2F-09AFB8C9E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9897" y="1763588"/>
            <a:ext cx="2528401" cy="3330824"/>
          </a:xfrm>
          <a:prstGeom prst="rect">
            <a:avLst/>
          </a:prstGeom>
        </p:spPr>
      </p:pic>
    </p:spTree>
    <p:extLst>
      <p:ext uri="{BB962C8B-B14F-4D97-AF65-F5344CB8AC3E}">
        <p14:creationId xmlns:p14="http://schemas.microsoft.com/office/powerpoint/2010/main" val="135323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6 Conector recto">
            <a:extLst>
              <a:ext uri="{FF2B5EF4-FFF2-40B4-BE49-F238E27FC236}">
                <a16:creationId xmlns:a16="http://schemas.microsoft.com/office/drawing/2014/main" xmlns="" id="{0A85601C-78A3-41C8-AE38-708B380F05B4}"/>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3" name="4 Rectángulo">
            <a:extLst>
              <a:ext uri="{FF2B5EF4-FFF2-40B4-BE49-F238E27FC236}">
                <a16:creationId xmlns:a16="http://schemas.microsoft.com/office/drawing/2014/main" xmlns="" id="{78B7C630-9E71-4617-97F2-6DEDDE6B32CE}"/>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MX" dirty="0"/>
          </a:p>
          <a:p>
            <a:r>
              <a:rPr lang="es-MX" b="1" dirty="0"/>
              <a:t>COVID-19 / Visita a Colonias</a:t>
            </a:r>
          </a:p>
          <a:p>
            <a:endParaRPr lang="es-MX" dirty="0"/>
          </a:p>
        </p:txBody>
      </p:sp>
      <p:sp>
        <p:nvSpPr>
          <p:cNvPr id="4" name="3 Rectángulo">
            <a:extLst>
              <a:ext uri="{FF2B5EF4-FFF2-40B4-BE49-F238E27FC236}">
                <a16:creationId xmlns:a16="http://schemas.microsoft.com/office/drawing/2014/main" xmlns="" id="{F98C8E66-66C1-47B9-9CC5-A4E93F8FD588}"/>
              </a:ext>
            </a:extLst>
          </p:cNvPr>
          <p:cNvSpPr/>
          <p:nvPr/>
        </p:nvSpPr>
        <p:spPr>
          <a:xfrm>
            <a:off x="395536" y="1196752"/>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9" name="Rectángulo 8">
            <a:extLst>
              <a:ext uri="{FF2B5EF4-FFF2-40B4-BE49-F238E27FC236}">
                <a16:creationId xmlns:a16="http://schemas.microsoft.com/office/drawing/2014/main" xmlns="" id="{0E432628-0C89-4D91-B60B-265DE375F9A8}"/>
              </a:ext>
            </a:extLst>
          </p:cNvPr>
          <p:cNvSpPr/>
          <p:nvPr/>
        </p:nvSpPr>
        <p:spPr>
          <a:xfrm>
            <a:off x="377348" y="1433172"/>
            <a:ext cx="2826496" cy="3139321"/>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-Septiembre 2020</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-se realizo la gestión y apoyo en el proyecto de  Feria del Empleo  en las dos diferentes colonias San Martin de las Flores y Plan de oriente teniendo veneficios positivos en los ciudadanos </a:t>
            </a:r>
          </a:p>
        </p:txBody>
      </p:sp>
      <p:sp>
        <p:nvSpPr>
          <p:cNvPr id="10" name="10 CuadroTexto">
            <a:extLst>
              <a:ext uri="{FF2B5EF4-FFF2-40B4-BE49-F238E27FC236}">
                <a16:creationId xmlns:a16="http://schemas.microsoft.com/office/drawing/2014/main" xmlns="" id="{3F16866B-20FF-4985-96DD-AE7EA9C1452A}"/>
              </a:ext>
            </a:extLst>
          </p:cNvPr>
          <p:cNvSpPr txBox="1"/>
          <p:nvPr/>
        </p:nvSpPr>
        <p:spPr>
          <a:xfrm>
            <a:off x="6461588" y="544034"/>
            <a:ext cx="1791644" cy="369332"/>
          </a:xfrm>
          <a:prstGeom prst="rect">
            <a:avLst/>
          </a:prstGeom>
          <a:noFill/>
        </p:spPr>
        <p:txBody>
          <a:bodyPr wrap="none" rtlCol="0">
            <a:spAutoFit/>
          </a:bodyPr>
          <a:lstStyle/>
          <a:p>
            <a:r>
              <a:rPr lang="es-MX" dirty="0"/>
              <a:t>Septiembre 2020</a:t>
            </a:r>
          </a:p>
        </p:txBody>
      </p:sp>
      <p:pic>
        <p:nvPicPr>
          <p:cNvPr id="7" name="Imagen 6">
            <a:extLst>
              <a:ext uri="{FF2B5EF4-FFF2-40B4-BE49-F238E27FC236}">
                <a16:creationId xmlns:a16="http://schemas.microsoft.com/office/drawing/2014/main" xmlns="" id="{2B5FFE9C-E14F-4ABB-84D2-3ED19564F8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951"/>
          <a:stretch/>
        </p:blipFill>
        <p:spPr>
          <a:xfrm>
            <a:off x="3429336" y="1256266"/>
            <a:ext cx="2379309" cy="2647581"/>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xmlns="" id="{AF78FF40-BC66-4221-A794-C143F8EC9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388" y="1283499"/>
            <a:ext cx="2379308" cy="2647581"/>
          </a:xfrm>
          <a:prstGeom prst="rect">
            <a:avLst/>
          </a:prstGeom>
          <a:ln>
            <a:noFill/>
          </a:ln>
          <a:effectLst>
            <a:outerShdw blurRad="292100" dist="139700" dir="2700000" algn="tl" rotWithShape="0">
              <a:srgbClr val="333333">
                <a:alpha val="65000"/>
              </a:srgbClr>
            </a:outerShdw>
          </a:effectLst>
        </p:spPr>
      </p:pic>
      <p:pic>
        <p:nvPicPr>
          <p:cNvPr id="14" name="Imagen 13">
            <a:extLst>
              <a:ext uri="{FF2B5EF4-FFF2-40B4-BE49-F238E27FC236}">
                <a16:creationId xmlns:a16="http://schemas.microsoft.com/office/drawing/2014/main" xmlns="" id="{F04E03FE-C25B-4DD6-9AE3-F852D3DAA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20" y="3982342"/>
            <a:ext cx="3995935" cy="2306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87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xmlns="" id="{C72B65BA-ACCF-4990-A8DA-0FBF98F71D55}"/>
              </a:ext>
            </a:extLst>
          </p:cNvPr>
          <p:cNvSpPr/>
          <p:nvPr/>
        </p:nvSpPr>
        <p:spPr>
          <a:xfrm>
            <a:off x="395536" y="1196752"/>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5" name="4 Rectángulo">
            <a:extLst>
              <a:ext uri="{FF2B5EF4-FFF2-40B4-BE49-F238E27FC236}">
                <a16:creationId xmlns:a16="http://schemas.microsoft.com/office/drawing/2014/main" xmlns="" id="{47599C69-50BA-4D46-B7B6-5220C4CCE237}"/>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MX" dirty="0"/>
          </a:p>
          <a:p>
            <a:r>
              <a:rPr lang="es-MX" b="1" dirty="0"/>
              <a:t>COVID-19 / Visita a Colonias</a:t>
            </a:r>
          </a:p>
          <a:p>
            <a:endParaRPr lang="es-MX" dirty="0"/>
          </a:p>
        </p:txBody>
      </p:sp>
      <p:cxnSp>
        <p:nvCxnSpPr>
          <p:cNvPr id="6" name="6 Conector recto">
            <a:extLst>
              <a:ext uri="{FF2B5EF4-FFF2-40B4-BE49-F238E27FC236}">
                <a16:creationId xmlns:a16="http://schemas.microsoft.com/office/drawing/2014/main" xmlns="" id="{3795CDB7-5709-49DF-BBE4-D8F8B1DD2637}"/>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CuadroTexto 7">
            <a:extLst>
              <a:ext uri="{FF2B5EF4-FFF2-40B4-BE49-F238E27FC236}">
                <a16:creationId xmlns:a16="http://schemas.microsoft.com/office/drawing/2014/main" xmlns="" id="{6B111EA4-2240-495C-A2CA-6A4622C1A620}"/>
              </a:ext>
            </a:extLst>
          </p:cNvPr>
          <p:cNvSpPr txBox="1"/>
          <p:nvPr/>
        </p:nvSpPr>
        <p:spPr>
          <a:xfrm>
            <a:off x="395536" y="1484784"/>
            <a:ext cx="2808312" cy="5016758"/>
          </a:xfrm>
          <a:prstGeom prst="rect">
            <a:avLst/>
          </a:prstGeom>
          <a:noFill/>
        </p:spPr>
        <p:txBody>
          <a:bodyPr wrap="square" rtlCol="0">
            <a:spAutoFit/>
          </a:bodyPr>
          <a:lstStyle/>
          <a:p>
            <a:r>
              <a:rPr lang="es-ES" sz="2000" dirty="0"/>
              <a:t>-Septiembre de 2020</a:t>
            </a:r>
            <a:endParaRPr lang="es-ES" sz="2400" dirty="0"/>
          </a:p>
          <a:p>
            <a:pPr algn="just"/>
            <a:r>
              <a:rPr lang="es-ES" sz="2000" dirty="0"/>
              <a:t>En base a una agenda de logística y estrecha coordinación, se consiguió beneficiar a los habitantes más vulnerables de la Colonia Las juntitas, mediante la entrega de despensas, logrando así reforzar y mantener la confianza en los ciudadanos de dicha colonia, ante la crisis sanitaria que se vive</a:t>
            </a:r>
            <a:endParaRPr lang="es-ES" sz="2000" dirty="0">
              <a:latin typeface="Arial" panose="020B0604020202020204" pitchFamily="34" charset="0"/>
              <a:cs typeface="Arial" panose="020B0604020202020204" pitchFamily="34" charset="0"/>
            </a:endParaRPr>
          </a:p>
          <a:p>
            <a:endParaRPr lang="es-ES" sz="2000" dirty="0"/>
          </a:p>
          <a:p>
            <a:endParaRPr lang="es-ES" sz="2000" dirty="0"/>
          </a:p>
        </p:txBody>
      </p:sp>
      <p:sp>
        <p:nvSpPr>
          <p:cNvPr id="9" name="10 CuadroTexto">
            <a:extLst>
              <a:ext uri="{FF2B5EF4-FFF2-40B4-BE49-F238E27FC236}">
                <a16:creationId xmlns:a16="http://schemas.microsoft.com/office/drawing/2014/main" xmlns="" id="{A0575058-BF52-41E7-87F0-4FD0E2F48C88}"/>
              </a:ext>
            </a:extLst>
          </p:cNvPr>
          <p:cNvSpPr txBox="1"/>
          <p:nvPr/>
        </p:nvSpPr>
        <p:spPr>
          <a:xfrm>
            <a:off x="7087705" y="492483"/>
            <a:ext cx="1146468" cy="369332"/>
          </a:xfrm>
          <a:prstGeom prst="rect">
            <a:avLst/>
          </a:prstGeom>
          <a:noFill/>
        </p:spPr>
        <p:txBody>
          <a:bodyPr wrap="none" rtlCol="0">
            <a:spAutoFit/>
          </a:bodyPr>
          <a:lstStyle/>
          <a:p>
            <a:r>
              <a:rPr lang="es-MX" dirty="0"/>
              <a:t>Abril 2020</a:t>
            </a:r>
          </a:p>
        </p:txBody>
      </p:sp>
      <p:pic>
        <p:nvPicPr>
          <p:cNvPr id="7" name="Imagen 6">
            <a:extLst>
              <a:ext uri="{FF2B5EF4-FFF2-40B4-BE49-F238E27FC236}">
                <a16:creationId xmlns:a16="http://schemas.microsoft.com/office/drawing/2014/main" xmlns="" id="{EC591B28-C560-4F57-9C98-30725FD9C31D}"/>
              </a:ext>
            </a:extLst>
          </p:cNvPr>
          <p:cNvPicPr>
            <a:picLocks noChangeAspect="1"/>
          </p:cNvPicPr>
          <p:nvPr/>
        </p:nvPicPr>
        <p:blipFill rotWithShape="1">
          <a:blip r:embed="rId2">
            <a:extLst>
              <a:ext uri="{28A0092B-C50C-407E-A947-70E740481C1C}">
                <a14:useLocalDpi xmlns:a14="http://schemas.microsoft.com/office/drawing/2010/main" val="0"/>
              </a:ext>
            </a:extLst>
          </a:blip>
          <a:srcRect l="10483" t="5539" r="9152"/>
          <a:stretch/>
        </p:blipFill>
        <p:spPr>
          <a:xfrm>
            <a:off x="3345294" y="1844824"/>
            <a:ext cx="4968552" cy="3684464"/>
          </a:xfrm>
          <a:prstGeom prst="rect">
            <a:avLst/>
          </a:prstGeom>
        </p:spPr>
      </p:pic>
    </p:spTree>
    <p:extLst>
      <p:ext uri="{BB962C8B-B14F-4D97-AF65-F5344CB8AC3E}">
        <p14:creationId xmlns:p14="http://schemas.microsoft.com/office/powerpoint/2010/main" val="59516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xmlns="" id="{BFBBEBA2-FA48-4A27-A033-855B63BCD08E}"/>
              </a:ext>
            </a:extLst>
          </p:cNvPr>
          <p:cNvSpPr/>
          <p:nvPr/>
        </p:nvSpPr>
        <p:spPr>
          <a:xfrm>
            <a:off x="389451" y="1154157"/>
            <a:ext cx="8064896" cy="51845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solidFill>
                <a:schemeClr val="tx1"/>
              </a:solidFill>
            </a:endParaRPr>
          </a:p>
        </p:txBody>
      </p:sp>
      <p:sp>
        <p:nvSpPr>
          <p:cNvPr id="3" name="4 Rectángulo">
            <a:extLst>
              <a:ext uri="{FF2B5EF4-FFF2-40B4-BE49-F238E27FC236}">
                <a16:creationId xmlns:a16="http://schemas.microsoft.com/office/drawing/2014/main" xmlns="" id="{C4ABE26D-7756-4F25-A438-FB071954679F}"/>
              </a:ext>
            </a:extLst>
          </p:cNvPr>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b="1" dirty="0"/>
              <a:t> Visita a Colonias</a:t>
            </a:r>
          </a:p>
          <a:p>
            <a:endParaRPr lang="es-MX" dirty="0"/>
          </a:p>
        </p:txBody>
      </p:sp>
      <p:cxnSp>
        <p:nvCxnSpPr>
          <p:cNvPr id="4" name="6 Conector recto">
            <a:extLst>
              <a:ext uri="{FF2B5EF4-FFF2-40B4-BE49-F238E27FC236}">
                <a16:creationId xmlns:a16="http://schemas.microsoft.com/office/drawing/2014/main" xmlns="" id="{0442D609-51B1-48DB-9CA3-A3827F9DEF9D}"/>
              </a:ext>
            </a:extLst>
          </p:cNvPr>
          <p:cNvCxnSpPr/>
          <p:nvPr/>
        </p:nvCxnSpPr>
        <p:spPr>
          <a:xfrm>
            <a:off x="3203848" y="1196752"/>
            <a:ext cx="0" cy="5184576"/>
          </a:xfrm>
          <a:prstGeom prst="line">
            <a:avLst/>
          </a:prstGeom>
          <a:ln/>
        </p:spPr>
        <p:style>
          <a:lnRef idx="2">
            <a:schemeClr val="accent2"/>
          </a:lnRef>
          <a:fillRef idx="0">
            <a:schemeClr val="accent2"/>
          </a:fillRef>
          <a:effectRef idx="1">
            <a:schemeClr val="accent2"/>
          </a:effectRef>
          <a:fontRef idx="minor">
            <a:schemeClr val="tx1"/>
          </a:fontRef>
        </p:style>
      </p:cxnSp>
      <p:sp>
        <p:nvSpPr>
          <p:cNvPr id="13" name="CuadroTexto 12">
            <a:extLst>
              <a:ext uri="{FF2B5EF4-FFF2-40B4-BE49-F238E27FC236}">
                <a16:creationId xmlns:a16="http://schemas.microsoft.com/office/drawing/2014/main" xmlns="" id="{7606CC9F-617C-4B2C-AC0F-87209B32A011}"/>
              </a:ext>
            </a:extLst>
          </p:cNvPr>
          <p:cNvSpPr txBox="1"/>
          <p:nvPr/>
        </p:nvSpPr>
        <p:spPr>
          <a:xfrm>
            <a:off x="344285" y="1470089"/>
            <a:ext cx="2852858" cy="2554545"/>
          </a:xfrm>
          <a:prstGeom prst="rect">
            <a:avLst/>
          </a:prstGeom>
          <a:noFill/>
        </p:spPr>
        <p:txBody>
          <a:bodyPr wrap="square" rtlCol="0">
            <a:spAutoFit/>
          </a:bodyPr>
          <a:lstStyle/>
          <a:p>
            <a:r>
              <a:rPr lang="es-ES" dirty="0"/>
              <a:t>-</a:t>
            </a:r>
            <a:r>
              <a:rPr lang="es-MX" sz="2000" dirty="0">
                <a:latin typeface="Arial" panose="020B0604020202020204" pitchFamily="34" charset="0"/>
                <a:cs typeface="Arial" panose="020B0604020202020204" pitchFamily="34" charset="0"/>
              </a:rPr>
              <a:t>   Septiembre 2020</a:t>
            </a:r>
          </a:p>
          <a:p>
            <a:endParaRPr lang="es-ES" sz="2000" dirty="0"/>
          </a:p>
          <a:p>
            <a:pPr algn="just"/>
            <a:r>
              <a:rPr lang="es-ES" sz="2000" dirty="0"/>
              <a:t>En base a una agenda de logística y estrecha coordinación, se consiguió beneficiar a habitante en el apoyo de fumigación </a:t>
            </a:r>
            <a:endParaRPr lang="es-ES" dirty="0"/>
          </a:p>
        </p:txBody>
      </p:sp>
      <p:sp>
        <p:nvSpPr>
          <p:cNvPr id="11" name="10 CuadroTexto">
            <a:extLst>
              <a:ext uri="{FF2B5EF4-FFF2-40B4-BE49-F238E27FC236}">
                <a16:creationId xmlns:a16="http://schemas.microsoft.com/office/drawing/2014/main" xmlns="" id="{9D3AE416-4946-429C-9FFE-A9EA51FB789A}"/>
              </a:ext>
            </a:extLst>
          </p:cNvPr>
          <p:cNvSpPr txBox="1"/>
          <p:nvPr/>
        </p:nvSpPr>
        <p:spPr>
          <a:xfrm>
            <a:off x="6444208" y="519267"/>
            <a:ext cx="1791644" cy="369332"/>
          </a:xfrm>
          <a:prstGeom prst="rect">
            <a:avLst/>
          </a:prstGeom>
          <a:noFill/>
        </p:spPr>
        <p:txBody>
          <a:bodyPr wrap="none" rtlCol="0">
            <a:spAutoFit/>
          </a:bodyPr>
          <a:lstStyle/>
          <a:p>
            <a:r>
              <a:rPr lang="es-MX" dirty="0"/>
              <a:t>Septiembre 2020</a:t>
            </a:r>
          </a:p>
        </p:txBody>
      </p:sp>
      <p:pic>
        <p:nvPicPr>
          <p:cNvPr id="7" name="Imagen 6">
            <a:extLst>
              <a:ext uri="{FF2B5EF4-FFF2-40B4-BE49-F238E27FC236}">
                <a16:creationId xmlns:a16="http://schemas.microsoft.com/office/drawing/2014/main" xmlns="" id="{1983B781-BA9D-40CC-B3DB-D561D4297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870" y="1470089"/>
            <a:ext cx="4778519" cy="3591356"/>
          </a:xfrm>
          <a:prstGeom prst="rect">
            <a:avLst/>
          </a:prstGeom>
        </p:spPr>
      </p:pic>
    </p:spTree>
    <p:extLst>
      <p:ext uri="{BB962C8B-B14F-4D97-AF65-F5344CB8AC3E}">
        <p14:creationId xmlns:p14="http://schemas.microsoft.com/office/powerpoint/2010/main" val="16683639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20222</TotalTime>
  <Words>757</Words>
  <Application>Microsoft Office PowerPoint</Application>
  <PresentationFormat>Presentación en pantalla (4:3)</PresentationFormat>
  <Paragraphs>98</Paragraphs>
  <Slides>19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 Unicode MS</vt:lpstr>
      <vt:lpstr>Arial</vt:lpstr>
      <vt:lpstr>Arial Narrow</vt:lpstr>
      <vt:lpstr>Calibri</vt:lpstr>
      <vt:lpstr>Calibri Light</vt:lpstr>
      <vt:lpstr>Calisto MT</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Cesar Ignacio Bocanegra Alvarado</cp:lastModifiedBy>
  <cp:revision>176</cp:revision>
  <dcterms:created xsi:type="dcterms:W3CDTF">2019-04-12T15:45:24Z</dcterms:created>
  <dcterms:modified xsi:type="dcterms:W3CDTF">2020-10-01T18:21:54Z</dcterms:modified>
</cp:coreProperties>
</file>