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7" r:id="rId2"/>
    <p:sldId id="353" r:id="rId3"/>
    <p:sldId id="323" r:id="rId4"/>
    <p:sldId id="332" r:id="rId5"/>
    <p:sldId id="338" r:id="rId6"/>
    <p:sldId id="339" r:id="rId7"/>
    <p:sldId id="340" r:id="rId8"/>
    <p:sldId id="344" r:id="rId9"/>
    <p:sldId id="265" r:id="rId10"/>
    <p:sldId id="343" r:id="rId11"/>
    <p:sldId id="352" r:id="rId12"/>
    <p:sldId id="348" r:id="rId13"/>
    <p:sldId id="350" r:id="rId14"/>
    <p:sldId id="296" r:id="rId15"/>
    <p:sldId id="325" r:id="rId16"/>
    <p:sldId id="336" r:id="rId17"/>
    <p:sldId id="337" r:id="rId18"/>
    <p:sldId id="342" r:id="rId19"/>
    <p:sldId id="347" r:id="rId20"/>
    <p:sldId id="263" r:id="rId21"/>
    <p:sldId id="335" r:id="rId22"/>
    <p:sldId id="354" r:id="rId23"/>
    <p:sldId id="351" r:id="rId24"/>
    <p:sldId id="346" r:id="rId25"/>
    <p:sldId id="349" r:id="rId26"/>
    <p:sldId id="316" r:id="rId27"/>
    <p:sldId id="333" r:id="rId28"/>
  </p:sldIdLst>
  <p:sldSz cx="9144000" cy="6858000" type="screen4x3"/>
  <p:notesSz cx="68580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96" d="100"/>
          <a:sy n="96" d="100"/>
        </p:scale>
        <p:origin x="7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9269531-2097-4C82-A49D-8F652776AF55}" type="datetimeFigureOut">
              <a:rPr lang="es-MX" smtClean="0"/>
              <a:t>01/10/2020</a:t>
            </a:fld>
            <a:endParaRPr lang="es-MX"/>
          </a:p>
        </p:txBody>
      </p:sp>
      <p:sp>
        <p:nvSpPr>
          <p:cNvPr id="4" name="Marcador de pie de página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63D1CB4-C8AC-4BBB-9F6A-7ECCC4F68686}" type="slidenum">
              <a:rPr lang="es-MX" smtClean="0"/>
              <a:t>‹Nº›</a:t>
            </a:fld>
            <a:endParaRPr lang="es-MX"/>
          </a:p>
        </p:txBody>
      </p:sp>
    </p:spTree>
    <p:extLst>
      <p:ext uri="{BB962C8B-B14F-4D97-AF65-F5344CB8AC3E}">
        <p14:creationId xmlns:p14="http://schemas.microsoft.com/office/powerpoint/2010/main" val="13337642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01/10/2020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71848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01/10/2020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94922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01/10/2020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187073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01/10/2020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24722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6CA625-C971-49EE-8B9D-A53304265FD5}" type="datetimeFigureOut">
              <a:rPr lang="es-MX" smtClean="0"/>
              <a:pPr/>
              <a:t>01/10/2020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25299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76CA625-C971-49EE-8B9D-A53304265FD5}" type="datetimeFigureOut">
              <a:rPr lang="es-MX" smtClean="0"/>
              <a:pPr/>
              <a:t>01/10/2020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338404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76CA625-C971-49EE-8B9D-A53304265FD5}" type="datetimeFigureOut">
              <a:rPr lang="es-MX" smtClean="0"/>
              <a:pPr/>
              <a:t>01/10/2020</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8358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76CA625-C971-49EE-8B9D-A53304265FD5}" type="datetimeFigureOut">
              <a:rPr lang="es-MX" smtClean="0"/>
              <a:pPr/>
              <a:t>01/10/2020</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1289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6CA625-C971-49EE-8B9D-A53304265FD5}" type="datetimeFigureOut">
              <a:rPr lang="es-MX" smtClean="0"/>
              <a:pPr/>
              <a:t>01/10/2020</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10147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pPr/>
              <a:t>01/10/2020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391875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pPr/>
              <a:t>01/10/2020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262937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CA625-C971-49EE-8B9D-A53304265FD5}" type="datetimeFigureOut">
              <a:rPr lang="es-MX" smtClean="0"/>
              <a:pPr/>
              <a:t>01/10/2020</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202849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571480"/>
            <a:ext cx="6143668" cy="658642"/>
          </a:xfrm>
          <a:prstGeom prst="rect">
            <a:avLst/>
          </a:prstGeom>
        </p:spPr>
        <p:txBody>
          <a:bodyPr wrap="square">
            <a:spAutoFit/>
          </a:bodyPr>
          <a:lstStyle/>
          <a:p>
            <a:pPr algn="ctr">
              <a:lnSpc>
                <a:spcPct val="115000"/>
              </a:lnSpc>
              <a:spcAft>
                <a:spcPts val="0"/>
              </a:spcAft>
            </a:pPr>
            <a:r>
              <a:rPr lang="es-MX" b="1" dirty="0" smtClean="0">
                <a:latin typeface="Calisto MT"/>
                <a:ea typeface="Calibri"/>
                <a:cs typeface="Times New Roman"/>
              </a:rPr>
              <a:t>AYUNTAMIENTO DE SAN PEDRO TLAQUEPAQUE</a:t>
            </a:r>
            <a:endParaRPr lang="es-MX" dirty="0" smtClean="0">
              <a:ea typeface="Calibri"/>
              <a:cs typeface="Times New Roman"/>
            </a:endParaRPr>
          </a:p>
          <a:p>
            <a:pPr algn="ctr">
              <a:lnSpc>
                <a:spcPct val="115000"/>
              </a:lnSpc>
              <a:spcAft>
                <a:spcPts val="0"/>
              </a:spcAft>
            </a:pPr>
            <a:r>
              <a:rPr lang="es-MX" sz="1400" dirty="0" smtClean="0">
                <a:latin typeface="Arial Narrow"/>
                <a:ea typeface="Calibri"/>
                <a:cs typeface="Times New Roman"/>
              </a:rPr>
              <a:t>GOBIERNO 2018 - 2021</a:t>
            </a:r>
            <a:endParaRPr lang="es-MX" sz="1100" dirty="0">
              <a:ea typeface="Calibri"/>
              <a:cs typeface="Times New Roman"/>
            </a:endParaRPr>
          </a:p>
        </p:txBody>
      </p:sp>
      <p:sp>
        <p:nvSpPr>
          <p:cNvPr id="5" name="4 Rectángulo"/>
          <p:cNvSpPr/>
          <p:nvPr/>
        </p:nvSpPr>
        <p:spPr>
          <a:xfrm>
            <a:off x="2428860" y="1500174"/>
            <a:ext cx="5572132" cy="1200329"/>
          </a:xfrm>
          <a:prstGeom prst="rect">
            <a:avLst/>
          </a:prstGeom>
        </p:spPr>
        <p:txBody>
          <a:bodyPr wrap="square">
            <a:spAutoFit/>
          </a:bodyPr>
          <a:lstStyle/>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Secretaria General del Ayuntamiento </a:t>
            </a:r>
          </a:p>
          <a:p>
            <a:pPr lvl="0" algn="ctr" eaLnBrk="0" fontAlgn="base" hangingPunct="0">
              <a:spcBef>
                <a:spcPct val="0"/>
              </a:spcBef>
              <a:spcAft>
                <a:spcPct val="0"/>
              </a:spcAft>
            </a:pPr>
            <a:endParaRPr lang="es-MX" dirty="0" smtClean="0">
              <a:latin typeface="Arial Unicode MS" pitchFamily="34" charset="-128"/>
              <a:ea typeface="Arial Unicode MS" pitchFamily="34" charset="-128"/>
              <a:cs typeface="Arial" pitchFamily="34" charset="0"/>
            </a:endParaRPr>
          </a:p>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Dirección de Delegaciones y Agencias Municipales                                                                                    </a:t>
            </a:r>
            <a:endParaRPr lang="es-MX" dirty="0" smtClean="0">
              <a:latin typeface="Arial" pitchFamily="34" charset="0"/>
              <a:cs typeface="Arial" pitchFamily="34" charset="0"/>
            </a:endParaRPr>
          </a:p>
          <a:p>
            <a:pPr lvl="0" algn="ctr" eaLnBrk="0" fontAlgn="base" hangingPunct="0">
              <a:spcBef>
                <a:spcPct val="0"/>
              </a:spcBef>
              <a:spcAft>
                <a:spcPct val="0"/>
              </a:spcAft>
            </a:pPr>
            <a:endParaRPr lang="es-MX" dirty="0"/>
          </a:p>
        </p:txBody>
      </p:sp>
      <p:sp>
        <p:nvSpPr>
          <p:cNvPr id="6" name="5 CuadroTexto"/>
          <p:cNvSpPr txBox="1"/>
          <p:nvPr/>
        </p:nvSpPr>
        <p:spPr>
          <a:xfrm>
            <a:off x="1954444" y="3929066"/>
            <a:ext cx="5857916" cy="1323439"/>
          </a:xfrm>
          <a:prstGeom prst="rect">
            <a:avLst/>
          </a:prstGeom>
          <a:noFill/>
        </p:spPr>
        <p:txBody>
          <a:bodyPr wrap="square" rtlCol="0">
            <a:spAutoFit/>
          </a:bodyPr>
          <a:lstStyle/>
          <a:p>
            <a:pPr algn="ctr"/>
            <a:r>
              <a:rPr lang="es-MX" sz="2000" dirty="0" smtClean="0"/>
              <a:t>Informe Septiembre 2020</a:t>
            </a:r>
          </a:p>
          <a:p>
            <a:pPr algn="ctr"/>
            <a:r>
              <a:rPr lang="es-MX" sz="2000" dirty="0" smtClean="0"/>
              <a:t>CONTINGENCIA COVID 19</a:t>
            </a:r>
          </a:p>
          <a:p>
            <a:pPr algn="ctr"/>
            <a:r>
              <a:rPr lang="es-MX" sz="2000" dirty="0" smtClean="0"/>
              <a:t> </a:t>
            </a:r>
          </a:p>
          <a:p>
            <a:pPr algn="ctr"/>
            <a:endParaRPr lang="es-MX" sz="2000" dirty="0" smtClean="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71479"/>
            <a:ext cx="1328740" cy="1390359"/>
          </a:xfrm>
          <a:prstGeom prst="rect">
            <a:avLst/>
          </a:prstGeom>
          <a:noFill/>
          <a:ln>
            <a:noFill/>
          </a:ln>
          <a:extLst/>
        </p:spPr>
      </p:pic>
      <p:sp>
        <p:nvSpPr>
          <p:cNvPr id="8" name="7 CuadroTexto"/>
          <p:cNvSpPr txBox="1"/>
          <p:nvPr/>
        </p:nvSpPr>
        <p:spPr>
          <a:xfrm>
            <a:off x="1571604" y="3358834"/>
            <a:ext cx="7072362" cy="707886"/>
          </a:xfrm>
          <a:prstGeom prst="rect">
            <a:avLst/>
          </a:prstGeom>
          <a:noFill/>
        </p:spPr>
        <p:txBody>
          <a:bodyPr wrap="square" rtlCol="0">
            <a:spAutoFit/>
          </a:bodyPr>
          <a:lstStyle/>
          <a:p>
            <a:pPr algn="ctr"/>
            <a:r>
              <a:rPr lang="es-MX" sz="2000" dirty="0" smtClean="0">
                <a:latin typeface="Arial" panose="020B0604020202020204" pitchFamily="34" charset="0"/>
                <a:cs typeface="Arial" panose="020B0604020202020204" pitchFamily="34" charset="0"/>
              </a:rPr>
              <a:t>DELEGACIÓN MUNICIPAL  LAS JUNTAS</a:t>
            </a:r>
          </a:p>
          <a:p>
            <a:pPr algn="ct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629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SEPTIEMBRE 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85786" y="1643050"/>
            <a:ext cx="2357454" cy="1785104"/>
          </a:xfrm>
          <a:prstGeom prst="rect">
            <a:avLst/>
          </a:prstGeom>
          <a:noFill/>
        </p:spPr>
        <p:txBody>
          <a:bodyPr wrap="square" rtlCol="0">
            <a:spAutoFit/>
          </a:bodyPr>
          <a:lstStyle/>
          <a:p>
            <a:pPr algn="ctr"/>
            <a:r>
              <a:rPr lang="es-MX" sz="1400" dirty="0" smtClean="0"/>
              <a:t>18 DE SEPTIEMBRE</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Visita a calle privada Benito Juárez  col. El campesino para checar la situación de una barda que nos reportaron vecinos, con un Horario de 12:30 a 1:00 pm. Asiste personal de la Delegación.</a:t>
            </a:r>
            <a:endParaRPr lang="es-MX" sz="1200" dirty="0">
              <a:latin typeface="Arial" pitchFamily="34" charset="0"/>
              <a:cs typeface="Arial" pitchFamily="34" charset="0"/>
            </a:endParaRPr>
          </a:p>
        </p:txBody>
      </p:sp>
      <p:pic>
        <p:nvPicPr>
          <p:cNvPr id="14" name="13 Imagen" descr="3c583cac-35a3-4a77-be5f-2567bfbef366.jpg"/>
          <p:cNvPicPr>
            <a:picLocks noChangeAspect="1"/>
          </p:cNvPicPr>
          <p:nvPr/>
        </p:nvPicPr>
        <p:blipFill>
          <a:blip r:embed="rId2" cstate="print"/>
          <a:stretch>
            <a:fillRect/>
          </a:stretch>
        </p:blipFill>
        <p:spPr>
          <a:xfrm>
            <a:off x="3357554" y="1500175"/>
            <a:ext cx="2071702" cy="2762270"/>
          </a:xfrm>
          <a:prstGeom prst="rect">
            <a:avLst/>
          </a:prstGeom>
        </p:spPr>
      </p:pic>
      <p:pic>
        <p:nvPicPr>
          <p:cNvPr id="15" name="14 Imagen" descr="a91ded9a-a667-488b-82f2-b7735d681e1b.jpg"/>
          <p:cNvPicPr>
            <a:picLocks noChangeAspect="1"/>
          </p:cNvPicPr>
          <p:nvPr/>
        </p:nvPicPr>
        <p:blipFill>
          <a:blip r:embed="rId3"/>
          <a:stretch>
            <a:fillRect/>
          </a:stretch>
        </p:blipFill>
        <p:spPr>
          <a:xfrm>
            <a:off x="6232933" y="3214686"/>
            <a:ext cx="2143123" cy="2857496"/>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31625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600" dirty="0" smtClean="0"/>
              <a:t>COVID-19 / Visita a Colonias                                                             SEPTIEMBRE 2020</a:t>
            </a:r>
          </a:p>
          <a:p>
            <a:r>
              <a:rPr lang="es-MX" sz="2000" b="1" dirty="0" smtClean="0">
                <a:latin typeface="Arial" panose="020B0604020202020204" pitchFamily="34" charset="0"/>
                <a:cs typeface="Arial" panose="020B0604020202020204" pitchFamily="34" charset="0"/>
              </a:rPr>
              <a:t>                  </a:t>
            </a:r>
            <a:endParaRPr lang="es-MX" sz="2000" b="1" dirty="0">
              <a:latin typeface="Arial" panose="020B0604020202020204" pitchFamily="34" charset="0"/>
              <a:cs typeface="Arial" panose="020B0604020202020204" pitchFamily="34" charset="0"/>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428596" y="1285860"/>
            <a:ext cx="2500330" cy="2308324"/>
          </a:xfrm>
          <a:prstGeom prst="rect">
            <a:avLst/>
          </a:prstGeom>
          <a:noFill/>
        </p:spPr>
        <p:txBody>
          <a:bodyPr wrap="square" rtlCol="0">
            <a:spAutoFit/>
          </a:bodyPr>
          <a:lstStyle/>
          <a:p>
            <a:pPr algn="ctr"/>
            <a:r>
              <a:rPr lang="es-MX" dirty="0" smtClean="0"/>
              <a:t>24 DE SEPTIEMBRE</a:t>
            </a:r>
          </a:p>
          <a:p>
            <a:pPr algn="just"/>
            <a:endParaRPr lang="es-MX" sz="1400" dirty="0" smtClean="0"/>
          </a:p>
          <a:p>
            <a:pPr algn="just"/>
            <a:r>
              <a:rPr lang="es-MX" sz="1400" dirty="0" smtClean="0"/>
              <a:t> Entrega de despensa y una andadera en la colonia Las Juntas  con un  horario de  2:00 p.m a 2:30 p.m. Nos acompaña regidora: Betsabé Almaguer, encargada del Dif de las Juntas y personaal de la Delegación de las Juntas.</a:t>
            </a:r>
            <a:endParaRPr lang="es-MX" sz="1400" dirty="0"/>
          </a:p>
        </p:txBody>
      </p:sp>
      <p:pic>
        <p:nvPicPr>
          <p:cNvPr id="8" name="7 Imagen" descr="377898bc-27d0-44b5-b5d1-439db4df1e26.jpg"/>
          <p:cNvPicPr>
            <a:picLocks noChangeAspect="1"/>
          </p:cNvPicPr>
          <p:nvPr/>
        </p:nvPicPr>
        <p:blipFill>
          <a:blip r:embed="rId2"/>
          <a:stretch>
            <a:fillRect/>
          </a:stretch>
        </p:blipFill>
        <p:spPr>
          <a:xfrm>
            <a:off x="6215074" y="3714752"/>
            <a:ext cx="1928808" cy="2571744"/>
          </a:xfrm>
          <a:prstGeom prst="rect">
            <a:avLst/>
          </a:prstGeom>
        </p:spPr>
      </p:pic>
      <p:pic>
        <p:nvPicPr>
          <p:cNvPr id="9" name="8 Imagen" descr="62850806-b052-4452-a36f-f4bb9562611a.jpg"/>
          <p:cNvPicPr>
            <a:picLocks noChangeAspect="1"/>
          </p:cNvPicPr>
          <p:nvPr/>
        </p:nvPicPr>
        <p:blipFill>
          <a:blip r:embed="rId3"/>
          <a:stretch>
            <a:fillRect/>
          </a:stretch>
        </p:blipFill>
        <p:spPr>
          <a:xfrm>
            <a:off x="3428992" y="1643050"/>
            <a:ext cx="2143122" cy="2857496"/>
          </a:xfrm>
          <a:prstGeom prst="rect">
            <a:avLst/>
          </a:prstGeom>
        </p:spPr>
      </p:pic>
    </p:spTree>
    <p:extLst>
      <p:ext uri="{BB962C8B-B14F-4D97-AF65-F5344CB8AC3E}">
        <p14:creationId xmlns:p14="http://schemas.microsoft.com/office/powerpoint/2010/main" val="405279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31625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600" dirty="0" smtClean="0"/>
              <a:t>COVID-19 / Visita a Colonias                                                             SEPTIEMBRE 2020</a:t>
            </a:r>
          </a:p>
          <a:p>
            <a:r>
              <a:rPr lang="es-MX" sz="2000" b="1" dirty="0" smtClean="0">
                <a:latin typeface="Arial" panose="020B0604020202020204" pitchFamily="34" charset="0"/>
                <a:cs typeface="Arial" panose="020B0604020202020204" pitchFamily="34" charset="0"/>
              </a:rPr>
              <a:t>                  </a:t>
            </a:r>
            <a:endParaRPr lang="es-MX" sz="2000" b="1" dirty="0">
              <a:latin typeface="Arial" panose="020B0604020202020204" pitchFamily="34" charset="0"/>
              <a:cs typeface="Arial" panose="020B0604020202020204" pitchFamily="34" charset="0"/>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428596" y="1285860"/>
            <a:ext cx="2500330" cy="4031873"/>
          </a:xfrm>
          <a:prstGeom prst="rect">
            <a:avLst/>
          </a:prstGeom>
          <a:noFill/>
        </p:spPr>
        <p:txBody>
          <a:bodyPr wrap="square" rtlCol="0">
            <a:spAutoFit/>
          </a:bodyPr>
          <a:lstStyle/>
          <a:p>
            <a:pPr algn="ctr"/>
            <a:r>
              <a:rPr lang="es-MX" dirty="0" smtClean="0"/>
              <a:t>23 DE SEPTIEMBRE</a:t>
            </a:r>
          </a:p>
          <a:p>
            <a:pPr algn="just"/>
            <a:endParaRPr lang="es-MX" sz="1400" dirty="0" smtClean="0"/>
          </a:p>
          <a:p>
            <a:pPr algn="just"/>
            <a:r>
              <a:rPr lang="es-MX" sz="1400" dirty="0" smtClean="0"/>
              <a:t> Entrega de despensas en la colonia La Micaelita con un  horario de  10:00 a.m a 12:00 p.m. en donde se entregan 150 despensas, 150 litros de leche, donación de gel antibacterial por parte de jaloma, asistieron 200 personas aprox. Nos acompaña la  presidenta María Elena Limón, regidoras, Betsabé Almaguer, Yolanda Reynoso, Hogla Bustos, el delegado Heriberto Murguía , coordinador de Servicios Públicos Municipales, seguridad pública. </a:t>
            </a:r>
            <a:endParaRPr lang="es-MX" sz="1400" dirty="0"/>
          </a:p>
        </p:txBody>
      </p:sp>
      <p:pic>
        <p:nvPicPr>
          <p:cNvPr id="11" name="10 Imagen" descr="1bb1599f-d1b2-445e-8c97-512b3cf461cb.jpg"/>
          <p:cNvPicPr>
            <a:picLocks noChangeAspect="1"/>
          </p:cNvPicPr>
          <p:nvPr/>
        </p:nvPicPr>
        <p:blipFill>
          <a:blip r:embed="rId2"/>
          <a:stretch>
            <a:fillRect/>
          </a:stretch>
        </p:blipFill>
        <p:spPr>
          <a:xfrm>
            <a:off x="6000760" y="3143248"/>
            <a:ext cx="2357436" cy="3143248"/>
          </a:xfrm>
          <a:prstGeom prst="rect">
            <a:avLst/>
          </a:prstGeom>
        </p:spPr>
      </p:pic>
      <p:pic>
        <p:nvPicPr>
          <p:cNvPr id="12" name="11 Imagen" descr="b59c1a6e-5a8c-4d0d-a5b0-e50376d468e3.jpg"/>
          <p:cNvPicPr>
            <a:picLocks noChangeAspect="1"/>
          </p:cNvPicPr>
          <p:nvPr/>
        </p:nvPicPr>
        <p:blipFill>
          <a:blip r:embed="rId3"/>
          <a:stretch>
            <a:fillRect/>
          </a:stretch>
        </p:blipFill>
        <p:spPr>
          <a:xfrm>
            <a:off x="3214678" y="1357298"/>
            <a:ext cx="2428874" cy="3238499"/>
          </a:xfrm>
          <a:prstGeom prst="rect">
            <a:avLst/>
          </a:prstGeom>
        </p:spPr>
      </p:pic>
    </p:spTree>
    <p:extLst>
      <p:ext uri="{BB962C8B-B14F-4D97-AF65-F5344CB8AC3E}">
        <p14:creationId xmlns:p14="http://schemas.microsoft.com/office/powerpoint/2010/main" val="405279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SEPTIEMBRE 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85786" y="1643050"/>
            <a:ext cx="2357454" cy="1785104"/>
          </a:xfrm>
          <a:prstGeom prst="rect">
            <a:avLst/>
          </a:prstGeom>
          <a:noFill/>
        </p:spPr>
        <p:txBody>
          <a:bodyPr wrap="square" rtlCol="0">
            <a:spAutoFit/>
          </a:bodyPr>
          <a:lstStyle/>
          <a:p>
            <a:pPr algn="ctr"/>
            <a:r>
              <a:rPr lang="es-MX" sz="1400" dirty="0" smtClean="0"/>
              <a:t>23 DE SEPTIEMBRE</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Visita a calle Visita a la colonia La Micaelita, por petición de vecinos para checar problema en las alcantarillas,. un Horario de 12:00 a 12:30 pm. Asiste el Delegado Heriberto Murguía y personal de la Delegación.</a:t>
            </a:r>
            <a:endParaRPr lang="es-MX" sz="1200" dirty="0">
              <a:latin typeface="Arial" pitchFamily="34" charset="0"/>
              <a:cs typeface="Arial" pitchFamily="34" charset="0"/>
            </a:endParaRPr>
          </a:p>
        </p:txBody>
      </p:sp>
      <p:pic>
        <p:nvPicPr>
          <p:cNvPr id="9" name="8 Imagen" descr="5bb6787f-f2d9-43fa-9fe8-7530923bfec1.jpg"/>
          <p:cNvPicPr>
            <a:picLocks noChangeAspect="1"/>
          </p:cNvPicPr>
          <p:nvPr/>
        </p:nvPicPr>
        <p:blipFill>
          <a:blip r:embed="rId2" cstate="print"/>
          <a:stretch>
            <a:fillRect/>
          </a:stretch>
        </p:blipFill>
        <p:spPr>
          <a:xfrm>
            <a:off x="6072198" y="2428868"/>
            <a:ext cx="2285984" cy="1714488"/>
          </a:xfrm>
          <a:prstGeom prst="rect">
            <a:avLst/>
          </a:prstGeom>
        </p:spPr>
      </p:pic>
      <p:pic>
        <p:nvPicPr>
          <p:cNvPr id="11" name="10 Imagen" descr="82e4c340-5371-4d4a-8062-925e22999199.jpg"/>
          <p:cNvPicPr>
            <a:picLocks noChangeAspect="1"/>
          </p:cNvPicPr>
          <p:nvPr/>
        </p:nvPicPr>
        <p:blipFill>
          <a:blip r:embed="rId3" cstate="print"/>
          <a:stretch>
            <a:fillRect/>
          </a:stretch>
        </p:blipFill>
        <p:spPr>
          <a:xfrm>
            <a:off x="3428992" y="1571612"/>
            <a:ext cx="2285984" cy="1714488"/>
          </a:xfrm>
          <a:prstGeom prst="rect">
            <a:avLst/>
          </a:prstGeom>
        </p:spPr>
      </p:pic>
      <p:pic>
        <p:nvPicPr>
          <p:cNvPr id="12" name="11 Imagen" descr="637f3f50-728d-49e4-ade1-3c2416e1b30a.jpg"/>
          <p:cNvPicPr>
            <a:picLocks noChangeAspect="1"/>
          </p:cNvPicPr>
          <p:nvPr/>
        </p:nvPicPr>
        <p:blipFill>
          <a:blip r:embed="rId4" cstate="print"/>
          <a:stretch>
            <a:fillRect/>
          </a:stretch>
        </p:blipFill>
        <p:spPr>
          <a:xfrm>
            <a:off x="3714744" y="3643314"/>
            <a:ext cx="1714512" cy="2286016"/>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 </a:t>
            </a:r>
            <a:r>
              <a:rPr lang="es-MX" sz="1100" dirty="0" smtClean="0">
                <a:latin typeface="Arial" panose="020B0604020202020204" pitchFamily="34" charset="0"/>
                <a:cs typeface="Arial" panose="020B0604020202020204" pitchFamily="34" charset="0"/>
              </a:rPr>
              <a:t>BRIGADAS DE MANTENIMIENTO Y RECUPERACION DE ESPACION PUBLICOS                      AGOSTO 2020</a:t>
            </a:r>
            <a:endParaRPr lang="es-MX" sz="11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pic>
        <p:nvPicPr>
          <p:cNvPr id="12" name="11 Imagen" descr="875ba832-db5b-4e9c-8534-5dc7c5634fed.jpg"/>
          <p:cNvPicPr>
            <a:picLocks noChangeAspect="1"/>
          </p:cNvPicPr>
          <p:nvPr/>
        </p:nvPicPr>
        <p:blipFill>
          <a:blip r:embed="rId2" cstate="print"/>
          <a:stretch>
            <a:fillRect/>
          </a:stretch>
        </p:blipFill>
        <p:spPr>
          <a:xfrm>
            <a:off x="3428992" y="1357298"/>
            <a:ext cx="1768073" cy="2357430"/>
          </a:xfrm>
          <a:prstGeom prst="rect">
            <a:avLst/>
          </a:prstGeom>
        </p:spPr>
      </p:pic>
      <p:pic>
        <p:nvPicPr>
          <p:cNvPr id="13" name="12 Imagen" descr="5385779f-0f32-4b7a-b26d-153b00e3a524.jpg"/>
          <p:cNvPicPr>
            <a:picLocks noChangeAspect="1"/>
          </p:cNvPicPr>
          <p:nvPr/>
        </p:nvPicPr>
        <p:blipFill>
          <a:blip r:embed="rId3" cstate="print"/>
          <a:stretch>
            <a:fillRect/>
          </a:stretch>
        </p:blipFill>
        <p:spPr>
          <a:xfrm>
            <a:off x="6357950" y="1643050"/>
            <a:ext cx="1875230" cy="2500306"/>
          </a:xfrm>
          <a:prstGeom prst="rect">
            <a:avLst/>
          </a:prstGeom>
        </p:spPr>
      </p:pic>
      <p:pic>
        <p:nvPicPr>
          <p:cNvPr id="16" name="15 Imagen" descr="f67d4fbb-3701-40f6-a021-31a583b1f4c3.jpg"/>
          <p:cNvPicPr>
            <a:picLocks noChangeAspect="1"/>
          </p:cNvPicPr>
          <p:nvPr/>
        </p:nvPicPr>
        <p:blipFill>
          <a:blip r:embed="rId4" cstate="print"/>
          <a:stretch>
            <a:fillRect/>
          </a:stretch>
        </p:blipFill>
        <p:spPr>
          <a:xfrm>
            <a:off x="4286248" y="3929066"/>
            <a:ext cx="1643056" cy="2190741"/>
          </a:xfrm>
          <a:prstGeom prst="rect">
            <a:avLst/>
          </a:prstGeom>
        </p:spPr>
      </p:pic>
      <p:sp>
        <p:nvSpPr>
          <p:cNvPr id="11" name="10 CuadroTexto"/>
          <p:cNvSpPr txBox="1"/>
          <p:nvPr/>
        </p:nvSpPr>
        <p:spPr>
          <a:xfrm>
            <a:off x="857224" y="1643051"/>
            <a:ext cx="2071702" cy="2185214"/>
          </a:xfrm>
          <a:prstGeom prst="rect">
            <a:avLst/>
          </a:prstGeom>
          <a:noFill/>
        </p:spPr>
        <p:txBody>
          <a:bodyPr wrap="square" rtlCol="0">
            <a:spAutoFit/>
          </a:bodyPr>
          <a:lstStyle/>
          <a:p>
            <a:pPr algn="ctr"/>
            <a:r>
              <a:rPr lang="es-MX" sz="1400" dirty="0" smtClean="0">
                <a:latin typeface="Arial" pitchFamily="34" charset="0"/>
                <a:cs typeface="Arial" pitchFamily="34" charset="0"/>
              </a:rPr>
              <a:t>26 DE AGOSTO</a:t>
            </a:r>
          </a:p>
          <a:p>
            <a:pPr algn="ctr"/>
            <a:endParaRPr lang="es-MX" sz="1400" dirty="0" smtClean="0">
              <a:latin typeface="Arial" pitchFamily="34" charset="0"/>
              <a:cs typeface="Arial" pitchFamily="34" charset="0"/>
            </a:endParaRPr>
          </a:p>
          <a:p>
            <a:pPr algn="just"/>
            <a:r>
              <a:rPr lang="es-MX" sz="1200" dirty="0" smtClean="0">
                <a:latin typeface="Arial" pitchFamily="34" charset="0"/>
                <a:cs typeface="Arial" pitchFamily="34" charset="0"/>
              </a:rPr>
              <a:t>Operativo de recuperación de espacios en la Calle Pedrera en la Delegación de las Juntas En Donde Nos Apoya personal de la Delegación  Con Un Horario De 9:00 a.m. 2:00 p.m..</a:t>
            </a:r>
          </a:p>
          <a:p>
            <a:endParaRPr lang="es-MX" sz="1200" dirty="0"/>
          </a:p>
        </p:txBody>
      </p:sp>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 </a:t>
            </a:r>
            <a:r>
              <a:rPr lang="es-MX" sz="1100" dirty="0" smtClean="0">
                <a:latin typeface="Arial" panose="020B0604020202020204" pitchFamily="34" charset="0"/>
                <a:cs typeface="Arial" panose="020B0604020202020204" pitchFamily="34" charset="0"/>
              </a:rPr>
              <a:t>BRIGADAS DE MANTENIMIENTO Y RECUPERACION DE ESPACION PUBLICOS                      AGOSTO 2020</a:t>
            </a:r>
            <a:endParaRPr lang="es-MX" sz="11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5" name="14 CuadroTexto"/>
          <p:cNvSpPr txBox="1"/>
          <p:nvPr/>
        </p:nvSpPr>
        <p:spPr>
          <a:xfrm>
            <a:off x="642910" y="1357298"/>
            <a:ext cx="2500330" cy="1261884"/>
          </a:xfrm>
          <a:prstGeom prst="rect">
            <a:avLst/>
          </a:prstGeom>
          <a:noFill/>
        </p:spPr>
        <p:txBody>
          <a:bodyPr wrap="square" rtlCol="0">
            <a:spAutoFit/>
          </a:bodyPr>
          <a:lstStyle/>
          <a:p>
            <a:pPr algn="ctr"/>
            <a:r>
              <a:rPr lang="es-MX" sz="1400" dirty="0" smtClean="0">
                <a:latin typeface="Arial" pitchFamily="34" charset="0"/>
                <a:cs typeface="Arial" pitchFamily="34" charset="0"/>
              </a:rPr>
              <a:t>26 DE AGOSTO</a:t>
            </a:r>
          </a:p>
          <a:p>
            <a:pPr algn="ctr"/>
            <a:endParaRPr lang="es-MX" sz="1400" dirty="0" smtClean="0">
              <a:latin typeface="Arial" pitchFamily="34" charset="0"/>
              <a:cs typeface="Arial" pitchFamily="34" charset="0"/>
            </a:endParaRPr>
          </a:p>
          <a:p>
            <a:pPr algn="just"/>
            <a:r>
              <a:rPr lang="es-MX" sz="1200" dirty="0" smtClean="0">
                <a:latin typeface="Arial" pitchFamily="34" charset="0"/>
                <a:cs typeface="Arial" pitchFamily="34" charset="0"/>
              </a:rPr>
              <a:t>Fumigación de Plazo principal de las Juntas y Delegación para evitar propagación de el Dengue por parte de Servicios Públicos</a:t>
            </a:r>
            <a:endParaRPr lang="es-MX" sz="1400" dirty="0">
              <a:latin typeface="Arial" pitchFamily="34" charset="0"/>
              <a:cs typeface="Arial" pitchFamily="34" charset="0"/>
            </a:endParaRPr>
          </a:p>
        </p:txBody>
      </p:sp>
      <p:sp>
        <p:nvSpPr>
          <p:cNvPr id="6146" name="AutoShape 2" descr="blob:https%3A//web.whatsapp.com/cd377f96-bc7d-46db-b351-6a01bf9b20b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pic>
        <p:nvPicPr>
          <p:cNvPr id="10" name="9 Imagen" descr="91ab9260-1057-48d4-931f-d19ee68da275.jpg"/>
          <p:cNvPicPr>
            <a:picLocks noChangeAspect="1"/>
          </p:cNvPicPr>
          <p:nvPr/>
        </p:nvPicPr>
        <p:blipFill>
          <a:blip r:embed="rId2"/>
          <a:stretch>
            <a:fillRect/>
          </a:stretch>
        </p:blipFill>
        <p:spPr>
          <a:xfrm>
            <a:off x="4572000" y="1857364"/>
            <a:ext cx="2518190" cy="3357586"/>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 COVID:</a:t>
            </a:r>
            <a:r>
              <a:rPr lang="es-MX" sz="1100" dirty="0" smtClean="0">
                <a:latin typeface="Arial" panose="020B0604020202020204" pitchFamily="34" charset="0"/>
                <a:cs typeface="Arial" panose="020B0604020202020204" pitchFamily="34" charset="0"/>
              </a:rPr>
              <a:t>BRIGADAS DE MANTENIMIENTO Y RECUPERACION DE ESPACION PUBLICOS                 SEPTIEMBRE 2020</a:t>
            </a:r>
            <a:endParaRPr lang="es-MX" sz="11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5" name="14 CuadroTexto"/>
          <p:cNvSpPr txBox="1"/>
          <p:nvPr/>
        </p:nvSpPr>
        <p:spPr>
          <a:xfrm>
            <a:off x="642910" y="1357298"/>
            <a:ext cx="2500330" cy="2739211"/>
          </a:xfrm>
          <a:prstGeom prst="rect">
            <a:avLst/>
          </a:prstGeom>
          <a:noFill/>
        </p:spPr>
        <p:txBody>
          <a:bodyPr wrap="square" rtlCol="0">
            <a:spAutoFit/>
          </a:bodyPr>
          <a:lstStyle/>
          <a:p>
            <a:pPr algn="ctr"/>
            <a:r>
              <a:rPr lang="es-MX" sz="1400" dirty="0" smtClean="0">
                <a:latin typeface="Arial" pitchFamily="34" charset="0"/>
                <a:cs typeface="Arial" pitchFamily="34" charset="0"/>
              </a:rPr>
              <a:t>03 DE SEPTIEMBRE</a:t>
            </a:r>
          </a:p>
          <a:p>
            <a:pPr algn="ctr"/>
            <a:endParaRPr lang="es-MX" sz="1400" dirty="0" smtClean="0">
              <a:latin typeface="Arial" pitchFamily="34" charset="0"/>
              <a:cs typeface="Arial" pitchFamily="34" charset="0"/>
            </a:endParaRPr>
          </a:p>
          <a:p>
            <a:pPr algn="just"/>
            <a:r>
              <a:rPr lang="es-MX" sz="1200" dirty="0" smtClean="0">
                <a:latin typeface="Arial" pitchFamily="34" charset="0"/>
                <a:cs typeface="Arial" pitchFamily="34" charset="0"/>
              </a:rPr>
              <a:t>Saanitizacion de oficinas y Delegación principal de las juntas  en donde agradecemos el apoyo de Aseo Publico y Servicios Públicos Municipales para prevención del COVID 19 de Plazo principal de las Juntas y Delegación para evitar propagación de el Dengue por parte de Servicios Públicos  con un horario de 7:30 a.m.  8:30 a.m.de   asisten 10 personas.</a:t>
            </a:r>
            <a:endParaRPr lang="es-MX" sz="1400" dirty="0">
              <a:latin typeface="Arial" pitchFamily="34" charset="0"/>
              <a:cs typeface="Arial" pitchFamily="34" charset="0"/>
            </a:endParaRPr>
          </a:p>
        </p:txBody>
      </p:sp>
      <p:sp>
        <p:nvSpPr>
          <p:cNvPr id="6146" name="AutoShape 2" descr="blob:https%3A//web.whatsapp.com/cd377f96-bc7d-46db-b351-6a01bf9b20b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pic>
        <p:nvPicPr>
          <p:cNvPr id="10" name="9 Imagen" descr="7ffdb722-d1f2-423e-a68e-d871a0189434.jpg"/>
          <p:cNvPicPr>
            <a:picLocks noChangeAspect="1"/>
          </p:cNvPicPr>
          <p:nvPr/>
        </p:nvPicPr>
        <p:blipFill>
          <a:blip r:embed="rId2"/>
          <a:stretch>
            <a:fillRect/>
          </a:stretch>
        </p:blipFill>
        <p:spPr>
          <a:xfrm>
            <a:off x="6715140" y="1285860"/>
            <a:ext cx="1206541" cy="2143116"/>
          </a:xfrm>
          <a:prstGeom prst="rect">
            <a:avLst/>
          </a:prstGeom>
        </p:spPr>
      </p:pic>
      <p:pic>
        <p:nvPicPr>
          <p:cNvPr id="11" name="10 Imagen" descr="d08762a2-58a9-4c93-bb83-d33a1348d8c1.jpg"/>
          <p:cNvPicPr>
            <a:picLocks noChangeAspect="1"/>
          </p:cNvPicPr>
          <p:nvPr/>
        </p:nvPicPr>
        <p:blipFill>
          <a:blip r:embed="rId3"/>
          <a:srcRect b="29695"/>
          <a:stretch>
            <a:fillRect/>
          </a:stretch>
        </p:blipFill>
        <p:spPr>
          <a:xfrm>
            <a:off x="3571868" y="1357298"/>
            <a:ext cx="1716160" cy="2143140"/>
          </a:xfrm>
          <a:prstGeom prst="rect">
            <a:avLst/>
          </a:prstGeom>
        </p:spPr>
      </p:pic>
      <p:pic>
        <p:nvPicPr>
          <p:cNvPr id="12" name="11 Imagen" descr="549222b5-0a04-4e18-9fb7-3a8f3258e514.jpg"/>
          <p:cNvPicPr>
            <a:picLocks noChangeAspect="1"/>
          </p:cNvPicPr>
          <p:nvPr/>
        </p:nvPicPr>
        <p:blipFill>
          <a:blip r:embed="rId4"/>
          <a:srcRect t="28125"/>
          <a:stretch>
            <a:fillRect/>
          </a:stretch>
        </p:blipFill>
        <p:spPr>
          <a:xfrm>
            <a:off x="6429388" y="3714752"/>
            <a:ext cx="1930474" cy="2464599"/>
          </a:xfrm>
          <a:prstGeom prst="rect">
            <a:avLst/>
          </a:prstGeom>
        </p:spPr>
      </p:pic>
      <p:pic>
        <p:nvPicPr>
          <p:cNvPr id="13" name="12 Imagen" descr="6255686a-26a2-4e64-9859-16fecf4d48a2.jpg"/>
          <p:cNvPicPr>
            <a:picLocks noChangeAspect="1"/>
          </p:cNvPicPr>
          <p:nvPr/>
        </p:nvPicPr>
        <p:blipFill>
          <a:blip r:embed="rId5"/>
          <a:srcRect t="19338" b="15614"/>
          <a:stretch>
            <a:fillRect/>
          </a:stretch>
        </p:blipFill>
        <p:spPr>
          <a:xfrm>
            <a:off x="3571868" y="3643314"/>
            <a:ext cx="2287664" cy="2643206"/>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 </a:t>
            </a:r>
            <a:r>
              <a:rPr lang="es-MX" sz="1100" dirty="0" smtClean="0">
                <a:latin typeface="Arial" panose="020B0604020202020204" pitchFamily="34" charset="0"/>
                <a:cs typeface="Arial" panose="020B0604020202020204" pitchFamily="34" charset="0"/>
              </a:rPr>
              <a:t>BRIGADAS DE MANTENIMIENTO Y RECUPERACION DE ESPACION PUBLICOS                      AGOSTO 2020</a:t>
            </a:r>
            <a:endParaRPr lang="es-MX" sz="11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5" name="14 CuadroTexto"/>
          <p:cNvSpPr txBox="1"/>
          <p:nvPr/>
        </p:nvSpPr>
        <p:spPr>
          <a:xfrm>
            <a:off x="642910" y="1357298"/>
            <a:ext cx="2500330" cy="1446550"/>
          </a:xfrm>
          <a:prstGeom prst="rect">
            <a:avLst/>
          </a:prstGeom>
          <a:noFill/>
        </p:spPr>
        <p:txBody>
          <a:bodyPr wrap="square" rtlCol="0">
            <a:spAutoFit/>
          </a:bodyPr>
          <a:lstStyle/>
          <a:p>
            <a:pPr algn="ctr"/>
            <a:r>
              <a:rPr lang="es-MX" sz="1400" dirty="0" smtClean="0">
                <a:latin typeface="Arial" pitchFamily="34" charset="0"/>
                <a:cs typeface="Arial" pitchFamily="34" charset="0"/>
              </a:rPr>
              <a:t>09 DE SEPTIEMBRE</a:t>
            </a:r>
          </a:p>
          <a:p>
            <a:pPr algn="ctr"/>
            <a:endParaRPr lang="es-MX" sz="1400" dirty="0" smtClean="0">
              <a:latin typeface="Arial" pitchFamily="34" charset="0"/>
              <a:cs typeface="Arial" pitchFamily="34" charset="0"/>
            </a:endParaRPr>
          </a:p>
          <a:p>
            <a:pPr algn="just"/>
            <a:r>
              <a:rPr lang="es-MX" sz="1200" dirty="0" smtClean="0">
                <a:latin typeface="Arial" pitchFamily="34" charset="0"/>
                <a:cs typeface="Arial" pitchFamily="34" charset="0"/>
              </a:rPr>
              <a:t>Fumigación de Plazo principal de las Juntas Y Parque Lineal de el Vergel  para evitar propagación de el Dengue por parte de Servicios Públicos</a:t>
            </a:r>
            <a:endParaRPr lang="es-MX" sz="1400" dirty="0">
              <a:latin typeface="Arial" pitchFamily="34" charset="0"/>
              <a:cs typeface="Arial" pitchFamily="34" charset="0"/>
            </a:endParaRPr>
          </a:p>
        </p:txBody>
      </p:sp>
      <p:sp>
        <p:nvSpPr>
          <p:cNvPr id="6146" name="AutoShape 2" descr="blob:https%3A//web.whatsapp.com/cd377f96-bc7d-46db-b351-6a01bf9b20b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pic>
        <p:nvPicPr>
          <p:cNvPr id="11" name="10 Imagen" descr="a89792a9-5bc2-4009-add6-dbea563b8edc.jpg"/>
          <p:cNvPicPr>
            <a:picLocks noChangeAspect="1"/>
          </p:cNvPicPr>
          <p:nvPr/>
        </p:nvPicPr>
        <p:blipFill>
          <a:blip r:embed="rId2"/>
          <a:stretch>
            <a:fillRect/>
          </a:stretch>
        </p:blipFill>
        <p:spPr>
          <a:xfrm>
            <a:off x="3357554" y="1285860"/>
            <a:ext cx="2143122" cy="2857496"/>
          </a:xfrm>
          <a:prstGeom prst="rect">
            <a:avLst/>
          </a:prstGeom>
        </p:spPr>
      </p:pic>
      <p:pic>
        <p:nvPicPr>
          <p:cNvPr id="12" name="11 Imagen" descr="c4b7e884-b3fc-42ff-ba49-9eca2cb19404.jpg"/>
          <p:cNvPicPr>
            <a:picLocks noChangeAspect="1"/>
          </p:cNvPicPr>
          <p:nvPr/>
        </p:nvPicPr>
        <p:blipFill>
          <a:blip r:embed="rId3"/>
          <a:stretch>
            <a:fillRect/>
          </a:stretch>
        </p:blipFill>
        <p:spPr>
          <a:xfrm>
            <a:off x="3714744" y="4357694"/>
            <a:ext cx="1500180" cy="2000240"/>
          </a:xfrm>
          <a:prstGeom prst="rect">
            <a:avLst/>
          </a:prstGeom>
        </p:spPr>
      </p:pic>
      <p:pic>
        <p:nvPicPr>
          <p:cNvPr id="13" name="12 Imagen" descr="b802e8fd-9910-4052-97e6-2d7aa0bc7ed0.jpg"/>
          <p:cNvPicPr>
            <a:picLocks noChangeAspect="1"/>
          </p:cNvPicPr>
          <p:nvPr/>
        </p:nvPicPr>
        <p:blipFill>
          <a:blip r:embed="rId4"/>
          <a:stretch>
            <a:fillRect/>
          </a:stretch>
        </p:blipFill>
        <p:spPr>
          <a:xfrm>
            <a:off x="5929322" y="4357694"/>
            <a:ext cx="2286016" cy="1727889"/>
          </a:xfrm>
          <a:prstGeom prst="rect">
            <a:avLst/>
          </a:prstGeom>
        </p:spPr>
      </p:pic>
      <p:pic>
        <p:nvPicPr>
          <p:cNvPr id="14" name="13 Imagen" descr="cd377f96-bc7d-46db-b351-6a01bf9b20b9.jpg"/>
          <p:cNvPicPr>
            <a:picLocks noChangeAspect="1"/>
          </p:cNvPicPr>
          <p:nvPr/>
        </p:nvPicPr>
        <p:blipFill>
          <a:blip r:embed="rId5"/>
          <a:stretch>
            <a:fillRect/>
          </a:stretch>
        </p:blipFill>
        <p:spPr>
          <a:xfrm>
            <a:off x="6357950" y="1428736"/>
            <a:ext cx="1857388" cy="2476517"/>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 </a:t>
            </a:r>
            <a:r>
              <a:rPr lang="es-MX" sz="1100" dirty="0" smtClean="0">
                <a:latin typeface="Arial" panose="020B0604020202020204" pitchFamily="34" charset="0"/>
                <a:cs typeface="Arial" panose="020B0604020202020204" pitchFamily="34" charset="0"/>
              </a:rPr>
              <a:t>BRIGADAS DE MANTENIMIENTO Y RECUPERACION DE ESPACION PUBLICOS                      SEPTIEMBRE 2020</a:t>
            </a:r>
            <a:endParaRPr lang="es-MX" sz="11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5" name="14 CuadroTexto"/>
          <p:cNvSpPr txBox="1"/>
          <p:nvPr/>
        </p:nvSpPr>
        <p:spPr>
          <a:xfrm>
            <a:off x="642910" y="1357298"/>
            <a:ext cx="2500330" cy="2031325"/>
          </a:xfrm>
          <a:prstGeom prst="rect">
            <a:avLst/>
          </a:prstGeom>
          <a:noFill/>
        </p:spPr>
        <p:txBody>
          <a:bodyPr wrap="square" rtlCol="0">
            <a:spAutoFit/>
          </a:bodyPr>
          <a:lstStyle/>
          <a:p>
            <a:pPr algn="ctr"/>
            <a:r>
              <a:rPr lang="es-MX" sz="1400" dirty="0" smtClean="0">
                <a:latin typeface="Arial" pitchFamily="34" charset="0"/>
                <a:cs typeface="Arial" pitchFamily="34" charset="0"/>
              </a:rPr>
              <a:t>15 DE SEPTIEMBRE</a:t>
            </a:r>
          </a:p>
          <a:p>
            <a:pPr algn="ctr"/>
            <a:endParaRPr lang="es-MX" sz="1400" dirty="0" smtClean="0">
              <a:latin typeface="Arial" pitchFamily="34" charset="0"/>
              <a:cs typeface="Arial" pitchFamily="34" charset="0"/>
            </a:endParaRPr>
          </a:p>
          <a:p>
            <a:pPr algn="ctr"/>
            <a:r>
              <a:rPr lang="es-MX" sz="1400" dirty="0" smtClean="0">
                <a:latin typeface="Arial" pitchFamily="34" charset="0"/>
                <a:cs typeface="Arial" pitchFamily="34" charset="0"/>
              </a:rPr>
              <a:t>Apoyo a la delegación de la Ladrillera en operativo de poda y limpieza la colonia parques de santa cruz. Con un Horario De 9:00 a.m. a 2:00 p.m. Asistieron personal de las delegaciones.</a:t>
            </a:r>
            <a:endParaRPr lang="es-MX" sz="1400" dirty="0">
              <a:latin typeface="Arial" pitchFamily="34" charset="0"/>
              <a:cs typeface="Arial" pitchFamily="34" charset="0"/>
            </a:endParaRPr>
          </a:p>
        </p:txBody>
      </p:sp>
      <p:sp>
        <p:nvSpPr>
          <p:cNvPr id="6146" name="AutoShape 2" descr="blob:https%3A//web.whatsapp.com/cd377f96-bc7d-46db-b351-6a01bf9b20b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pic>
        <p:nvPicPr>
          <p:cNvPr id="16" name="15 Imagen" descr="7de28d25-e0bc-4477-b9be-f3f57ae30312.jpg"/>
          <p:cNvPicPr>
            <a:picLocks noChangeAspect="1"/>
          </p:cNvPicPr>
          <p:nvPr/>
        </p:nvPicPr>
        <p:blipFill>
          <a:blip r:embed="rId2"/>
          <a:stretch>
            <a:fillRect/>
          </a:stretch>
        </p:blipFill>
        <p:spPr>
          <a:xfrm>
            <a:off x="6000760" y="1357298"/>
            <a:ext cx="2474727" cy="1852608"/>
          </a:xfrm>
          <a:prstGeom prst="rect">
            <a:avLst/>
          </a:prstGeom>
        </p:spPr>
      </p:pic>
      <p:pic>
        <p:nvPicPr>
          <p:cNvPr id="17" name="16 Imagen" descr="78c27f23-b244-49c6-8870-69236bca599d.jpg"/>
          <p:cNvPicPr>
            <a:picLocks noChangeAspect="1"/>
          </p:cNvPicPr>
          <p:nvPr/>
        </p:nvPicPr>
        <p:blipFill>
          <a:blip r:embed="rId3"/>
          <a:stretch>
            <a:fillRect/>
          </a:stretch>
        </p:blipFill>
        <p:spPr>
          <a:xfrm>
            <a:off x="3357554" y="1928802"/>
            <a:ext cx="2244046" cy="3000396"/>
          </a:xfrm>
          <a:prstGeom prst="rect">
            <a:avLst/>
          </a:prstGeom>
        </p:spPr>
      </p:pic>
      <p:pic>
        <p:nvPicPr>
          <p:cNvPr id="18" name="17 Imagen" descr="59001047-579d-44ba-bf1c-f535847eed5b.jpg"/>
          <p:cNvPicPr>
            <a:picLocks noChangeAspect="1"/>
          </p:cNvPicPr>
          <p:nvPr/>
        </p:nvPicPr>
        <p:blipFill>
          <a:blip r:embed="rId4"/>
          <a:stretch>
            <a:fillRect/>
          </a:stretch>
        </p:blipFill>
        <p:spPr>
          <a:xfrm>
            <a:off x="5738468" y="4000504"/>
            <a:ext cx="2665582" cy="1995484"/>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a:t>
            </a:r>
            <a:r>
              <a:rPr lang="es-MX" sz="1100" dirty="0" smtClean="0">
                <a:latin typeface="Arial" panose="020B0604020202020204" pitchFamily="34" charset="0"/>
                <a:cs typeface="Arial" panose="020B0604020202020204" pitchFamily="34" charset="0"/>
              </a:rPr>
              <a:t>BRIGADAS DE MANTENIMIENTO Y RECUPERACION DE ESPACION PUBLICOS                 SEPTIEMBRE 2020</a:t>
            </a:r>
            <a:endParaRPr lang="es-MX" sz="11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5" name="14 CuadroTexto"/>
          <p:cNvSpPr txBox="1"/>
          <p:nvPr/>
        </p:nvSpPr>
        <p:spPr>
          <a:xfrm>
            <a:off x="642910" y="1357298"/>
            <a:ext cx="2500330" cy="1815882"/>
          </a:xfrm>
          <a:prstGeom prst="rect">
            <a:avLst/>
          </a:prstGeom>
          <a:noFill/>
        </p:spPr>
        <p:txBody>
          <a:bodyPr wrap="square" rtlCol="0">
            <a:spAutoFit/>
          </a:bodyPr>
          <a:lstStyle/>
          <a:p>
            <a:pPr algn="ctr"/>
            <a:r>
              <a:rPr lang="es-MX" sz="1400" dirty="0" smtClean="0">
                <a:latin typeface="Arial" pitchFamily="34" charset="0"/>
                <a:cs typeface="Arial" pitchFamily="34" charset="0"/>
              </a:rPr>
              <a:t>23 DE SEPTIEMBRE</a:t>
            </a:r>
          </a:p>
          <a:p>
            <a:pPr algn="ctr"/>
            <a:endParaRPr lang="es-MX" sz="1400" dirty="0" smtClean="0">
              <a:latin typeface="Arial" pitchFamily="34" charset="0"/>
              <a:cs typeface="Arial" pitchFamily="34" charset="0"/>
            </a:endParaRPr>
          </a:p>
          <a:p>
            <a:pPr algn="just"/>
            <a:r>
              <a:rPr lang="es-MX" sz="1200" dirty="0" smtClean="0">
                <a:latin typeface="Arial" pitchFamily="34" charset="0"/>
                <a:cs typeface="Arial" pitchFamily="34" charset="0"/>
              </a:rPr>
              <a:t>Se fumigan oficinas y Delegación principal de las juntas  en donde agradecemos el apoyo de Aseo Publico para evitar propagación de el Dengue con un horario de 7:30 a.m.  8:30 a.m.de   asisten 5 personas.</a:t>
            </a:r>
            <a:endParaRPr lang="es-MX" sz="1400" dirty="0">
              <a:latin typeface="Arial" pitchFamily="34" charset="0"/>
              <a:cs typeface="Arial" pitchFamily="34" charset="0"/>
            </a:endParaRPr>
          </a:p>
        </p:txBody>
      </p:sp>
      <p:sp>
        <p:nvSpPr>
          <p:cNvPr id="6146" name="AutoShape 2" descr="blob:https%3A//web.whatsapp.com/cd377f96-bc7d-46db-b351-6a01bf9b20b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pic>
        <p:nvPicPr>
          <p:cNvPr id="14" name="13 Imagen" descr="168c931d-3db5-44d4-81be-e9ae8f7d8426.jpg"/>
          <p:cNvPicPr>
            <a:picLocks noChangeAspect="1"/>
          </p:cNvPicPr>
          <p:nvPr/>
        </p:nvPicPr>
        <p:blipFill>
          <a:blip r:embed="rId2"/>
          <a:srcRect b="27083"/>
          <a:stretch>
            <a:fillRect/>
          </a:stretch>
        </p:blipFill>
        <p:spPr>
          <a:xfrm>
            <a:off x="3571868" y="1285860"/>
            <a:ext cx="1785950" cy="2313133"/>
          </a:xfrm>
          <a:prstGeom prst="rect">
            <a:avLst/>
          </a:prstGeom>
        </p:spPr>
      </p:pic>
      <p:pic>
        <p:nvPicPr>
          <p:cNvPr id="16" name="15 Imagen" descr="63317b3f-8a10-4da2-8d3e-93fc6f1227ff.jpg"/>
          <p:cNvPicPr>
            <a:picLocks noChangeAspect="1"/>
          </p:cNvPicPr>
          <p:nvPr/>
        </p:nvPicPr>
        <p:blipFill>
          <a:blip r:embed="rId3"/>
          <a:stretch>
            <a:fillRect/>
          </a:stretch>
        </p:blipFill>
        <p:spPr>
          <a:xfrm>
            <a:off x="6357950" y="1285860"/>
            <a:ext cx="1890256" cy="3357562"/>
          </a:xfrm>
          <a:prstGeom prst="rect">
            <a:avLst/>
          </a:prstGeom>
        </p:spPr>
      </p:pic>
      <p:pic>
        <p:nvPicPr>
          <p:cNvPr id="17" name="16 Imagen" descr="b36027ae-7bf2-4871-907e-c0092bf2b2c8.jpg"/>
          <p:cNvPicPr>
            <a:picLocks noChangeAspect="1"/>
          </p:cNvPicPr>
          <p:nvPr/>
        </p:nvPicPr>
        <p:blipFill>
          <a:blip r:embed="rId4"/>
          <a:stretch>
            <a:fillRect/>
          </a:stretch>
        </p:blipFill>
        <p:spPr>
          <a:xfrm>
            <a:off x="4214810" y="3857628"/>
            <a:ext cx="1890256" cy="2428892"/>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85786" y="1643050"/>
            <a:ext cx="2357454" cy="2492990"/>
          </a:xfrm>
          <a:prstGeom prst="rect">
            <a:avLst/>
          </a:prstGeom>
          <a:noFill/>
        </p:spPr>
        <p:txBody>
          <a:bodyPr wrap="square" rtlCol="0">
            <a:spAutoFit/>
          </a:bodyPr>
          <a:lstStyle/>
          <a:p>
            <a:pPr algn="ctr"/>
            <a:r>
              <a:rPr lang="es-MX" sz="1200" dirty="0" smtClean="0">
                <a:latin typeface="Arial" pitchFamily="34" charset="0"/>
                <a:cs typeface="Arial" pitchFamily="34" charset="0"/>
              </a:rPr>
              <a:t>26 DE AGOSTO</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Visita en la colonia El vergel Fraccionamiento Alberos en donde se lleva la campaña de Descacharrizacion para prevención de el Dengue con un horario de 9:30 a.m. a 1:00 p.m. en donde nos apoya Aseo Publico Secretaria de Salud Del Estado asisten 10 personas  Se recolectaron 5 toneladas de cacharros y 70 llantas.</a:t>
            </a:r>
            <a:endParaRPr lang="es-MX" sz="1200" dirty="0">
              <a:latin typeface="Arial" pitchFamily="34" charset="0"/>
              <a:cs typeface="Arial" pitchFamily="34" charset="0"/>
            </a:endParaRPr>
          </a:p>
        </p:txBody>
      </p:sp>
      <p:pic>
        <p:nvPicPr>
          <p:cNvPr id="11" name="10 Imagen" descr="118769829_2732430210417585_8999514224859233450_n.jpg"/>
          <p:cNvPicPr>
            <a:picLocks noChangeAspect="1"/>
          </p:cNvPicPr>
          <p:nvPr/>
        </p:nvPicPr>
        <p:blipFill>
          <a:blip r:embed="rId2"/>
          <a:stretch>
            <a:fillRect/>
          </a:stretch>
        </p:blipFill>
        <p:spPr>
          <a:xfrm>
            <a:off x="3357554" y="1428736"/>
            <a:ext cx="1357307" cy="1809743"/>
          </a:xfrm>
          <a:prstGeom prst="rect">
            <a:avLst/>
          </a:prstGeom>
        </p:spPr>
      </p:pic>
      <p:pic>
        <p:nvPicPr>
          <p:cNvPr id="12" name="11 Imagen" descr="118734098_2732430413750898_5128376491199449642_n.jpg"/>
          <p:cNvPicPr>
            <a:picLocks noChangeAspect="1"/>
          </p:cNvPicPr>
          <p:nvPr/>
        </p:nvPicPr>
        <p:blipFill>
          <a:blip r:embed="rId3" cstate="print"/>
          <a:stretch>
            <a:fillRect/>
          </a:stretch>
        </p:blipFill>
        <p:spPr>
          <a:xfrm>
            <a:off x="6572264" y="1357297"/>
            <a:ext cx="1857370" cy="2476493"/>
          </a:xfrm>
          <a:prstGeom prst="rect">
            <a:avLst/>
          </a:prstGeom>
        </p:spPr>
      </p:pic>
      <p:pic>
        <p:nvPicPr>
          <p:cNvPr id="13" name="12 Imagen" descr="118762676_2732430167084256_1647300508368269188_n.jpg"/>
          <p:cNvPicPr>
            <a:picLocks noChangeAspect="1"/>
          </p:cNvPicPr>
          <p:nvPr/>
        </p:nvPicPr>
        <p:blipFill>
          <a:blip r:embed="rId4"/>
          <a:stretch>
            <a:fillRect/>
          </a:stretch>
        </p:blipFill>
        <p:spPr>
          <a:xfrm>
            <a:off x="6500826" y="4071942"/>
            <a:ext cx="1500198" cy="2000264"/>
          </a:xfrm>
          <a:prstGeom prst="rect">
            <a:avLst/>
          </a:prstGeom>
        </p:spPr>
      </p:pic>
      <p:pic>
        <p:nvPicPr>
          <p:cNvPr id="19" name="18 Imagen" descr="118615475_2732430477084225_360788597304536465_o.jpg"/>
          <p:cNvPicPr>
            <a:picLocks noChangeAspect="1"/>
          </p:cNvPicPr>
          <p:nvPr/>
        </p:nvPicPr>
        <p:blipFill>
          <a:blip r:embed="rId5" cstate="print"/>
          <a:srcRect t="7669" b="28422"/>
          <a:stretch>
            <a:fillRect/>
          </a:stretch>
        </p:blipFill>
        <p:spPr>
          <a:xfrm>
            <a:off x="4929190" y="2214554"/>
            <a:ext cx="1573284" cy="1785950"/>
          </a:xfrm>
          <a:prstGeom prst="rect">
            <a:avLst/>
          </a:prstGeom>
        </p:spPr>
      </p:pic>
      <p:pic>
        <p:nvPicPr>
          <p:cNvPr id="20" name="19 Imagen" descr="118764224_2732430820417524_62702816583910487_o.jpg"/>
          <p:cNvPicPr>
            <a:picLocks noChangeAspect="1"/>
          </p:cNvPicPr>
          <p:nvPr/>
        </p:nvPicPr>
        <p:blipFill>
          <a:blip r:embed="rId6" cstate="print"/>
          <a:srcRect t="13158"/>
          <a:stretch>
            <a:fillRect/>
          </a:stretch>
        </p:blipFill>
        <p:spPr>
          <a:xfrm>
            <a:off x="3357554" y="3929066"/>
            <a:ext cx="1528289" cy="2357430"/>
          </a:xfrm>
          <a:prstGeom prst="rect">
            <a:avLst/>
          </a:prstGeom>
        </p:spPr>
      </p:pic>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AGOSTO 2020</a:t>
            </a:r>
            <a:endParaRPr lang="es-MX" sz="1200" dirty="0"/>
          </a:p>
        </p:txBody>
      </p:sp>
    </p:spTree>
    <p:extLst>
      <p:ext uri="{BB962C8B-B14F-4D97-AF65-F5344CB8AC3E}">
        <p14:creationId xmlns:p14="http://schemas.microsoft.com/office/powerpoint/2010/main" val="2612860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MX" sz="14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1" name="10 CuadroTexto"/>
          <p:cNvSpPr txBox="1"/>
          <p:nvPr/>
        </p:nvSpPr>
        <p:spPr>
          <a:xfrm>
            <a:off x="714348" y="1428736"/>
            <a:ext cx="2357454" cy="2769989"/>
          </a:xfrm>
          <a:prstGeom prst="rect">
            <a:avLst/>
          </a:prstGeom>
          <a:noFill/>
        </p:spPr>
        <p:txBody>
          <a:bodyPr wrap="square" rtlCol="0">
            <a:spAutoFit/>
          </a:bodyPr>
          <a:lstStyle/>
          <a:p>
            <a:pPr algn="ctr"/>
            <a:r>
              <a:rPr lang="es-MX" sz="1400" dirty="0" smtClean="0">
                <a:latin typeface="Arial" pitchFamily="34" charset="0"/>
                <a:cs typeface="Arial" pitchFamily="34" charset="0"/>
              </a:rPr>
              <a:t>01 DE SEPTIEMBRE</a:t>
            </a:r>
          </a:p>
          <a:p>
            <a:pPr algn="ctr"/>
            <a:endParaRPr lang="es-MX" sz="1400" dirty="0" smtClean="0">
              <a:latin typeface="Arial" pitchFamily="34" charset="0"/>
              <a:cs typeface="Arial" pitchFamily="34" charset="0"/>
            </a:endParaRPr>
          </a:p>
          <a:p>
            <a:pPr algn="just"/>
            <a:r>
              <a:rPr lang="es-MX" sz="1200" dirty="0" smtClean="0">
                <a:latin typeface="Arial" pitchFamily="34" charset="0"/>
                <a:cs typeface="Arial" pitchFamily="34" charset="0"/>
              </a:rPr>
              <a:t>Operativo de recuperación de espacios en la Colonia Brisas  De Chápala en la Delegación de las Juntas En Donde Nos Apoya la Directora Rosa Pérez Leal, personal de COMUDE personal de Delegaciones, personal de la Delegación  Con Un Horario De89:00 a.m. 2:00 a.m.  Asisten 30 Personas de la Delegación.</a:t>
            </a:r>
          </a:p>
          <a:p>
            <a:pPr algn="ctr"/>
            <a:endParaRPr lang="es-MX" sz="1400" dirty="0" smtClean="0">
              <a:latin typeface="Arial" pitchFamily="34" charset="0"/>
              <a:cs typeface="Arial" pitchFamily="34" charset="0"/>
            </a:endParaRPr>
          </a:p>
        </p:txBody>
      </p:sp>
      <p:pic>
        <p:nvPicPr>
          <p:cNvPr id="8" name="7 Imagen" descr="118581229_2418538828453000_906393083990528289_n.jpg"/>
          <p:cNvPicPr>
            <a:picLocks noChangeAspect="1"/>
          </p:cNvPicPr>
          <p:nvPr/>
        </p:nvPicPr>
        <p:blipFill>
          <a:blip r:embed="rId2"/>
          <a:stretch>
            <a:fillRect/>
          </a:stretch>
        </p:blipFill>
        <p:spPr>
          <a:xfrm>
            <a:off x="3357554" y="1357298"/>
            <a:ext cx="2214558" cy="1660919"/>
          </a:xfrm>
          <a:prstGeom prst="rect">
            <a:avLst/>
          </a:prstGeom>
        </p:spPr>
      </p:pic>
      <p:pic>
        <p:nvPicPr>
          <p:cNvPr id="9" name="8 Imagen" descr="118701320_2418539105119639_4566734589036070389_n.jpg"/>
          <p:cNvPicPr>
            <a:picLocks noChangeAspect="1"/>
          </p:cNvPicPr>
          <p:nvPr/>
        </p:nvPicPr>
        <p:blipFill>
          <a:blip r:embed="rId3" cstate="print"/>
          <a:stretch>
            <a:fillRect/>
          </a:stretch>
        </p:blipFill>
        <p:spPr>
          <a:xfrm>
            <a:off x="6357950" y="1428736"/>
            <a:ext cx="1643056" cy="2190741"/>
          </a:xfrm>
          <a:prstGeom prst="rect">
            <a:avLst/>
          </a:prstGeom>
        </p:spPr>
      </p:pic>
      <p:pic>
        <p:nvPicPr>
          <p:cNvPr id="10" name="9 Imagen" descr="118762745_2418538951786321_2983815729849463163_n.jpg"/>
          <p:cNvPicPr>
            <a:picLocks noChangeAspect="1"/>
          </p:cNvPicPr>
          <p:nvPr/>
        </p:nvPicPr>
        <p:blipFill>
          <a:blip r:embed="rId4"/>
          <a:stretch>
            <a:fillRect/>
          </a:stretch>
        </p:blipFill>
        <p:spPr>
          <a:xfrm>
            <a:off x="6072198" y="4500570"/>
            <a:ext cx="2357422" cy="1768067"/>
          </a:xfrm>
          <a:prstGeom prst="rect">
            <a:avLst/>
          </a:prstGeom>
        </p:spPr>
      </p:pic>
      <p:pic>
        <p:nvPicPr>
          <p:cNvPr id="12" name="11 Imagen" descr="118777889_2418539235119626_618298275402288831_n.jpg"/>
          <p:cNvPicPr>
            <a:picLocks noChangeAspect="1"/>
          </p:cNvPicPr>
          <p:nvPr/>
        </p:nvPicPr>
        <p:blipFill>
          <a:blip r:embed="rId5"/>
          <a:stretch>
            <a:fillRect/>
          </a:stretch>
        </p:blipFill>
        <p:spPr>
          <a:xfrm>
            <a:off x="3428992" y="3500438"/>
            <a:ext cx="2357422" cy="1768067"/>
          </a:xfrm>
          <a:prstGeom prst="rect">
            <a:avLst/>
          </a:prstGeom>
        </p:spPr>
      </p:pic>
      <p:sp>
        <p:nvSpPr>
          <p:cNvPr id="13" name="2 Rectángulo"/>
          <p:cNvSpPr/>
          <p:nvPr/>
        </p:nvSpPr>
        <p:spPr>
          <a:xfrm>
            <a:off x="611560" y="46575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a:t>
            </a:r>
            <a:r>
              <a:rPr lang="es-MX" sz="1100" dirty="0" smtClean="0">
                <a:latin typeface="Arial" panose="020B0604020202020204" pitchFamily="34" charset="0"/>
                <a:cs typeface="Arial" panose="020B0604020202020204" pitchFamily="34" charset="0"/>
              </a:rPr>
              <a:t>BRIGADAS DE MANTENIMIENTO Y RECUPERACION DE ESPACION PUBLICOS                 SEPTIEMBRE 2020</a:t>
            </a:r>
            <a:endParaRPr lang="es-MX" sz="1100" dirty="0"/>
          </a:p>
        </p:txBody>
      </p:sp>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400" dirty="0" smtClean="0">
                <a:latin typeface="Arial" panose="020B0604020202020204" pitchFamily="34" charset="0"/>
                <a:cs typeface="Arial" panose="020B0604020202020204" pitchFamily="34" charset="0"/>
              </a:rPr>
              <a:t>5.-   APOYO A OTRAS DEPENDENCIAS                                                           SEPTIEMBRE 2020</a:t>
            </a:r>
            <a:endParaRPr lang="es-MX" sz="14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1" name="10 CuadroTexto"/>
          <p:cNvSpPr txBox="1"/>
          <p:nvPr/>
        </p:nvSpPr>
        <p:spPr>
          <a:xfrm>
            <a:off x="714348" y="1428736"/>
            <a:ext cx="2357454" cy="2769989"/>
          </a:xfrm>
          <a:prstGeom prst="rect">
            <a:avLst/>
          </a:prstGeom>
          <a:noFill/>
        </p:spPr>
        <p:txBody>
          <a:bodyPr wrap="square" rtlCol="0">
            <a:spAutoFit/>
          </a:bodyPr>
          <a:lstStyle/>
          <a:p>
            <a:pPr algn="ctr"/>
            <a:r>
              <a:rPr lang="es-MX" sz="1400" dirty="0" smtClean="0">
                <a:latin typeface="Arial" pitchFamily="34" charset="0"/>
                <a:cs typeface="Arial" pitchFamily="34" charset="0"/>
              </a:rPr>
              <a:t>02 DE SEPTIEMBRE</a:t>
            </a:r>
          </a:p>
          <a:p>
            <a:pPr algn="ctr"/>
            <a:endParaRPr lang="es-MX" sz="1400" dirty="0" smtClean="0">
              <a:latin typeface="Arial" pitchFamily="34" charset="0"/>
              <a:cs typeface="Arial" pitchFamily="34" charset="0"/>
            </a:endParaRPr>
          </a:p>
          <a:p>
            <a:pPr algn="just"/>
            <a:r>
              <a:rPr lang="es-MX" sz="1200" dirty="0" smtClean="0">
                <a:latin typeface="Arial" pitchFamily="34" charset="0"/>
                <a:cs typeface="Arial" pitchFamily="34" charset="0"/>
              </a:rPr>
              <a:t>Operativo de recuperación de espacios en la Colonia Brisas  De Chápala en la Delegación de las Juntas En Donde Nos Apoya la Directora Rosa Pérez Leal, personal de Delegaciones, personal de la Delegación  Con Un Horario De 9:00 a.m. 2:00 a.m.  Asisten 20 Personas.se recolectan 450 bolsas de maleza y pasto.</a:t>
            </a:r>
          </a:p>
          <a:p>
            <a:pPr algn="ctr"/>
            <a:endParaRPr lang="es-MX" sz="1400" dirty="0" smtClean="0">
              <a:latin typeface="Arial" pitchFamily="34" charset="0"/>
              <a:cs typeface="Arial" pitchFamily="34" charset="0"/>
            </a:endParaRPr>
          </a:p>
        </p:txBody>
      </p:sp>
      <p:pic>
        <p:nvPicPr>
          <p:cNvPr id="13" name="12 Imagen" descr="118728179_2418539145119635_6652531696878951911_n.jpg"/>
          <p:cNvPicPr>
            <a:picLocks noChangeAspect="1"/>
          </p:cNvPicPr>
          <p:nvPr/>
        </p:nvPicPr>
        <p:blipFill>
          <a:blip r:embed="rId2"/>
          <a:stretch>
            <a:fillRect/>
          </a:stretch>
        </p:blipFill>
        <p:spPr>
          <a:xfrm>
            <a:off x="3500430" y="1357298"/>
            <a:ext cx="1714494" cy="2285992"/>
          </a:xfrm>
          <a:prstGeom prst="rect">
            <a:avLst/>
          </a:prstGeom>
        </p:spPr>
      </p:pic>
      <p:pic>
        <p:nvPicPr>
          <p:cNvPr id="14" name="13 Imagen" descr="118761316_2418539065119643_936808399312896284_n.jpg"/>
          <p:cNvPicPr>
            <a:picLocks noChangeAspect="1"/>
          </p:cNvPicPr>
          <p:nvPr/>
        </p:nvPicPr>
        <p:blipFill>
          <a:blip r:embed="rId3" cstate="print"/>
          <a:stretch>
            <a:fillRect/>
          </a:stretch>
        </p:blipFill>
        <p:spPr>
          <a:xfrm>
            <a:off x="6572264" y="1428736"/>
            <a:ext cx="1482321" cy="1976427"/>
          </a:xfrm>
          <a:prstGeom prst="rect">
            <a:avLst/>
          </a:prstGeom>
        </p:spPr>
      </p:pic>
      <p:pic>
        <p:nvPicPr>
          <p:cNvPr id="15" name="14 Imagen" descr="118763662_2418539275119622_8064466381449006097_n.jpg"/>
          <p:cNvPicPr>
            <a:picLocks noChangeAspect="1"/>
          </p:cNvPicPr>
          <p:nvPr/>
        </p:nvPicPr>
        <p:blipFill>
          <a:blip r:embed="rId4" cstate="print"/>
          <a:stretch>
            <a:fillRect/>
          </a:stretch>
        </p:blipFill>
        <p:spPr>
          <a:xfrm>
            <a:off x="3786182" y="3786190"/>
            <a:ext cx="1714494" cy="2285992"/>
          </a:xfrm>
          <a:prstGeom prst="rect">
            <a:avLst/>
          </a:prstGeom>
        </p:spPr>
      </p:pic>
      <p:pic>
        <p:nvPicPr>
          <p:cNvPr id="16" name="15 Imagen" descr="118762030_2418539188452964_2320713430998432895_n.jpg"/>
          <p:cNvPicPr>
            <a:picLocks noChangeAspect="1"/>
          </p:cNvPicPr>
          <p:nvPr/>
        </p:nvPicPr>
        <p:blipFill>
          <a:blip r:embed="rId5" cstate="print"/>
          <a:stretch>
            <a:fillRect/>
          </a:stretch>
        </p:blipFill>
        <p:spPr>
          <a:xfrm>
            <a:off x="6143636" y="4000504"/>
            <a:ext cx="1660916" cy="2214554"/>
          </a:xfrm>
          <a:prstGeom prst="rect">
            <a:avLst/>
          </a:prstGeom>
        </p:spPr>
      </p:pic>
      <p:sp>
        <p:nvSpPr>
          <p:cNvPr id="12" name="2 Rectángulo"/>
          <p:cNvSpPr/>
          <p:nvPr/>
        </p:nvSpPr>
        <p:spPr>
          <a:xfrm>
            <a:off x="610981" y="446478"/>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a:t>
            </a:r>
            <a:r>
              <a:rPr lang="es-MX" sz="1100" dirty="0" smtClean="0">
                <a:latin typeface="Arial" panose="020B0604020202020204" pitchFamily="34" charset="0"/>
                <a:cs typeface="Arial" panose="020B0604020202020204" pitchFamily="34" charset="0"/>
              </a:rPr>
              <a:t>BRIGADAS DE MANTENIMIENTO Y RECUPERACION DE ESPACION PUBLICOS                 SEPTIEMBRE 2020</a:t>
            </a:r>
            <a:endParaRPr lang="es-MX" sz="1100" dirty="0"/>
          </a:p>
        </p:txBody>
      </p:sp>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6.-   ACTIVIDADES COMPLEMENTARIAS                                                                                                    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85786" y="1643050"/>
            <a:ext cx="2357454" cy="1938992"/>
          </a:xfrm>
          <a:prstGeom prst="rect">
            <a:avLst/>
          </a:prstGeom>
          <a:noFill/>
        </p:spPr>
        <p:txBody>
          <a:bodyPr wrap="square" rtlCol="0">
            <a:spAutoFit/>
          </a:bodyPr>
          <a:lstStyle/>
          <a:p>
            <a:pPr algn="ctr"/>
            <a:r>
              <a:rPr lang="es-MX" sz="1200" dirty="0" smtClean="0">
                <a:latin typeface="Arial" pitchFamily="34" charset="0"/>
                <a:cs typeface="Arial" pitchFamily="34" charset="0"/>
              </a:rPr>
              <a:t>10 Y 11 DE SEPTIEMBRE</a:t>
            </a:r>
          </a:p>
          <a:p>
            <a:pPr algn="just"/>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Con un horarios de  De 9:oo a.m. a 2:00 .pm. Brindamos el Apoyo a la secretaría de salud Jalisco en la campaña de fumigación anti dengue, en centro de Tlaquepaque. Asistieron personal de las delegaciones.</a:t>
            </a:r>
            <a:endParaRPr lang="es-MX" sz="1200" dirty="0">
              <a:latin typeface="Arial" pitchFamily="34" charset="0"/>
              <a:cs typeface="Arial" pitchFamily="34" charset="0"/>
            </a:endParaRPr>
          </a:p>
        </p:txBody>
      </p:sp>
      <p:pic>
        <p:nvPicPr>
          <p:cNvPr id="14" name="13 Imagen" descr="035e8cf5-9775-4bd1-ac5e-9c6678f61de9.jpg"/>
          <p:cNvPicPr>
            <a:picLocks noChangeAspect="1"/>
          </p:cNvPicPr>
          <p:nvPr/>
        </p:nvPicPr>
        <p:blipFill>
          <a:blip r:embed="rId2"/>
          <a:stretch>
            <a:fillRect/>
          </a:stretch>
        </p:blipFill>
        <p:spPr>
          <a:xfrm>
            <a:off x="3428992" y="1785926"/>
            <a:ext cx="4878756" cy="3665843"/>
          </a:xfrm>
          <a:prstGeom prst="rect">
            <a:avLst/>
          </a:prstGeom>
        </p:spPr>
      </p:pic>
      <p:sp>
        <p:nvSpPr>
          <p:cNvPr id="8" name="2 Rectángulo"/>
          <p:cNvSpPr/>
          <p:nvPr/>
        </p:nvSpPr>
        <p:spPr>
          <a:xfrm>
            <a:off x="610981" y="446478"/>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a:t>
            </a:r>
            <a:r>
              <a:rPr lang="es-MX" sz="1100" dirty="0" smtClean="0">
                <a:latin typeface="Arial" panose="020B0604020202020204" pitchFamily="34" charset="0"/>
                <a:cs typeface="Arial" panose="020B0604020202020204" pitchFamily="34" charset="0"/>
              </a:rPr>
              <a:t>BRIGADAS DE MANTENIMIENTO Y RECUPERACION DE ESPACION PUBLICOS                 SEPTIEMBRE 2020</a:t>
            </a:r>
            <a:endParaRPr lang="es-MX" sz="1100" dirty="0"/>
          </a:p>
        </p:txBody>
      </p:sp>
    </p:spTree>
    <p:extLst>
      <p:ext uri="{BB962C8B-B14F-4D97-AF65-F5344CB8AC3E}">
        <p14:creationId xmlns:p14="http://schemas.microsoft.com/office/powerpoint/2010/main" val="377747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400" dirty="0" smtClean="0">
                <a:latin typeface="Arial" panose="020B0604020202020204" pitchFamily="34" charset="0"/>
                <a:cs typeface="Arial" panose="020B0604020202020204" pitchFamily="34" charset="0"/>
              </a:rPr>
              <a:t>5.-   APOYO A OTRAS DEPENDENCIAS                                                           SEPTIEMBRE 2020</a:t>
            </a:r>
            <a:endParaRPr lang="es-MX" sz="14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1" name="10 CuadroTexto"/>
          <p:cNvSpPr txBox="1"/>
          <p:nvPr/>
        </p:nvSpPr>
        <p:spPr>
          <a:xfrm>
            <a:off x="714348" y="1428736"/>
            <a:ext cx="2357454" cy="2185214"/>
          </a:xfrm>
          <a:prstGeom prst="rect">
            <a:avLst/>
          </a:prstGeom>
          <a:noFill/>
        </p:spPr>
        <p:txBody>
          <a:bodyPr wrap="square" rtlCol="0">
            <a:spAutoFit/>
          </a:bodyPr>
          <a:lstStyle/>
          <a:p>
            <a:pPr algn="ctr"/>
            <a:r>
              <a:rPr lang="es-MX" sz="1400" dirty="0" smtClean="0">
                <a:latin typeface="Arial" pitchFamily="34" charset="0"/>
                <a:cs typeface="Arial" pitchFamily="34" charset="0"/>
              </a:rPr>
              <a:t>24 DE SEPTIEMBRE</a:t>
            </a:r>
          </a:p>
          <a:p>
            <a:pPr algn="ctr"/>
            <a:endParaRPr lang="es-MX" sz="1400" dirty="0" smtClean="0">
              <a:latin typeface="Arial" pitchFamily="34" charset="0"/>
              <a:cs typeface="Arial" pitchFamily="34" charset="0"/>
            </a:endParaRPr>
          </a:p>
          <a:p>
            <a:pPr algn="just"/>
            <a:r>
              <a:rPr lang="es-MX" sz="1200" dirty="0" smtClean="0">
                <a:latin typeface="Arial" pitchFamily="34" charset="0"/>
                <a:cs typeface="Arial" pitchFamily="34" charset="0"/>
              </a:rPr>
              <a:t>Operativo de recuperación de espacios poda y limpieza en la colonia Las Juntitas, con un horario  de 9:00 a.m a 1:00 p.m, asistieron 40 personas aprox. Directora Rosa Pérez Leal. Delegados y personal de las delegaciones y personal de Aseo Público. </a:t>
            </a:r>
            <a:endParaRPr lang="es-MX" sz="1400" dirty="0" smtClean="0">
              <a:latin typeface="Arial" pitchFamily="34" charset="0"/>
              <a:cs typeface="Arial" pitchFamily="34" charset="0"/>
            </a:endParaRPr>
          </a:p>
        </p:txBody>
      </p:sp>
      <p:pic>
        <p:nvPicPr>
          <p:cNvPr id="12" name="11 Imagen" descr="3a97942b-de8d-422d-b20b-7c53f7206aff.jpg"/>
          <p:cNvPicPr>
            <a:picLocks noChangeAspect="1"/>
          </p:cNvPicPr>
          <p:nvPr/>
        </p:nvPicPr>
        <p:blipFill>
          <a:blip r:embed="rId2"/>
          <a:stretch>
            <a:fillRect/>
          </a:stretch>
        </p:blipFill>
        <p:spPr>
          <a:xfrm>
            <a:off x="3286116" y="1357298"/>
            <a:ext cx="3143240" cy="2357430"/>
          </a:xfrm>
          <a:prstGeom prst="rect">
            <a:avLst/>
          </a:prstGeom>
        </p:spPr>
      </p:pic>
      <p:pic>
        <p:nvPicPr>
          <p:cNvPr id="17" name="16 Imagen" descr="6a4bf21b-1f74-4913-b10e-fe7ce19c967c.jpg"/>
          <p:cNvPicPr>
            <a:picLocks noChangeAspect="1"/>
          </p:cNvPicPr>
          <p:nvPr/>
        </p:nvPicPr>
        <p:blipFill>
          <a:blip r:embed="rId3" cstate="print"/>
          <a:stretch>
            <a:fillRect/>
          </a:stretch>
        </p:blipFill>
        <p:spPr>
          <a:xfrm>
            <a:off x="6643702" y="2643182"/>
            <a:ext cx="1785932" cy="2381243"/>
          </a:xfrm>
          <a:prstGeom prst="rect">
            <a:avLst/>
          </a:prstGeom>
        </p:spPr>
      </p:pic>
      <p:pic>
        <p:nvPicPr>
          <p:cNvPr id="18" name="17 Imagen" descr="29dc4d88-cb7a-482f-8013-3d93b6b065ce.jpg"/>
          <p:cNvPicPr>
            <a:picLocks noChangeAspect="1"/>
          </p:cNvPicPr>
          <p:nvPr/>
        </p:nvPicPr>
        <p:blipFill>
          <a:blip r:embed="rId4" cstate="print"/>
          <a:stretch>
            <a:fillRect/>
          </a:stretch>
        </p:blipFill>
        <p:spPr>
          <a:xfrm>
            <a:off x="4071934" y="3786190"/>
            <a:ext cx="1857370" cy="2476493"/>
          </a:xfrm>
          <a:prstGeom prst="rect">
            <a:avLst/>
          </a:prstGeom>
        </p:spPr>
      </p:pic>
      <p:sp>
        <p:nvSpPr>
          <p:cNvPr id="13" name="2 Rectángulo"/>
          <p:cNvSpPr/>
          <p:nvPr/>
        </p:nvSpPr>
        <p:spPr>
          <a:xfrm>
            <a:off x="584140" y="505409"/>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a:t>
            </a:r>
            <a:r>
              <a:rPr lang="es-MX" sz="1100" dirty="0" smtClean="0">
                <a:latin typeface="Arial" panose="020B0604020202020204" pitchFamily="34" charset="0"/>
                <a:cs typeface="Arial" panose="020B0604020202020204" pitchFamily="34" charset="0"/>
              </a:rPr>
              <a:t>BRIGADAS DE MANTENIMIENTO Y RECUPERACION DE ESPACION PUBLICOS                 SEPTIEMBRE 2020</a:t>
            </a:r>
            <a:endParaRPr lang="es-MX" sz="1100" dirty="0"/>
          </a:p>
        </p:txBody>
      </p:sp>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400" dirty="0" smtClean="0">
                <a:latin typeface="Arial" panose="020B0604020202020204" pitchFamily="34" charset="0"/>
                <a:cs typeface="Arial" panose="020B0604020202020204" pitchFamily="34" charset="0"/>
              </a:rPr>
              <a:t>5.-   APOYO A OTRAS DEPENDENCIAS                                                           SEPTIEMBRE 2020</a:t>
            </a:r>
            <a:endParaRPr lang="es-MX" sz="14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1" name="10 CuadroTexto"/>
          <p:cNvSpPr txBox="1"/>
          <p:nvPr/>
        </p:nvSpPr>
        <p:spPr>
          <a:xfrm>
            <a:off x="714348" y="1428736"/>
            <a:ext cx="2357454" cy="2585323"/>
          </a:xfrm>
          <a:prstGeom prst="rect">
            <a:avLst/>
          </a:prstGeom>
          <a:noFill/>
        </p:spPr>
        <p:txBody>
          <a:bodyPr wrap="square" rtlCol="0">
            <a:spAutoFit/>
          </a:bodyPr>
          <a:lstStyle/>
          <a:p>
            <a:pPr algn="ctr"/>
            <a:r>
              <a:rPr lang="es-MX" sz="1400" dirty="0" smtClean="0">
                <a:latin typeface="Arial" pitchFamily="34" charset="0"/>
                <a:cs typeface="Arial" pitchFamily="34" charset="0"/>
              </a:rPr>
              <a:t>22 DE SEPTIEMBRE</a:t>
            </a:r>
          </a:p>
          <a:p>
            <a:pPr algn="ctr"/>
            <a:endParaRPr lang="es-MX" sz="1400" dirty="0" smtClean="0">
              <a:latin typeface="Arial" pitchFamily="34" charset="0"/>
              <a:cs typeface="Arial" pitchFamily="34" charset="0"/>
            </a:endParaRPr>
          </a:p>
          <a:p>
            <a:pPr algn="just"/>
            <a:r>
              <a:rPr lang="es-MX" sz="1200" dirty="0" smtClean="0">
                <a:latin typeface="Arial" pitchFamily="34" charset="0"/>
                <a:cs typeface="Arial" pitchFamily="34" charset="0"/>
              </a:rPr>
              <a:t>Operativo de recuperación de espacios en la Delegación de  Santa María Tequepexpan poda y limpieza  En Donde Nos Apoya la Directora Rosa Pérez Leal, personal de Delegaciones, personal de la Delegación  Con Un Horario De 9:00 a.m. 2:00 a.m.  Asisten 20 personas aproximadamente.</a:t>
            </a:r>
          </a:p>
          <a:p>
            <a:pPr algn="ctr"/>
            <a:endParaRPr lang="es-MX" sz="1400" dirty="0" smtClean="0">
              <a:latin typeface="Arial" pitchFamily="34" charset="0"/>
              <a:cs typeface="Arial" pitchFamily="34" charset="0"/>
            </a:endParaRPr>
          </a:p>
        </p:txBody>
      </p:sp>
      <p:pic>
        <p:nvPicPr>
          <p:cNvPr id="12" name="11 Imagen" descr="2a8d89d6-6ccb-433a-ae3a-912196856adc.jpg"/>
          <p:cNvPicPr>
            <a:picLocks noChangeAspect="1"/>
          </p:cNvPicPr>
          <p:nvPr/>
        </p:nvPicPr>
        <p:blipFill>
          <a:blip r:embed="rId2"/>
          <a:srcRect t="42708" b="27083"/>
          <a:stretch>
            <a:fillRect/>
          </a:stretch>
        </p:blipFill>
        <p:spPr>
          <a:xfrm>
            <a:off x="3857620" y="1571612"/>
            <a:ext cx="3161109" cy="2071702"/>
          </a:xfrm>
          <a:prstGeom prst="rect">
            <a:avLst/>
          </a:prstGeom>
        </p:spPr>
      </p:pic>
      <p:pic>
        <p:nvPicPr>
          <p:cNvPr id="17" name="16 Imagen" descr="ad2316a0-11fe-47a7-b2f5-494e2cbae288.jpg"/>
          <p:cNvPicPr>
            <a:picLocks noChangeAspect="1"/>
          </p:cNvPicPr>
          <p:nvPr/>
        </p:nvPicPr>
        <p:blipFill>
          <a:blip r:embed="rId3"/>
          <a:stretch>
            <a:fillRect/>
          </a:stretch>
        </p:blipFill>
        <p:spPr>
          <a:xfrm>
            <a:off x="5214942" y="4000503"/>
            <a:ext cx="3000372" cy="2250279"/>
          </a:xfrm>
          <a:prstGeom prst="rect">
            <a:avLst/>
          </a:prstGeom>
        </p:spPr>
      </p:pic>
      <p:sp>
        <p:nvSpPr>
          <p:cNvPr id="10" name="2 Rectángulo"/>
          <p:cNvSpPr/>
          <p:nvPr/>
        </p:nvSpPr>
        <p:spPr>
          <a:xfrm>
            <a:off x="611560" y="436600"/>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a:t>
            </a:r>
            <a:r>
              <a:rPr lang="es-MX" sz="1100" dirty="0" smtClean="0">
                <a:latin typeface="Arial" panose="020B0604020202020204" pitchFamily="34" charset="0"/>
                <a:cs typeface="Arial" panose="020B0604020202020204" pitchFamily="34" charset="0"/>
              </a:rPr>
              <a:t>BRIGADAS DE MANTENIMIENTO Y RECUPERACION DE ESPACION PUBLICOS                 SEPTIEMBRE 2020</a:t>
            </a:r>
            <a:endParaRPr lang="es-MX" sz="1100" dirty="0"/>
          </a:p>
        </p:txBody>
      </p:sp>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400" dirty="0" smtClean="0">
                <a:latin typeface="Arial" panose="020B0604020202020204" pitchFamily="34" charset="0"/>
                <a:cs typeface="Arial" panose="020B0604020202020204" pitchFamily="34" charset="0"/>
              </a:rPr>
              <a:t>5.-   APOYO A OTRAS DEPENDENCIAS                                                           SEPTIEMBRE 2020</a:t>
            </a:r>
            <a:endParaRPr lang="es-MX" sz="14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1" name="10 CuadroTexto"/>
          <p:cNvSpPr txBox="1"/>
          <p:nvPr/>
        </p:nvSpPr>
        <p:spPr>
          <a:xfrm>
            <a:off x="714348" y="1428736"/>
            <a:ext cx="2357454" cy="2585323"/>
          </a:xfrm>
          <a:prstGeom prst="rect">
            <a:avLst/>
          </a:prstGeom>
          <a:noFill/>
        </p:spPr>
        <p:txBody>
          <a:bodyPr wrap="square" rtlCol="0">
            <a:spAutoFit/>
          </a:bodyPr>
          <a:lstStyle/>
          <a:p>
            <a:pPr algn="ctr"/>
            <a:r>
              <a:rPr lang="es-MX" sz="1400" dirty="0" smtClean="0">
                <a:latin typeface="Arial" pitchFamily="34" charset="0"/>
                <a:cs typeface="Arial" pitchFamily="34" charset="0"/>
              </a:rPr>
              <a:t>23 DE SEPTIEMBRE</a:t>
            </a:r>
          </a:p>
          <a:p>
            <a:pPr algn="ctr"/>
            <a:endParaRPr lang="es-MX" sz="1400" dirty="0" smtClean="0">
              <a:latin typeface="Arial" pitchFamily="34" charset="0"/>
              <a:cs typeface="Arial" pitchFamily="34" charset="0"/>
            </a:endParaRPr>
          </a:p>
          <a:p>
            <a:pPr algn="just"/>
            <a:r>
              <a:rPr lang="es-MX" sz="1200" dirty="0" smtClean="0">
                <a:latin typeface="Arial" pitchFamily="34" charset="0"/>
                <a:cs typeface="Arial" pitchFamily="34" charset="0"/>
              </a:rPr>
              <a:t>Operativo de recuperación de espacios en la Delegación de  Santa María Tequepexpan poda y limpieza  En Donde Nos Apoya la Directora Rosa Pérez Leal, personal de Delegaciones, personal de la Delegación  Con Un Horario De 9:00 a.m. 2:00 a.m.  Asisten 20 personas aproximadamente.</a:t>
            </a:r>
          </a:p>
          <a:p>
            <a:pPr algn="ctr"/>
            <a:endParaRPr lang="es-MX" sz="1400" dirty="0" smtClean="0">
              <a:latin typeface="Arial" pitchFamily="34" charset="0"/>
              <a:cs typeface="Arial" pitchFamily="34" charset="0"/>
            </a:endParaRPr>
          </a:p>
        </p:txBody>
      </p:sp>
      <p:pic>
        <p:nvPicPr>
          <p:cNvPr id="10" name="9 Imagen" descr="3ba922aa-099c-463e-bbe4-de1c800c8ae0.jpg"/>
          <p:cNvPicPr>
            <a:picLocks noChangeAspect="1"/>
          </p:cNvPicPr>
          <p:nvPr/>
        </p:nvPicPr>
        <p:blipFill>
          <a:blip r:embed="rId2"/>
          <a:stretch>
            <a:fillRect/>
          </a:stretch>
        </p:blipFill>
        <p:spPr>
          <a:xfrm>
            <a:off x="3500430" y="1357298"/>
            <a:ext cx="3000372" cy="2137765"/>
          </a:xfrm>
          <a:prstGeom prst="rect">
            <a:avLst/>
          </a:prstGeom>
        </p:spPr>
      </p:pic>
      <p:pic>
        <p:nvPicPr>
          <p:cNvPr id="13" name="12 Imagen" descr="016a61ef-e94c-4da5-b45d-debda07b7e59.jpg"/>
          <p:cNvPicPr>
            <a:picLocks noChangeAspect="1"/>
          </p:cNvPicPr>
          <p:nvPr/>
        </p:nvPicPr>
        <p:blipFill>
          <a:blip r:embed="rId3"/>
          <a:stretch>
            <a:fillRect/>
          </a:stretch>
        </p:blipFill>
        <p:spPr>
          <a:xfrm>
            <a:off x="6072198" y="3571876"/>
            <a:ext cx="1923468" cy="2571768"/>
          </a:xfrm>
          <a:prstGeom prst="rect">
            <a:avLst/>
          </a:prstGeom>
        </p:spPr>
      </p:pic>
      <p:sp>
        <p:nvSpPr>
          <p:cNvPr id="12" name="2 Rectángulo"/>
          <p:cNvSpPr/>
          <p:nvPr/>
        </p:nvSpPr>
        <p:spPr>
          <a:xfrm>
            <a:off x="595054" y="447903"/>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4.- </a:t>
            </a:r>
            <a:r>
              <a:rPr lang="es-MX" sz="1200" dirty="0" smtClean="0"/>
              <a:t>:</a:t>
            </a:r>
            <a:r>
              <a:rPr lang="es-MX" sz="1100" dirty="0" smtClean="0">
                <a:latin typeface="Arial" panose="020B0604020202020204" pitchFamily="34" charset="0"/>
                <a:cs typeface="Arial" panose="020B0604020202020204" pitchFamily="34" charset="0"/>
              </a:rPr>
              <a:t>BRIGADAS DE MANTENIMIENTO Y RECUPERACION DE ESPACION PUBLICOS                 SEPTIEMBRE 2020</a:t>
            </a:r>
            <a:endParaRPr lang="es-MX" sz="1100" dirty="0"/>
          </a:p>
        </p:txBody>
      </p:sp>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92867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smtClean="0">
                <a:solidFill>
                  <a:schemeClr val="tx1"/>
                </a:solidFill>
              </a:rPr>
              <a:t> </a:t>
            </a: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latin typeface="Arial" panose="020B0604020202020204" pitchFamily="34" charset="0"/>
                <a:cs typeface="Arial" panose="020B0604020202020204" pitchFamily="34" charset="0"/>
              </a:rPr>
              <a:t>.-   ACTIVIDADES COMPLEMENTARIAS                              AGOSTO 2020</a:t>
            </a:r>
            <a:endParaRPr lang="es-MX" dirty="0"/>
          </a:p>
        </p:txBody>
      </p:sp>
      <p:cxnSp>
        <p:nvCxnSpPr>
          <p:cNvPr id="4" name="3 Conector recto"/>
          <p:cNvCxnSpPr/>
          <p:nvPr/>
        </p:nvCxnSpPr>
        <p:spPr>
          <a:xfrm>
            <a:off x="3214678" y="1000108"/>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642910" y="1484784"/>
            <a:ext cx="2500330" cy="2246769"/>
          </a:xfrm>
          <a:prstGeom prst="rect">
            <a:avLst/>
          </a:prstGeom>
          <a:noFill/>
        </p:spPr>
        <p:txBody>
          <a:bodyPr wrap="square" rtlCol="0">
            <a:spAutoFit/>
          </a:bodyPr>
          <a:lstStyle/>
          <a:p>
            <a:pPr algn="ctr"/>
            <a:r>
              <a:rPr lang="es-MX" sz="1400" dirty="0" smtClean="0">
                <a:latin typeface="Arial" pitchFamily="34" charset="0"/>
                <a:cs typeface="Arial" pitchFamily="34" charset="0"/>
              </a:rPr>
              <a:t>26 DE AGOSTO</a:t>
            </a:r>
          </a:p>
          <a:p>
            <a:pPr algn="ctr"/>
            <a:endParaRPr lang="es-MX" sz="1400" dirty="0" smtClean="0">
              <a:latin typeface="Arial" pitchFamily="34" charset="0"/>
              <a:cs typeface="Arial" pitchFamily="34" charset="0"/>
            </a:endParaRPr>
          </a:p>
          <a:p>
            <a:pPr algn="ctr"/>
            <a:r>
              <a:rPr lang="es-MX" sz="1600" dirty="0" smtClean="0"/>
              <a:t>Agradecemos el apoyo por parte de CFE,TELMEX Y MEGACBLE por el apoyo brindado para el cambio de postes y cableado en calle carretera a chápala y Calle ciclón.</a:t>
            </a:r>
          </a:p>
        </p:txBody>
      </p:sp>
      <p:pic>
        <p:nvPicPr>
          <p:cNvPr id="9" name="8 Imagen" descr="99913f2e-fd52-4d10-85fe-26355f5ed471.jpg"/>
          <p:cNvPicPr>
            <a:picLocks noChangeAspect="1"/>
          </p:cNvPicPr>
          <p:nvPr/>
        </p:nvPicPr>
        <p:blipFill>
          <a:blip r:embed="rId2" cstate="print"/>
          <a:stretch>
            <a:fillRect/>
          </a:stretch>
        </p:blipFill>
        <p:spPr>
          <a:xfrm>
            <a:off x="3428992" y="1214422"/>
            <a:ext cx="1904981" cy="1428736"/>
          </a:xfrm>
          <a:prstGeom prst="rect">
            <a:avLst/>
          </a:prstGeom>
        </p:spPr>
      </p:pic>
      <p:pic>
        <p:nvPicPr>
          <p:cNvPr id="10" name="9 Imagen" descr="c8925915-9b7b-4eff-a15d-5de5bba12b2e.jpg"/>
          <p:cNvPicPr>
            <a:picLocks noChangeAspect="1"/>
          </p:cNvPicPr>
          <p:nvPr/>
        </p:nvPicPr>
        <p:blipFill>
          <a:blip r:embed="rId3" cstate="print"/>
          <a:stretch>
            <a:fillRect/>
          </a:stretch>
        </p:blipFill>
        <p:spPr>
          <a:xfrm>
            <a:off x="6429388" y="1571612"/>
            <a:ext cx="1339445" cy="1785926"/>
          </a:xfrm>
          <a:prstGeom prst="rect">
            <a:avLst/>
          </a:prstGeom>
        </p:spPr>
      </p:pic>
      <p:pic>
        <p:nvPicPr>
          <p:cNvPr id="11" name="10 Imagen" descr="45a69403-0e9e-4d1a-b3d1-693096012d5d.jpg"/>
          <p:cNvPicPr>
            <a:picLocks noChangeAspect="1"/>
          </p:cNvPicPr>
          <p:nvPr/>
        </p:nvPicPr>
        <p:blipFill>
          <a:blip r:embed="rId4" cstate="print"/>
          <a:stretch>
            <a:fillRect/>
          </a:stretch>
        </p:blipFill>
        <p:spPr>
          <a:xfrm>
            <a:off x="4429124" y="3429000"/>
            <a:ext cx="1714494" cy="2285992"/>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92867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smtClean="0">
                <a:solidFill>
                  <a:schemeClr val="tx1"/>
                </a:solidFill>
              </a:rPr>
              <a:t> </a:t>
            </a: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latin typeface="Arial" panose="020B0604020202020204" pitchFamily="34" charset="0"/>
                <a:cs typeface="Arial" panose="020B0604020202020204" pitchFamily="34" charset="0"/>
              </a:rPr>
              <a:t>.-   ACTIVIDADES COMPLEMENTARIAS                              AGOSTO 2020</a:t>
            </a:r>
            <a:endParaRPr lang="es-MX" dirty="0"/>
          </a:p>
        </p:txBody>
      </p:sp>
      <p:cxnSp>
        <p:nvCxnSpPr>
          <p:cNvPr id="4" name="3 Conector recto"/>
          <p:cNvCxnSpPr/>
          <p:nvPr/>
        </p:nvCxnSpPr>
        <p:spPr>
          <a:xfrm>
            <a:off x="3214678" y="1000108"/>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642910" y="1484784"/>
            <a:ext cx="2500330" cy="1754326"/>
          </a:xfrm>
          <a:prstGeom prst="rect">
            <a:avLst/>
          </a:prstGeom>
          <a:noFill/>
        </p:spPr>
        <p:txBody>
          <a:bodyPr wrap="square" rtlCol="0">
            <a:spAutoFit/>
          </a:bodyPr>
          <a:lstStyle/>
          <a:p>
            <a:pPr algn="ctr"/>
            <a:r>
              <a:rPr lang="es-MX" sz="1400" dirty="0" smtClean="0">
                <a:latin typeface="Arial" pitchFamily="34" charset="0"/>
                <a:cs typeface="Arial" pitchFamily="34" charset="0"/>
              </a:rPr>
              <a:t>31 DE AGOSTO</a:t>
            </a:r>
          </a:p>
          <a:p>
            <a:pPr algn="ctr"/>
            <a:endParaRPr lang="es-MX" sz="1400" dirty="0" smtClean="0">
              <a:latin typeface="Arial" pitchFamily="34" charset="0"/>
              <a:cs typeface="Arial" pitchFamily="34" charset="0"/>
            </a:endParaRPr>
          </a:p>
          <a:p>
            <a:pPr algn="ctr"/>
            <a:r>
              <a:rPr lang="es-MX" sz="1600" dirty="0" smtClean="0"/>
              <a:t>Agradecemos el apoyo de Alumbrado publico en la reparación de las luminarias de la Colonia Brisas de Chápala .</a:t>
            </a:r>
          </a:p>
        </p:txBody>
      </p:sp>
      <p:pic>
        <p:nvPicPr>
          <p:cNvPr id="12" name="11 Imagen" descr="118621721_2731462847180988_7946612390595310020_n.jpg"/>
          <p:cNvPicPr>
            <a:picLocks noChangeAspect="1"/>
          </p:cNvPicPr>
          <p:nvPr/>
        </p:nvPicPr>
        <p:blipFill>
          <a:blip r:embed="rId2" cstate="print"/>
          <a:stretch>
            <a:fillRect/>
          </a:stretch>
        </p:blipFill>
        <p:spPr>
          <a:xfrm>
            <a:off x="3786182" y="1214422"/>
            <a:ext cx="1553759" cy="2071678"/>
          </a:xfrm>
          <a:prstGeom prst="rect">
            <a:avLst/>
          </a:prstGeom>
        </p:spPr>
      </p:pic>
      <p:pic>
        <p:nvPicPr>
          <p:cNvPr id="13" name="12 Imagen" descr="118649214_2731462740514332_1071746298102653165_n.jpg"/>
          <p:cNvPicPr>
            <a:picLocks noChangeAspect="1"/>
          </p:cNvPicPr>
          <p:nvPr/>
        </p:nvPicPr>
        <p:blipFill>
          <a:blip r:embed="rId3"/>
          <a:stretch>
            <a:fillRect/>
          </a:stretch>
        </p:blipFill>
        <p:spPr>
          <a:xfrm>
            <a:off x="6143636" y="1428736"/>
            <a:ext cx="2143122" cy="2857496"/>
          </a:xfrm>
          <a:prstGeom prst="rect">
            <a:avLst/>
          </a:prstGeom>
        </p:spPr>
      </p:pic>
      <p:pic>
        <p:nvPicPr>
          <p:cNvPr id="14" name="13 Imagen" descr="118715118_2731462993847640_3204179815513183704_n.jpg"/>
          <p:cNvPicPr>
            <a:picLocks noChangeAspect="1"/>
          </p:cNvPicPr>
          <p:nvPr/>
        </p:nvPicPr>
        <p:blipFill>
          <a:blip r:embed="rId4" cstate="print"/>
          <a:stretch>
            <a:fillRect/>
          </a:stretch>
        </p:blipFill>
        <p:spPr>
          <a:xfrm>
            <a:off x="3857620" y="3643314"/>
            <a:ext cx="1678775" cy="2238367"/>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AGOSTO 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85786" y="1643050"/>
            <a:ext cx="2357454" cy="3262432"/>
          </a:xfrm>
          <a:prstGeom prst="rect">
            <a:avLst/>
          </a:prstGeom>
          <a:noFill/>
        </p:spPr>
        <p:txBody>
          <a:bodyPr wrap="square" rtlCol="0">
            <a:spAutoFit/>
          </a:bodyPr>
          <a:lstStyle/>
          <a:p>
            <a:pPr algn="ctr"/>
            <a:r>
              <a:rPr lang="es-MX" sz="1400" dirty="0" smtClean="0"/>
              <a:t>27 DE AGOSTO</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Visita en la colonia Las Juntas en el Barrio de Cementos  en donde se lleva la campaña de Descacharrizacion con un horario de 11:00 a.m. a 2:00 p.m. en donde nos apoya Aseo Publico Secretaria de Salud Del Estado y Participación ciudadana asisten 10 personas al igual que  el delegado Heriberto Murguía  y personal de la delegación. Además cabe mencionar que se recolectaron ms de 40 llantas y 3 toneladas de cacharros.</a:t>
            </a:r>
            <a:endParaRPr lang="es-MX" sz="1200" dirty="0">
              <a:latin typeface="Arial" pitchFamily="34" charset="0"/>
              <a:cs typeface="Arial" pitchFamily="34" charset="0"/>
            </a:endParaRPr>
          </a:p>
        </p:txBody>
      </p:sp>
      <p:pic>
        <p:nvPicPr>
          <p:cNvPr id="7" name="6 Imagen" descr="0bc0766d-994d-4f55-a127-e21b6a3db7f6.jpg"/>
          <p:cNvPicPr>
            <a:picLocks noChangeAspect="1"/>
          </p:cNvPicPr>
          <p:nvPr/>
        </p:nvPicPr>
        <p:blipFill>
          <a:blip r:embed="rId2" cstate="print"/>
          <a:stretch>
            <a:fillRect/>
          </a:stretch>
        </p:blipFill>
        <p:spPr>
          <a:xfrm>
            <a:off x="3571868" y="1357298"/>
            <a:ext cx="1500180" cy="2000240"/>
          </a:xfrm>
          <a:prstGeom prst="rect">
            <a:avLst/>
          </a:prstGeom>
        </p:spPr>
      </p:pic>
      <p:pic>
        <p:nvPicPr>
          <p:cNvPr id="8" name="7 Imagen" descr="2e904c90-3965-4ed6-894a-f5453075830e.jpg"/>
          <p:cNvPicPr>
            <a:picLocks noChangeAspect="1"/>
          </p:cNvPicPr>
          <p:nvPr/>
        </p:nvPicPr>
        <p:blipFill>
          <a:blip r:embed="rId3" cstate="print"/>
          <a:stretch>
            <a:fillRect/>
          </a:stretch>
        </p:blipFill>
        <p:spPr>
          <a:xfrm>
            <a:off x="7000892" y="1285860"/>
            <a:ext cx="1607337" cy="2143116"/>
          </a:xfrm>
          <a:prstGeom prst="rect">
            <a:avLst/>
          </a:prstGeom>
        </p:spPr>
      </p:pic>
      <p:pic>
        <p:nvPicPr>
          <p:cNvPr id="9" name="8 Imagen" descr="7d5eda13-d52a-435d-86c5-020b5102eb9b.jpg"/>
          <p:cNvPicPr>
            <a:picLocks noChangeAspect="1"/>
          </p:cNvPicPr>
          <p:nvPr/>
        </p:nvPicPr>
        <p:blipFill>
          <a:blip r:embed="rId4"/>
          <a:stretch>
            <a:fillRect/>
          </a:stretch>
        </p:blipFill>
        <p:spPr>
          <a:xfrm>
            <a:off x="5143504" y="2928934"/>
            <a:ext cx="1821651" cy="2428868"/>
          </a:xfrm>
          <a:prstGeom prst="rect">
            <a:avLst/>
          </a:prstGeom>
        </p:spPr>
      </p:pic>
      <p:pic>
        <p:nvPicPr>
          <p:cNvPr id="11" name="10 Imagen" descr="23c2cbb8-44eb-4d66-9c4c-01cf0a9fced3.jpg"/>
          <p:cNvPicPr>
            <a:picLocks noChangeAspect="1"/>
          </p:cNvPicPr>
          <p:nvPr/>
        </p:nvPicPr>
        <p:blipFill>
          <a:blip r:embed="rId5" cstate="print"/>
          <a:stretch>
            <a:fillRect/>
          </a:stretch>
        </p:blipFill>
        <p:spPr>
          <a:xfrm>
            <a:off x="7215206" y="4500570"/>
            <a:ext cx="1125131" cy="1500174"/>
          </a:xfrm>
          <a:prstGeom prst="rect">
            <a:avLst/>
          </a:prstGeom>
        </p:spPr>
      </p:pic>
      <p:pic>
        <p:nvPicPr>
          <p:cNvPr id="12" name="11 Imagen" descr="ce23b223-ed54-4755-84ea-f3bb89a1fcb5.jpg"/>
          <p:cNvPicPr>
            <a:picLocks noChangeAspect="1"/>
          </p:cNvPicPr>
          <p:nvPr/>
        </p:nvPicPr>
        <p:blipFill>
          <a:blip r:embed="rId6" cstate="print"/>
          <a:stretch>
            <a:fillRect/>
          </a:stretch>
        </p:blipFill>
        <p:spPr>
          <a:xfrm>
            <a:off x="3357554" y="4000504"/>
            <a:ext cx="1553776" cy="2071702"/>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SEPTIEMBRE 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85786" y="1643050"/>
            <a:ext cx="2357454" cy="2893100"/>
          </a:xfrm>
          <a:prstGeom prst="rect">
            <a:avLst/>
          </a:prstGeom>
          <a:noFill/>
        </p:spPr>
        <p:txBody>
          <a:bodyPr wrap="square" rtlCol="0">
            <a:spAutoFit/>
          </a:bodyPr>
          <a:lstStyle/>
          <a:p>
            <a:pPr algn="ctr"/>
            <a:r>
              <a:rPr lang="es-MX" sz="1400" dirty="0" smtClean="0"/>
              <a:t>1 DE SEPTIEMBRE</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Visita en la colonia Las Juntas  en donde se lleva la campaña de Descacharrizacion con un horario de 9:00 a.m. a 12:00 p.m. en donde nos apoya Aseo Publico Secretaria de Salud Del Estado y Participación ciudadana asisten 8 personas y personal de la delegación. Además cabe mencionar que se recolectaron ms de 50 llantas y 4 toneladas de cacharros.</a:t>
            </a:r>
            <a:endParaRPr lang="es-MX" sz="1200" dirty="0">
              <a:latin typeface="Arial" pitchFamily="34" charset="0"/>
              <a:cs typeface="Arial" pitchFamily="34" charset="0"/>
            </a:endParaRPr>
          </a:p>
        </p:txBody>
      </p:sp>
      <p:pic>
        <p:nvPicPr>
          <p:cNvPr id="7" name="6 Imagen" descr="3fe14a06-b939-49c7-a0d4-79cdd24f111e.jpg"/>
          <p:cNvPicPr>
            <a:picLocks noChangeAspect="1"/>
          </p:cNvPicPr>
          <p:nvPr/>
        </p:nvPicPr>
        <p:blipFill>
          <a:blip r:embed="rId2"/>
          <a:srcRect b="22321"/>
          <a:stretch>
            <a:fillRect/>
          </a:stretch>
        </p:blipFill>
        <p:spPr>
          <a:xfrm>
            <a:off x="3357554" y="1285860"/>
            <a:ext cx="2000246" cy="2071702"/>
          </a:xfrm>
          <a:prstGeom prst="rect">
            <a:avLst/>
          </a:prstGeom>
        </p:spPr>
      </p:pic>
      <p:pic>
        <p:nvPicPr>
          <p:cNvPr id="8" name="7 Imagen" descr="ac79206d-1bb3-45ca-8450-392b3a50cd30.jpg"/>
          <p:cNvPicPr>
            <a:picLocks noChangeAspect="1"/>
          </p:cNvPicPr>
          <p:nvPr/>
        </p:nvPicPr>
        <p:blipFill>
          <a:blip r:embed="rId3"/>
          <a:stretch>
            <a:fillRect/>
          </a:stretch>
        </p:blipFill>
        <p:spPr>
          <a:xfrm>
            <a:off x="6429388" y="1357298"/>
            <a:ext cx="1982387" cy="2643182"/>
          </a:xfrm>
          <a:prstGeom prst="rect">
            <a:avLst/>
          </a:prstGeom>
        </p:spPr>
      </p:pic>
      <p:pic>
        <p:nvPicPr>
          <p:cNvPr id="9" name="8 Imagen" descr="c0478ea6-e196-48b3-9b47-71d64c01b2ff.jpg"/>
          <p:cNvPicPr>
            <a:picLocks noChangeAspect="1"/>
          </p:cNvPicPr>
          <p:nvPr/>
        </p:nvPicPr>
        <p:blipFill>
          <a:blip r:embed="rId4"/>
          <a:stretch>
            <a:fillRect/>
          </a:stretch>
        </p:blipFill>
        <p:spPr>
          <a:xfrm>
            <a:off x="4214810" y="3643314"/>
            <a:ext cx="1928808" cy="2571744"/>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SEPTIEMBRE 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85786" y="1643050"/>
            <a:ext cx="2357454" cy="2893100"/>
          </a:xfrm>
          <a:prstGeom prst="rect">
            <a:avLst/>
          </a:prstGeom>
          <a:noFill/>
        </p:spPr>
        <p:txBody>
          <a:bodyPr wrap="square" rtlCol="0">
            <a:spAutoFit/>
          </a:bodyPr>
          <a:lstStyle/>
          <a:p>
            <a:pPr algn="ctr"/>
            <a:r>
              <a:rPr lang="es-MX" sz="1400" dirty="0" smtClean="0"/>
              <a:t>9 DE SEPTIEMBRE</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Visita en la colonia Las Juntas  en donde se lleva la campaña de Descacharrizacion con un horario de 9:00 a.m. a 12:00 p.m. en donde nos apoya Aseo Publico Secretaria de Salud Del Estado y Participación ciudadana asisten 8 personas y personal de la delegación. Además cabe mencionar que se recolectaron ms de 80 llantas y 4 toneladas de cacharros.</a:t>
            </a:r>
            <a:endParaRPr lang="es-MX" sz="1200" dirty="0">
              <a:latin typeface="Arial" pitchFamily="34" charset="0"/>
              <a:cs typeface="Arial" pitchFamily="34" charset="0"/>
            </a:endParaRPr>
          </a:p>
        </p:txBody>
      </p:sp>
      <p:pic>
        <p:nvPicPr>
          <p:cNvPr id="11" name="10 Imagen" descr="574cfd8d-ac60-4af7-ae1e-86fc4195bea9.jpg"/>
          <p:cNvPicPr>
            <a:picLocks noChangeAspect="1"/>
          </p:cNvPicPr>
          <p:nvPr/>
        </p:nvPicPr>
        <p:blipFill>
          <a:blip r:embed="rId2"/>
          <a:stretch>
            <a:fillRect/>
          </a:stretch>
        </p:blipFill>
        <p:spPr>
          <a:xfrm>
            <a:off x="3428992" y="1357298"/>
            <a:ext cx="1787598" cy="3175217"/>
          </a:xfrm>
          <a:prstGeom prst="rect">
            <a:avLst/>
          </a:prstGeom>
        </p:spPr>
      </p:pic>
      <p:pic>
        <p:nvPicPr>
          <p:cNvPr id="12" name="11 Imagen" descr="6bc53dbf-a37e-4d02-be48-49e754c10ed3.jpg"/>
          <p:cNvPicPr>
            <a:picLocks noChangeAspect="1"/>
          </p:cNvPicPr>
          <p:nvPr/>
        </p:nvPicPr>
        <p:blipFill>
          <a:blip r:embed="rId3"/>
          <a:srcRect b="31250"/>
          <a:stretch>
            <a:fillRect/>
          </a:stretch>
        </p:blipFill>
        <p:spPr>
          <a:xfrm>
            <a:off x="6500826" y="1357298"/>
            <a:ext cx="1930474" cy="2357442"/>
          </a:xfrm>
          <a:prstGeom prst="rect">
            <a:avLst/>
          </a:prstGeom>
        </p:spPr>
      </p:pic>
      <p:pic>
        <p:nvPicPr>
          <p:cNvPr id="13" name="12 Imagen" descr="c023b2a1-2871-49de-b85e-d49f20c41ba9.jpg"/>
          <p:cNvPicPr>
            <a:picLocks noChangeAspect="1"/>
          </p:cNvPicPr>
          <p:nvPr/>
        </p:nvPicPr>
        <p:blipFill>
          <a:blip r:embed="rId4"/>
          <a:srcRect b="21875"/>
          <a:stretch>
            <a:fillRect/>
          </a:stretch>
        </p:blipFill>
        <p:spPr>
          <a:xfrm>
            <a:off x="5357818" y="3786190"/>
            <a:ext cx="1773412" cy="2460959"/>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SEPTIEMBRE 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85786" y="1643050"/>
            <a:ext cx="2357454" cy="2893100"/>
          </a:xfrm>
          <a:prstGeom prst="rect">
            <a:avLst/>
          </a:prstGeom>
          <a:noFill/>
        </p:spPr>
        <p:txBody>
          <a:bodyPr wrap="square" rtlCol="0">
            <a:spAutoFit/>
          </a:bodyPr>
          <a:lstStyle/>
          <a:p>
            <a:pPr algn="ctr"/>
            <a:r>
              <a:rPr lang="es-MX" sz="1400" dirty="0" smtClean="0"/>
              <a:t>10 DE SEPTIEMBRE</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Visita en la colonia Las Juntas  en donde se lleva la campaña de Descacharrizacion con un horario de 9:00 a.m. a 12:00 p.m. en donde nos apoya Aseo Publico Secretaria de Salud Del Estado y Participación ciudadana asisten 8 personas y personal de la delegación. Además cabe mencionar que se recolectaron ms de 30 llantas y 6 toneladas de cacharros.</a:t>
            </a:r>
            <a:endParaRPr lang="es-MX" sz="1200" dirty="0">
              <a:latin typeface="Arial" pitchFamily="34" charset="0"/>
              <a:cs typeface="Arial" pitchFamily="34" charset="0"/>
            </a:endParaRPr>
          </a:p>
        </p:txBody>
      </p:sp>
      <p:pic>
        <p:nvPicPr>
          <p:cNvPr id="14" name="13 Imagen" descr="3e7a2328-dc3e-405b-aa0d-008276792b8f.jpg"/>
          <p:cNvPicPr>
            <a:picLocks noChangeAspect="1"/>
          </p:cNvPicPr>
          <p:nvPr/>
        </p:nvPicPr>
        <p:blipFill>
          <a:blip r:embed="rId2"/>
          <a:srcRect t="29167"/>
          <a:stretch>
            <a:fillRect/>
          </a:stretch>
        </p:blipFill>
        <p:spPr>
          <a:xfrm>
            <a:off x="3357554" y="1643050"/>
            <a:ext cx="1643074" cy="2067280"/>
          </a:xfrm>
          <a:prstGeom prst="rect">
            <a:avLst/>
          </a:prstGeom>
        </p:spPr>
      </p:pic>
      <p:pic>
        <p:nvPicPr>
          <p:cNvPr id="15" name="14 Imagen" descr="4d273b79-8f34-4eec-8cfd-d92e0bf2a866.jpg"/>
          <p:cNvPicPr>
            <a:picLocks noChangeAspect="1"/>
          </p:cNvPicPr>
          <p:nvPr/>
        </p:nvPicPr>
        <p:blipFill>
          <a:blip r:embed="rId3"/>
          <a:srcRect t="8333"/>
          <a:stretch>
            <a:fillRect/>
          </a:stretch>
        </p:blipFill>
        <p:spPr>
          <a:xfrm>
            <a:off x="6858016" y="3929066"/>
            <a:ext cx="1447852" cy="2357430"/>
          </a:xfrm>
          <a:prstGeom prst="rect">
            <a:avLst/>
          </a:prstGeom>
        </p:spPr>
      </p:pic>
      <p:pic>
        <p:nvPicPr>
          <p:cNvPr id="16" name="15 Imagen" descr="ba4a34a9-5b35-49f6-b899-9bae569124d1.jpg"/>
          <p:cNvPicPr>
            <a:picLocks noChangeAspect="1"/>
          </p:cNvPicPr>
          <p:nvPr/>
        </p:nvPicPr>
        <p:blipFill>
          <a:blip r:embed="rId4"/>
          <a:srcRect b="29167"/>
          <a:stretch>
            <a:fillRect/>
          </a:stretch>
        </p:blipFill>
        <p:spPr>
          <a:xfrm>
            <a:off x="5572132" y="1285860"/>
            <a:ext cx="2073350" cy="2608643"/>
          </a:xfrm>
          <a:prstGeom prst="rect">
            <a:avLst/>
          </a:prstGeom>
        </p:spPr>
      </p:pic>
      <p:pic>
        <p:nvPicPr>
          <p:cNvPr id="17" name="16 Imagen" descr="d2eaa326-1d30-4ee7-9258-f4364226b062.jpg"/>
          <p:cNvPicPr>
            <a:picLocks noChangeAspect="1"/>
          </p:cNvPicPr>
          <p:nvPr/>
        </p:nvPicPr>
        <p:blipFill>
          <a:blip r:embed="rId5"/>
          <a:srcRect t="11458" b="19791"/>
          <a:stretch>
            <a:fillRect/>
          </a:stretch>
        </p:blipFill>
        <p:spPr>
          <a:xfrm>
            <a:off x="3714744" y="4000504"/>
            <a:ext cx="2357454" cy="2182977"/>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SEPTIEMBRE 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85786" y="1643050"/>
            <a:ext cx="2357454" cy="2893100"/>
          </a:xfrm>
          <a:prstGeom prst="rect">
            <a:avLst/>
          </a:prstGeom>
          <a:noFill/>
        </p:spPr>
        <p:txBody>
          <a:bodyPr wrap="square" rtlCol="0">
            <a:spAutoFit/>
          </a:bodyPr>
          <a:lstStyle/>
          <a:p>
            <a:pPr algn="ctr"/>
            <a:r>
              <a:rPr lang="es-MX" sz="1400" dirty="0" smtClean="0"/>
              <a:t>11 DE SEPTIEMBRE</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Visita en la colonia Las Juntas  en donde se lleva la campaña de Descacharrizacion con un horario de 10:00 a.m. a 12:00 p.m. en donde nos apoya Aseo Publico Secretaria de Salud Del Estado y Participación ciudadana asisten 8 personas y personal de la delegación. Además cabe mencionar que se recolectaron ms de 30 llantas y 6 toneladas de cacharros.</a:t>
            </a:r>
            <a:endParaRPr lang="es-MX" sz="1200" dirty="0">
              <a:latin typeface="Arial" pitchFamily="34" charset="0"/>
              <a:cs typeface="Arial" pitchFamily="34" charset="0"/>
            </a:endParaRPr>
          </a:p>
        </p:txBody>
      </p:sp>
      <p:pic>
        <p:nvPicPr>
          <p:cNvPr id="11" name="10 Imagen" descr="7b0c44f1-9603-432d-ade4-1140b7629c51.jpg"/>
          <p:cNvPicPr>
            <a:picLocks noChangeAspect="1"/>
          </p:cNvPicPr>
          <p:nvPr/>
        </p:nvPicPr>
        <p:blipFill>
          <a:blip r:embed="rId2" cstate="print"/>
          <a:stretch>
            <a:fillRect/>
          </a:stretch>
        </p:blipFill>
        <p:spPr>
          <a:xfrm>
            <a:off x="3500430" y="1500174"/>
            <a:ext cx="1430408" cy="2071678"/>
          </a:xfrm>
          <a:prstGeom prst="rect">
            <a:avLst/>
          </a:prstGeom>
        </p:spPr>
      </p:pic>
      <p:pic>
        <p:nvPicPr>
          <p:cNvPr id="12" name="11 Imagen" descr="7faf8e2f-8ad8-4e0a-8881-989ab9b56c29.jpg"/>
          <p:cNvPicPr>
            <a:picLocks noChangeAspect="1"/>
          </p:cNvPicPr>
          <p:nvPr/>
        </p:nvPicPr>
        <p:blipFill>
          <a:blip r:embed="rId3"/>
          <a:stretch>
            <a:fillRect/>
          </a:stretch>
        </p:blipFill>
        <p:spPr>
          <a:xfrm>
            <a:off x="6715140" y="1285860"/>
            <a:ext cx="1787598" cy="2571744"/>
          </a:xfrm>
          <a:prstGeom prst="rect">
            <a:avLst/>
          </a:prstGeom>
        </p:spPr>
      </p:pic>
      <p:pic>
        <p:nvPicPr>
          <p:cNvPr id="13" name="12 Imagen" descr="8bb5532f-5b68-49a8-af32-22a00819392c.jpg"/>
          <p:cNvPicPr>
            <a:picLocks noChangeAspect="1"/>
          </p:cNvPicPr>
          <p:nvPr/>
        </p:nvPicPr>
        <p:blipFill>
          <a:blip r:embed="rId4"/>
          <a:stretch>
            <a:fillRect/>
          </a:stretch>
        </p:blipFill>
        <p:spPr>
          <a:xfrm>
            <a:off x="4929190" y="3643314"/>
            <a:ext cx="1644722" cy="2413867"/>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SEPTIEMBRE 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85786" y="1643050"/>
            <a:ext cx="2357454" cy="2400657"/>
          </a:xfrm>
          <a:prstGeom prst="rect">
            <a:avLst/>
          </a:prstGeom>
          <a:noFill/>
        </p:spPr>
        <p:txBody>
          <a:bodyPr wrap="square" rtlCol="0">
            <a:spAutoFit/>
          </a:bodyPr>
          <a:lstStyle/>
          <a:p>
            <a:pPr algn="ctr"/>
            <a:r>
              <a:rPr lang="es-MX" sz="1400" dirty="0" smtClean="0"/>
              <a:t>22 DE SEPTIEMBRE</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Visita en la colonia Las Juntas  De 11:00 a.m. a 1:00  p.m. En donde se brinda una Charla con las  beneficiarias del </a:t>
            </a:r>
            <a:r>
              <a:rPr lang="es-MX" sz="1400" b="1" u="sng" dirty="0" smtClean="0">
                <a:latin typeface="Arial" pitchFamily="34" charset="0"/>
                <a:cs typeface="Arial" pitchFamily="34" charset="0"/>
              </a:rPr>
              <a:t>programa te queremos jefa</a:t>
            </a:r>
            <a:r>
              <a:rPr lang="es-MX" sz="1200" dirty="0" smtClean="0">
                <a:latin typeface="Arial" pitchFamily="34" charset="0"/>
                <a:cs typeface="Arial" pitchFamily="34" charset="0"/>
              </a:rPr>
              <a:t>, en donde nos acompaña   Coordinación de Construcción a la Comunidad, Lic. Citlalli asistieron 50 personas aprox. Delegado Heriberto Murguía  y</a:t>
            </a:r>
            <a:endParaRPr lang="es-MX" sz="1200" dirty="0">
              <a:latin typeface="Arial" pitchFamily="34" charset="0"/>
              <a:cs typeface="Arial" pitchFamily="34" charset="0"/>
            </a:endParaRPr>
          </a:p>
        </p:txBody>
      </p:sp>
      <p:pic>
        <p:nvPicPr>
          <p:cNvPr id="14" name="13 Imagen" descr="20c83929-7f30-46e3-b815-d6b3c9003a4a.jpg"/>
          <p:cNvPicPr>
            <a:picLocks noChangeAspect="1"/>
          </p:cNvPicPr>
          <p:nvPr/>
        </p:nvPicPr>
        <p:blipFill>
          <a:blip r:embed="rId2"/>
          <a:stretch>
            <a:fillRect/>
          </a:stretch>
        </p:blipFill>
        <p:spPr>
          <a:xfrm>
            <a:off x="3500430" y="1428736"/>
            <a:ext cx="3071802" cy="2303852"/>
          </a:xfrm>
          <a:prstGeom prst="rect">
            <a:avLst/>
          </a:prstGeom>
        </p:spPr>
      </p:pic>
      <p:pic>
        <p:nvPicPr>
          <p:cNvPr id="15" name="14 Imagen" descr="5148a84b-eae8-4325-92e8-d549693e2e4d.jpg"/>
          <p:cNvPicPr>
            <a:picLocks noChangeAspect="1"/>
          </p:cNvPicPr>
          <p:nvPr/>
        </p:nvPicPr>
        <p:blipFill>
          <a:blip r:embed="rId3"/>
          <a:stretch>
            <a:fillRect/>
          </a:stretch>
        </p:blipFill>
        <p:spPr>
          <a:xfrm>
            <a:off x="5429256" y="3929066"/>
            <a:ext cx="3000364" cy="2250273"/>
          </a:xfrm>
          <a:prstGeom prst="rect">
            <a:avLst/>
          </a:prstGeom>
        </p:spPr>
      </p:pic>
    </p:spTree>
    <p:extLst>
      <p:ext uri="{BB962C8B-B14F-4D97-AF65-F5344CB8AC3E}">
        <p14:creationId xmlns:p14="http://schemas.microsoft.com/office/powerpoint/2010/main" val="3467574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600" dirty="0" smtClean="0"/>
              <a:t>COVID-19 / Visita a Colonias                                                             SEPTIEMBRE 2020</a:t>
            </a:r>
          </a:p>
          <a:p>
            <a:r>
              <a:rPr lang="es-MX" sz="2000" b="1" dirty="0" smtClean="0">
                <a:latin typeface="Arial" panose="020B0604020202020204" pitchFamily="34" charset="0"/>
                <a:cs typeface="Arial" panose="020B0604020202020204" pitchFamily="34" charset="0"/>
              </a:rPr>
              <a:t>                  </a:t>
            </a:r>
            <a:endParaRPr lang="es-MX" sz="2000" b="1" dirty="0">
              <a:latin typeface="Arial" panose="020B0604020202020204" pitchFamily="34" charset="0"/>
              <a:cs typeface="Arial" panose="020B0604020202020204" pitchFamily="34" charset="0"/>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500034" y="1500174"/>
            <a:ext cx="2500330" cy="4524315"/>
          </a:xfrm>
          <a:prstGeom prst="rect">
            <a:avLst/>
          </a:prstGeom>
          <a:noFill/>
        </p:spPr>
        <p:txBody>
          <a:bodyPr wrap="square" rtlCol="0">
            <a:spAutoFit/>
          </a:bodyPr>
          <a:lstStyle/>
          <a:p>
            <a:r>
              <a:rPr lang="es-MX" dirty="0" smtClean="0"/>
              <a:t>17 DE SEPTIEMBRE</a:t>
            </a:r>
          </a:p>
          <a:p>
            <a:r>
              <a:rPr lang="es-MX" dirty="0" smtClean="0"/>
              <a:t> Entrega de 150 despensas y 150 litros de leche, y gelatinas de la pastelería Neulfeld, en la colonia Las Juntitas con un horario de 1:00 p.m a 3:00 pm, asistieron 250 personas aprox, en representación de la presidenta María Elena Limón ,Directora Rosa Pérez Leal ,Director Alfredo Gaviño, Delegados y personal de la delegación.</a:t>
            </a:r>
            <a:endParaRPr lang="es-MX" dirty="0"/>
          </a:p>
        </p:txBody>
      </p:sp>
      <p:pic>
        <p:nvPicPr>
          <p:cNvPr id="8" name="7 Imagen" descr="d2987229-1e8b-4452-a903-e0c09d4db171.jpg"/>
          <p:cNvPicPr>
            <a:picLocks noChangeAspect="1"/>
          </p:cNvPicPr>
          <p:nvPr/>
        </p:nvPicPr>
        <p:blipFill>
          <a:blip r:embed="rId2" cstate="print"/>
          <a:stretch>
            <a:fillRect/>
          </a:stretch>
        </p:blipFill>
        <p:spPr>
          <a:xfrm>
            <a:off x="3143240" y="1285860"/>
            <a:ext cx="1821651" cy="2428868"/>
          </a:xfrm>
          <a:prstGeom prst="rect">
            <a:avLst/>
          </a:prstGeom>
        </p:spPr>
      </p:pic>
      <p:pic>
        <p:nvPicPr>
          <p:cNvPr id="9" name="8 Imagen" descr="787d9cb0-47c6-4e7f-91a0-f0b6d806ef6f.jpg"/>
          <p:cNvPicPr>
            <a:picLocks noChangeAspect="1"/>
          </p:cNvPicPr>
          <p:nvPr/>
        </p:nvPicPr>
        <p:blipFill>
          <a:blip r:embed="rId3" cstate="print"/>
          <a:stretch>
            <a:fillRect/>
          </a:stretch>
        </p:blipFill>
        <p:spPr>
          <a:xfrm>
            <a:off x="6500826" y="1500174"/>
            <a:ext cx="1714494" cy="2285992"/>
          </a:xfrm>
          <a:prstGeom prst="rect">
            <a:avLst/>
          </a:prstGeom>
        </p:spPr>
      </p:pic>
      <p:pic>
        <p:nvPicPr>
          <p:cNvPr id="10" name="9 Imagen" descr="72e6c8c7-3c3e-4dfa-8166-e3c62302db1f.jpg"/>
          <p:cNvPicPr>
            <a:picLocks noChangeAspect="1"/>
          </p:cNvPicPr>
          <p:nvPr/>
        </p:nvPicPr>
        <p:blipFill>
          <a:blip r:embed="rId4" cstate="print"/>
          <a:stretch>
            <a:fillRect/>
          </a:stretch>
        </p:blipFill>
        <p:spPr>
          <a:xfrm>
            <a:off x="4429124" y="3786190"/>
            <a:ext cx="1821651" cy="2428868"/>
          </a:xfrm>
          <a:prstGeom prst="rect">
            <a:avLst/>
          </a:prstGeom>
        </p:spPr>
      </p:pic>
    </p:spTree>
    <p:extLst>
      <p:ext uri="{BB962C8B-B14F-4D97-AF65-F5344CB8AC3E}">
        <p14:creationId xmlns:p14="http://schemas.microsoft.com/office/powerpoint/2010/main" val="405279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3213</TotalTime>
  <Words>1640</Words>
  <Application>Microsoft Office PowerPoint</Application>
  <PresentationFormat>Presentación en pantalla (4:3)</PresentationFormat>
  <Paragraphs>123</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 Unicode MS</vt:lpstr>
      <vt:lpstr>Arial</vt:lpstr>
      <vt:lpstr>Arial Narrow</vt:lpstr>
      <vt:lpstr>Calibri</vt:lpstr>
      <vt:lpstr>Calisto MT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Cesar Ignacio Bocanegra Alvarado</cp:lastModifiedBy>
  <cp:revision>122</cp:revision>
  <cp:lastPrinted>2020-09-29T17:08:22Z</cp:lastPrinted>
  <dcterms:created xsi:type="dcterms:W3CDTF">2019-04-04T16:38:12Z</dcterms:created>
  <dcterms:modified xsi:type="dcterms:W3CDTF">2020-10-01T18:11:45Z</dcterms:modified>
</cp:coreProperties>
</file>