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3" r:id="rId2"/>
    <p:sldId id="390" r:id="rId3"/>
    <p:sldId id="392" r:id="rId4"/>
    <p:sldId id="393" r:id="rId5"/>
    <p:sldId id="391" r:id="rId6"/>
    <p:sldId id="395" r:id="rId7"/>
    <p:sldId id="394" r:id="rId8"/>
    <p:sldId id="396" r:id="rId9"/>
    <p:sldId id="397" r:id="rId10"/>
    <p:sldId id="398" r:id="rId11"/>
    <p:sldId id="399" r:id="rId12"/>
    <p:sldId id="400" r:id="rId13"/>
    <p:sldId id="401" r:id="rId14"/>
    <p:sldId id="402" r:id="rId15"/>
    <p:sldId id="415" r:id="rId16"/>
    <p:sldId id="403" r:id="rId17"/>
    <p:sldId id="404" r:id="rId18"/>
    <p:sldId id="405" r:id="rId19"/>
    <p:sldId id="406" r:id="rId20"/>
    <p:sldId id="407" r:id="rId21"/>
    <p:sldId id="416" r:id="rId22"/>
    <p:sldId id="417" r:id="rId23"/>
    <p:sldId id="408" r:id="rId24"/>
    <p:sldId id="409" r:id="rId25"/>
    <p:sldId id="410" r:id="rId26"/>
    <p:sldId id="411" r:id="rId27"/>
    <p:sldId id="412" r:id="rId28"/>
    <p:sldId id="413" r:id="rId29"/>
    <p:sldId id="414" r:id="rId30"/>
    <p:sldId id="418" r:id="rId31"/>
    <p:sldId id="419" r:id="rId32"/>
    <p:sldId id="420" r:id="rId33"/>
    <p:sldId id="421" r:id="rId3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22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3716" autoAdjust="0"/>
  </p:normalViewPr>
  <p:slideViewPr>
    <p:cSldViewPr snapToGrid="0">
      <p:cViewPr varScale="1">
        <p:scale>
          <a:sx n="104" d="100"/>
          <a:sy n="104"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DECE40-A5D2-41A4-9537-59A849BB86D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s-MX"/>
        </a:p>
      </dgm:t>
    </dgm:pt>
    <dgm:pt modelId="{3C6AFAEF-906F-4F88-AC1B-B962B11BF95B}">
      <dgm:prSet custT="1"/>
      <dgm:spPr>
        <a:solidFill>
          <a:schemeClr val="bg1"/>
        </a:solidFill>
        <a:ln>
          <a:solidFill>
            <a:schemeClr val="bg1"/>
          </a:solidFill>
        </a:ln>
      </dgm:spPr>
      <dgm:t>
        <a:bodyPr/>
        <a:lstStyle/>
        <a:p>
          <a:pPr rtl="0"/>
          <a:r>
            <a:rPr lang="es-MX" sz="3200" dirty="0" smtClean="0">
              <a:solidFill>
                <a:schemeClr val="tx1"/>
              </a:solidFill>
            </a:rPr>
            <a:t> DELEGACIÓN MUNICIPAL LÓPEZ COTILLA</a:t>
          </a:r>
        </a:p>
        <a:p>
          <a:pPr rtl="0"/>
          <a:r>
            <a:rPr lang="es-MX" sz="2800" dirty="0" smtClean="0">
              <a:solidFill>
                <a:schemeClr val="tx1"/>
              </a:solidFill>
            </a:rPr>
            <a:t>INFORME MENSUAL NOVIEMBRE 2020</a:t>
          </a:r>
          <a:endParaRPr lang="es-MX" sz="2800" dirty="0">
            <a:solidFill>
              <a:schemeClr val="tx1"/>
            </a:solidFill>
          </a:endParaRPr>
        </a:p>
      </dgm:t>
    </dgm:pt>
    <dgm:pt modelId="{39E71C7E-3CC7-4AF9-9B05-10A40CBF6E91}" type="parTrans" cxnId="{2692BC19-E7CF-4440-8674-953728EAF777}">
      <dgm:prSet/>
      <dgm:spPr/>
      <dgm:t>
        <a:bodyPr/>
        <a:lstStyle/>
        <a:p>
          <a:endParaRPr lang="es-MX"/>
        </a:p>
      </dgm:t>
    </dgm:pt>
    <dgm:pt modelId="{BD3E2C7E-699F-4586-AF44-2F5AD220644C}" type="sibTrans" cxnId="{2692BC19-E7CF-4440-8674-953728EAF777}">
      <dgm:prSet/>
      <dgm:spPr/>
      <dgm:t>
        <a:bodyPr/>
        <a:lstStyle/>
        <a:p>
          <a:endParaRPr lang="es-MX"/>
        </a:p>
      </dgm:t>
    </dgm:pt>
    <dgm:pt modelId="{4A39BE37-B802-4D87-844F-17015A0D6F0C}" type="pres">
      <dgm:prSet presAssocID="{53DECE40-A5D2-41A4-9537-59A849BB86DE}" presName="Name0" presStyleCnt="0">
        <dgm:presLayoutVars>
          <dgm:dir/>
          <dgm:resizeHandles val="exact"/>
        </dgm:presLayoutVars>
      </dgm:prSet>
      <dgm:spPr/>
      <dgm:t>
        <a:bodyPr/>
        <a:lstStyle/>
        <a:p>
          <a:endParaRPr lang="es-MX"/>
        </a:p>
      </dgm:t>
    </dgm:pt>
    <dgm:pt modelId="{5CC35192-27D1-4CC3-964B-07D4DF1A84EC}" type="pres">
      <dgm:prSet presAssocID="{3C6AFAEF-906F-4F88-AC1B-B962B11BF95B}" presName="node" presStyleLbl="node1" presStyleIdx="0" presStyleCnt="1">
        <dgm:presLayoutVars>
          <dgm:bulletEnabled val="1"/>
        </dgm:presLayoutVars>
      </dgm:prSet>
      <dgm:spPr/>
      <dgm:t>
        <a:bodyPr/>
        <a:lstStyle/>
        <a:p>
          <a:endParaRPr lang="es-MX"/>
        </a:p>
      </dgm:t>
    </dgm:pt>
  </dgm:ptLst>
  <dgm:cxnLst>
    <dgm:cxn modelId="{2692BC19-E7CF-4440-8674-953728EAF777}" srcId="{53DECE40-A5D2-41A4-9537-59A849BB86DE}" destId="{3C6AFAEF-906F-4F88-AC1B-B962B11BF95B}" srcOrd="0" destOrd="0" parTransId="{39E71C7E-3CC7-4AF9-9B05-10A40CBF6E91}" sibTransId="{BD3E2C7E-699F-4586-AF44-2F5AD220644C}"/>
    <dgm:cxn modelId="{EABBC8A9-F4BF-4C6B-BBA8-099C51156C1F}" type="presOf" srcId="{3C6AFAEF-906F-4F88-AC1B-B962B11BF95B}" destId="{5CC35192-27D1-4CC3-964B-07D4DF1A84EC}" srcOrd="0" destOrd="0" presId="urn:microsoft.com/office/officeart/2005/8/layout/process1"/>
    <dgm:cxn modelId="{522F286E-A684-46FC-A7D9-0947874763A2}" type="presOf" srcId="{53DECE40-A5D2-41A4-9537-59A849BB86DE}" destId="{4A39BE37-B802-4D87-844F-17015A0D6F0C}" srcOrd="0" destOrd="0" presId="urn:microsoft.com/office/officeart/2005/8/layout/process1"/>
    <dgm:cxn modelId="{55FCDFEE-1AA5-475F-BBFB-071B543D234B}" type="presParOf" srcId="{4A39BE37-B802-4D87-844F-17015A0D6F0C}" destId="{5CC35192-27D1-4CC3-964B-07D4DF1A84EC}"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35192-27D1-4CC3-964B-07D4DF1A84EC}">
      <dsp:nvSpPr>
        <dsp:cNvPr id="0" name=""/>
        <dsp:cNvSpPr/>
      </dsp:nvSpPr>
      <dsp:spPr>
        <a:xfrm>
          <a:off x="6667" y="0"/>
          <a:ext cx="6817664" cy="1310120"/>
        </a:xfrm>
        <a:prstGeom prst="roundRect">
          <a:avLst>
            <a:gd name="adj" fmla="val 1000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s-MX" sz="3200" kern="1200" dirty="0" smtClean="0">
              <a:solidFill>
                <a:schemeClr val="tx1"/>
              </a:solidFill>
            </a:rPr>
            <a:t> DELEGACIÓN MUNICIPAL LÓPEZ COTILLA</a:t>
          </a:r>
        </a:p>
        <a:p>
          <a:pPr lvl="0" algn="ctr" defTabSz="1422400" rtl="0">
            <a:lnSpc>
              <a:spcPct val="90000"/>
            </a:lnSpc>
            <a:spcBef>
              <a:spcPct val="0"/>
            </a:spcBef>
            <a:spcAft>
              <a:spcPct val="35000"/>
            </a:spcAft>
          </a:pPr>
          <a:r>
            <a:rPr lang="es-MX" sz="2800" kern="1200" dirty="0" smtClean="0">
              <a:solidFill>
                <a:schemeClr val="tx1"/>
              </a:solidFill>
            </a:rPr>
            <a:t>INFORME MENSUAL NOVIEMBRE 2020</a:t>
          </a:r>
          <a:endParaRPr lang="es-MX" sz="2800" kern="1200" dirty="0">
            <a:solidFill>
              <a:schemeClr val="tx1"/>
            </a:solidFill>
          </a:endParaRPr>
        </a:p>
      </dsp:txBody>
      <dsp:txXfrm>
        <a:off x="45039" y="38372"/>
        <a:ext cx="6740920" cy="12333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74611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36920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777228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8479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5" name="Footer Placeholder 4"/>
          <p:cNvSpPr>
            <a:spLocks noGrp="1"/>
          </p:cNvSpPr>
          <p:nvPr>
            <p:ph type="ftr" sz="quarter" idx="11"/>
          </p:nvPr>
        </p:nvSpPr>
        <p:spPr/>
        <p:txBody>
          <a:bodyPr/>
          <a:lstStyle/>
          <a:p>
            <a:endParaRPr lang="es-MX">
              <a:solidFill>
                <a:prstClr val="black">
                  <a:tint val="75000"/>
                </a:prstClr>
              </a:solidFill>
            </a:endParaRPr>
          </a:p>
        </p:txBody>
      </p:sp>
      <p:sp>
        <p:nvSpPr>
          <p:cNvPr id="6" name="Slide Number Placeholder 5"/>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68455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5120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1"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8" name="Footer Placeholder 7"/>
          <p:cNvSpPr>
            <a:spLocks noGrp="1"/>
          </p:cNvSpPr>
          <p:nvPr>
            <p:ph type="ftr" sz="quarter" idx="11"/>
          </p:nvPr>
        </p:nvSpPr>
        <p:spPr/>
        <p:txBody>
          <a:bodyPr/>
          <a:lstStyle/>
          <a:p>
            <a:endParaRPr lang="es-MX">
              <a:solidFill>
                <a:prstClr val="black">
                  <a:tint val="75000"/>
                </a:prstClr>
              </a:solidFill>
            </a:endParaRPr>
          </a:p>
        </p:txBody>
      </p:sp>
      <p:sp>
        <p:nvSpPr>
          <p:cNvPr id="9" name="Slide Number Placeholder 8"/>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9316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4" name="Footer Placeholder 3"/>
          <p:cNvSpPr>
            <a:spLocks noGrp="1"/>
          </p:cNvSpPr>
          <p:nvPr>
            <p:ph type="ftr" sz="quarter" idx="11"/>
          </p:nvPr>
        </p:nvSpPr>
        <p:spPr/>
        <p:txBody>
          <a:bodyPr/>
          <a:lstStyle/>
          <a:p>
            <a:endParaRPr lang="es-MX">
              <a:solidFill>
                <a:prstClr val="black">
                  <a:tint val="75000"/>
                </a:prstClr>
              </a:solidFill>
            </a:endParaRPr>
          </a:p>
        </p:txBody>
      </p:sp>
      <p:sp>
        <p:nvSpPr>
          <p:cNvPr id="5" name="Slide Number Placeholder 4"/>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93467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3" name="Footer Placeholder 2"/>
          <p:cNvSpPr>
            <a:spLocks noGrp="1"/>
          </p:cNvSpPr>
          <p:nvPr>
            <p:ph type="ftr" sz="quarter" idx="11"/>
          </p:nvPr>
        </p:nvSpPr>
        <p:spPr/>
        <p:txBody>
          <a:bodyPr/>
          <a:lstStyle/>
          <a:p>
            <a:endParaRPr lang="es-MX">
              <a:solidFill>
                <a:prstClr val="black">
                  <a:tint val="75000"/>
                </a:prstClr>
              </a:solidFill>
            </a:endParaRPr>
          </a:p>
        </p:txBody>
      </p:sp>
      <p:sp>
        <p:nvSpPr>
          <p:cNvPr id="4" name="Slide Number Placeholder 3"/>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7558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205311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6" name="Footer Placeholder 5"/>
          <p:cNvSpPr>
            <a:spLocks noGrp="1"/>
          </p:cNvSpPr>
          <p:nvPr>
            <p:ph type="ftr" sz="quarter" idx="11"/>
          </p:nvPr>
        </p:nvSpPr>
        <p:spPr/>
        <p:txBody>
          <a:bodyPr/>
          <a:lstStyle/>
          <a:p>
            <a:endParaRPr lang="es-MX">
              <a:solidFill>
                <a:prstClr val="black">
                  <a:tint val="75000"/>
                </a:prstClr>
              </a:solidFill>
            </a:endParaRPr>
          </a:p>
        </p:txBody>
      </p:sp>
      <p:sp>
        <p:nvSpPr>
          <p:cNvPr id="7" name="Slide Number Placeholder 6"/>
          <p:cNvSpPr>
            <a:spLocks noGrp="1"/>
          </p:cNvSpPr>
          <p:nvPr>
            <p:ph type="sldNum" sz="quarter" idx="12"/>
          </p:nvPr>
        </p:nvSpPr>
        <p:spPr/>
        <p:txBody>
          <a:body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4246665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FD3CE-28B1-47C1-8A2C-04516DA7813F}" type="datetimeFigureOut">
              <a:rPr lang="es-MX" smtClean="0">
                <a:solidFill>
                  <a:prstClr val="black">
                    <a:tint val="75000"/>
                  </a:prstClr>
                </a:solidFill>
              </a:rPr>
              <a:pPr/>
              <a:t>01/12/2020</a:t>
            </a:fld>
            <a:endParaRPr lang="es-MX">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33FFB-D4BA-4CB0-8B1A-E05B39425058}"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15203890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 Id="rId4" Type="http://schemas.openxmlformats.org/officeDocument/2006/relationships/image" Target="../media/image41.jpeg"/></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1.xml"/><Relationship Id="rId4" Type="http://schemas.openxmlformats.org/officeDocument/2006/relationships/image" Target="../media/image74.jpeg"/></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1.xml"/><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val="85535346"/>
              </p:ext>
            </p:extLst>
          </p:nvPr>
        </p:nvGraphicFramePr>
        <p:xfrm>
          <a:off x="1299524" y="3181198"/>
          <a:ext cx="6831000" cy="1310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6 Imagen" descr="logotipo ayuntamiento actual.jpg"/>
          <p:cNvPicPr/>
          <p:nvPr/>
        </p:nvPicPr>
        <p:blipFill>
          <a:blip r:embed="rId7" cstate="print"/>
          <a:stretch>
            <a:fillRect/>
          </a:stretch>
        </p:blipFill>
        <p:spPr>
          <a:xfrm>
            <a:off x="18" y="1079425"/>
            <a:ext cx="1632399" cy="1651716"/>
          </a:xfrm>
          <a:prstGeom prst="rect">
            <a:avLst/>
          </a:prstGeom>
        </p:spPr>
      </p:pic>
      <p:pic>
        <p:nvPicPr>
          <p:cNvPr id="2" name="Imagen 1"/>
          <p:cNvPicPr>
            <a:picLocks noChangeAspect="1"/>
          </p:cNvPicPr>
          <p:nvPr/>
        </p:nvPicPr>
        <p:blipFill rotWithShape="1">
          <a:blip r:embed="rId8">
            <a:duotone>
              <a:prstClr val="black"/>
              <a:srgbClr val="D9C3A5">
                <a:tint val="50000"/>
                <a:satMod val="180000"/>
              </a:srgbClr>
            </a:duotone>
          </a:blip>
          <a:srcRect l="15475" t="1" b="58980"/>
          <a:stretch/>
        </p:blipFill>
        <p:spPr>
          <a:xfrm>
            <a:off x="1519173" y="1285261"/>
            <a:ext cx="6221577" cy="740764"/>
          </a:xfrm>
          <a:prstGeom prst="rect">
            <a:avLst/>
          </a:prstGeom>
        </p:spPr>
      </p:pic>
      <p:cxnSp>
        <p:nvCxnSpPr>
          <p:cNvPr id="4" name="Conector recto 3"/>
          <p:cNvCxnSpPr/>
          <p:nvPr/>
        </p:nvCxnSpPr>
        <p:spPr>
          <a:xfrm>
            <a:off x="1326524" y="5119352"/>
            <a:ext cx="6804000" cy="0"/>
          </a:xfrm>
          <a:prstGeom prst="line">
            <a:avLst/>
          </a:prstGeom>
          <a:ln w="47625">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3" name="Rectángulo 2"/>
          <p:cNvSpPr/>
          <p:nvPr/>
        </p:nvSpPr>
        <p:spPr>
          <a:xfrm>
            <a:off x="2247364" y="2026030"/>
            <a:ext cx="4572000" cy="508088"/>
          </a:xfrm>
          <a:prstGeom prst="rect">
            <a:avLst/>
          </a:prstGeom>
        </p:spPr>
        <p:txBody>
          <a:bodyPr>
            <a:spAutoFit/>
          </a:bodyPr>
          <a:lstStyle/>
          <a:p>
            <a:pPr algn="ctr"/>
            <a:r>
              <a:rPr lang="es-MX" sz="1351" dirty="0">
                <a:latin typeface="Arial" panose="020B0604020202020204" pitchFamily="34" charset="0"/>
                <a:ea typeface="Calibri" panose="020F0502020204030204" pitchFamily="34" charset="0"/>
                <a:cs typeface="Times New Roman" panose="02020603050405020304" pitchFamily="18" charset="0"/>
              </a:rPr>
              <a:t>Secretaria General del Ayuntamiento</a:t>
            </a:r>
            <a:endParaRPr lang="es-MX" sz="1051" dirty="0">
              <a:latin typeface="Calibri" panose="020F0502020204030204" pitchFamily="34" charset="0"/>
              <a:ea typeface="Calibri" panose="020F0502020204030204" pitchFamily="34" charset="0"/>
              <a:cs typeface="Times New Roman" panose="02020603050405020304" pitchFamily="18" charset="0"/>
            </a:endParaRPr>
          </a:p>
          <a:p>
            <a:pPr algn="ctr"/>
            <a:r>
              <a:rPr lang="es-MX" sz="1351" dirty="0">
                <a:latin typeface="Arial" panose="020B0604020202020204" pitchFamily="34" charset="0"/>
                <a:ea typeface="Calibri" panose="020F0502020204030204" pitchFamily="34" charset="0"/>
                <a:cs typeface="Times New Roman" panose="02020603050405020304" pitchFamily="18" charset="0"/>
              </a:rPr>
              <a:t>Dirección de Delegaciones y Agencias Municipales</a:t>
            </a:r>
            <a:endParaRPr lang="es-MX" sz="105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2628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Valle de la Misericordia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28 personal de esta delegación acudimos a la colonia Valle de la Misericordia a la calle Antiguo Camino a Santa Cruz para revisar los avances de los trabajos del SIAPA.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4" y="1907843"/>
            <a:ext cx="2262453" cy="1695072"/>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838575"/>
            <a:ext cx="2239882" cy="1679912"/>
          </a:xfrm>
          <a:prstGeom prst="rect">
            <a:avLst/>
          </a:prstGeom>
        </p:spPr>
      </p:pic>
    </p:spTree>
    <p:extLst>
      <p:ext uri="{BB962C8B-B14F-4D97-AF65-F5344CB8AC3E}">
        <p14:creationId xmlns:p14="http://schemas.microsoft.com/office/powerpoint/2010/main" val="9998538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López Cotilla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28 personal de esta delegación realizaron una revisión en la lateral periférico en la colonia López Cotilla para atender un reporte de las pipas de la empresa LALA que se estacionan en doble fila y ocasionan percances viales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875323"/>
            <a:ext cx="2404186" cy="180313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818340"/>
            <a:ext cx="2404186" cy="1803140"/>
          </a:xfrm>
          <a:prstGeom prst="rect">
            <a:avLst/>
          </a:prstGeom>
        </p:spPr>
      </p:pic>
    </p:spTree>
    <p:extLst>
      <p:ext uri="{BB962C8B-B14F-4D97-AF65-F5344CB8AC3E}">
        <p14:creationId xmlns:p14="http://schemas.microsoft.com/office/powerpoint/2010/main" val="799740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Operativo de Limpieza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28 se realizó la limpieza y sanitización de las instalaciones del edificio de esta delegación municipal, con motivo de las medidas preventivas ante el COVID-19.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31804" y="2284922"/>
            <a:ext cx="2512643" cy="1884483"/>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93493" y="2261508"/>
            <a:ext cx="2531705" cy="1898779"/>
          </a:xfrm>
          <a:prstGeom prst="rect">
            <a:avLst/>
          </a:prstGeom>
        </p:spPr>
      </p:pic>
    </p:spTree>
    <p:extLst>
      <p:ext uri="{BB962C8B-B14F-4D97-AF65-F5344CB8AC3E}">
        <p14:creationId xmlns:p14="http://schemas.microsoft.com/office/powerpoint/2010/main" val="1115376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04. Brigadas de mantenimiento / Valle de la Misericordia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29 de octubre personal de esta delegación acudimos a la colonia Valle de la Misericordia para realizar el operativo de limpieza y poda de maleza sobre la calle Antiguo Camino a Santa Cruz del valle.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1455605" cy="194080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8085" y="1970841"/>
            <a:ext cx="1945718" cy="1459289"/>
          </a:xfrm>
          <a:prstGeom prst="rect">
            <a:avLst/>
          </a:prstGeom>
        </p:spPr>
      </p:pic>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b="45473"/>
          <a:stretch/>
        </p:blipFill>
        <p:spPr>
          <a:xfrm>
            <a:off x="5115882" y="3733398"/>
            <a:ext cx="2260901" cy="1643745"/>
          </a:xfrm>
          <a:prstGeom prst="rect">
            <a:avLst/>
          </a:prstGeom>
        </p:spPr>
      </p:pic>
    </p:spTree>
    <p:extLst>
      <p:ext uri="{BB962C8B-B14F-4D97-AF65-F5344CB8AC3E}">
        <p14:creationId xmlns:p14="http://schemas.microsoft.com/office/powerpoint/2010/main" val="37117449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colonias</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2529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viernes 30 de octubre personal de esta delegación nos dimos a la tarea de visitar a todos los comerciantes de nuestra delegación para repartir información sobre las restricciones que se aplicaron con motivo del botón de emergencia de Gobierno del Estado.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0828" y="1866900"/>
            <a:ext cx="2044724" cy="1533543"/>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0828" y="3935900"/>
            <a:ext cx="2044724" cy="1533543"/>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8310" y="2718065"/>
            <a:ext cx="2007600" cy="1505700"/>
          </a:xfrm>
          <a:prstGeom prst="rect">
            <a:avLst/>
          </a:prstGeom>
        </p:spPr>
      </p:pic>
    </p:spTree>
    <p:extLst>
      <p:ext uri="{BB962C8B-B14F-4D97-AF65-F5344CB8AC3E}">
        <p14:creationId xmlns:p14="http://schemas.microsoft.com/office/powerpoint/2010/main" val="2121373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2529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viernes 30 de octubre  personal de esta delegación en compañía del personal de diversas áreas del gobierno municipal acudimos a la colonia Ojo de Agua  para realizar la entrega de pollo a las familias más afectadas por la pandemia del COVID-19.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OCTUBRE </a:t>
            </a:r>
            <a:r>
              <a:rPr lang="es-MX" sz="1351" dirty="0">
                <a:solidFill>
                  <a:prstClr val="black"/>
                </a:solidFill>
              </a:rPr>
              <a:t>2020</a:t>
            </a: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6779" y="2352782"/>
            <a:ext cx="2958635" cy="2218976"/>
          </a:xfrm>
          <a:prstGeom prst="rect">
            <a:avLst/>
          </a:prstGeom>
        </p:spPr>
      </p:pic>
    </p:spTree>
    <p:extLst>
      <p:ext uri="{BB962C8B-B14F-4D97-AF65-F5344CB8AC3E}">
        <p14:creationId xmlns:p14="http://schemas.microsoft.com/office/powerpoint/2010/main" val="3110482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colonias</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2529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sábado 31 de octubre personal de esta delegación continuamos con las visitas a todos los comerciantes de nuestra delegación para repartir información sobre las restricciones que se aplicaron con motivo del botón de emergencia de Gobierno del Estado.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2890" y="1915416"/>
            <a:ext cx="1942196" cy="1456647"/>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9387" y="4051643"/>
            <a:ext cx="1908739" cy="1431555"/>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5450" y="2997272"/>
            <a:ext cx="1905550" cy="1429162"/>
          </a:xfrm>
          <a:prstGeom prst="rect">
            <a:avLst/>
          </a:prstGeom>
        </p:spPr>
      </p:pic>
    </p:spTree>
    <p:extLst>
      <p:ext uri="{BB962C8B-B14F-4D97-AF65-F5344CB8AC3E}">
        <p14:creationId xmlns:p14="http://schemas.microsoft.com/office/powerpoint/2010/main" val="713260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04. Brigadas de mantenimiento / Parques de la Victoria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2529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04 de noviembre personal de esta delegación en compañía del personal de las demás delegaciones y agencias municipales y personal del área de COMUDE acudimos a realizar el operativo de limpieza y poda de maleza en la colonia Parques de la Victoria.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89473"/>
            <a:ext cx="2024462" cy="151834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459" y="4031635"/>
            <a:ext cx="2066888" cy="1550166"/>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9937" y="2631502"/>
            <a:ext cx="1657041" cy="2209388"/>
          </a:xfrm>
          <a:prstGeom prst="rect">
            <a:avLst/>
          </a:prstGeom>
        </p:spPr>
      </p:pic>
    </p:spTree>
    <p:extLst>
      <p:ext uri="{BB962C8B-B14F-4D97-AF65-F5344CB8AC3E}">
        <p14:creationId xmlns:p14="http://schemas.microsoft.com/office/powerpoint/2010/main" val="32795727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López Cotilla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05 de noviembre personal de esta delegación en conjunto de personal de la Secretaria de Salud Jalisco llevamos a cabo en la plaza de la delegación el programa de mastografías gratuitas como parte de prevención del cáncer de mama.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304170" y="2128882"/>
            <a:ext cx="1933717" cy="1450288"/>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426674" y="2128881"/>
            <a:ext cx="1933718" cy="1450289"/>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463417" y="4132238"/>
            <a:ext cx="1729335" cy="1297001"/>
          </a:xfrm>
          <a:prstGeom prst="rect">
            <a:avLst/>
          </a:prstGeom>
        </p:spPr>
      </p:pic>
    </p:spTree>
    <p:extLst>
      <p:ext uri="{BB962C8B-B14F-4D97-AF65-F5344CB8AC3E}">
        <p14:creationId xmlns:p14="http://schemas.microsoft.com/office/powerpoint/2010/main" val="19973209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Entrega de periódicos  </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05 de noviembre personal de esta delegación salió a las calles y cruceros más importantes de la zona para realizar la entrega de periódicos donde se </a:t>
            </a:r>
            <a:r>
              <a:rPr lang="es-MX" sz="1200" dirty="0" err="1" smtClean="0">
                <a:solidFill>
                  <a:prstClr val="black"/>
                </a:solidFill>
              </a:rPr>
              <a:t>dió</a:t>
            </a:r>
            <a:r>
              <a:rPr lang="es-MX" sz="1200" dirty="0" smtClean="0">
                <a:solidFill>
                  <a:prstClr val="black"/>
                </a:solidFill>
              </a:rPr>
              <a:t> a conocer el informe del Gobierno del Estado.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6" y="2071465"/>
            <a:ext cx="1172030" cy="2539398"/>
          </a:xfrm>
          <a:prstGeom prst="rect">
            <a:avLst/>
          </a:prstGeom>
        </p:spPr>
      </p:pic>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l="43360"/>
          <a:stretch/>
        </p:blipFill>
        <p:spPr>
          <a:xfrm>
            <a:off x="4879934" y="2071465"/>
            <a:ext cx="1086144" cy="2556832"/>
          </a:xfrm>
          <a:prstGeom prst="rect">
            <a:avLst/>
          </a:prstGeom>
        </p:spPr>
      </p:pic>
      <p:pic>
        <p:nvPicPr>
          <p:cNvPr id="9" name="Imagen 8"/>
          <p:cNvPicPr>
            <a:picLocks noChangeAspect="1"/>
          </p:cNvPicPr>
          <p:nvPr/>
        </p:nvPicPr>
        <p:blipFill rotWithShape="1">
          <a:blip r:embed="rId4" cstate="print">
            <a:extLst>
              <a:ext uri="{28A0092B-C50C-407E-A947-70E740481C1C}">
                <a14:useLocalDpi xmlns:a14="http://schemas.microsoft.com/office/drawing/2010/main" val="0"/>
              </a:ext>
            </a:extLst>
          </a:blip>
          <a:srcRect r="38870" b="9791"/>
          <a:stretch/>
        </p:blipFill>
        <p:spPr>
          <a:xfrm>
            <a:off x="6081141" y="2071465"/>
            <a:ext cx="1299485" cy="2556832"/>
          </a:xfrm>
          <a:prstGeom prst="rect">
            <a:avLst/>
          </a:prstGeom>
        </p:spPr>
      </p:pic>
    </p:spTree>
    <p:extLst>
      <p:ext uri="{BB962C8B-B14F-4D97-AF65-F5344CB8AC3E}">
        <p14:creationId xmlns:p14="http://schemas.microsoft.com/office/powerpoint/2010/main" val="2102792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588127"/>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26 de octubre personal de esta delegación acudimos a la colonia Parques de Sta. Cruz para revisar los trabajos del SIAPA de canalización de aguas negras a nuevo registro. </a:t>
            </a:r>
            <a:endParaRPr lang="es-MX" sz="1200" dirty="0">
              <a:solidFill>
                <a:prstClr val="black"/>
              </a:solidFill>
            </a:endParaRPr>
          </a:p>
        </p:txBody>
      </p:sp>
      <p:sp>
        <p:nvSpPr>
          <p:cNvPr id="3" name="2 CuadroTexto"/>
          <p:cNvSpPr txBox="1"/>
          <p:nvPr/>
        </p:nvSpPr>
        <p:spPr>
          <a:xfrm>
            <a:off x="5876925" y="1223835"/>
            <a:ext cx="1611399"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4" y="1970841"/>
            <a:ext cx="2331041" cy="1748282"/>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0403" y="3805114"/>
            <a:ext cx="2406522" cy="1804892"/>
          </a:xfrm>
          <a:prstGeom prst="rect">
            <a:avLst/>
          </a:prstGeom>
        </p:spPr>
      </p:pic>
    </p:spTree>
    <p:extLst>
      <p:ext uri="{BB962C8B-B14F-4D97-AF65-F5344CB8AC3E}">
        <p14:creationId xmlns:p14="http://schemas.microsoft.com/office/powerpoint/2010/main" val="22458208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López Cotilla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viernes 06 de noviembre continuamos en conjunto de personal de la Secretaria de Salud Jalisco con el programa de mastografías gratuitas como parte de prevención del cáncer de mama.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9810" y="1882298"/>
            <a:ext cx="1946286" cy="1459714"/>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4054033"/>
            <a:ext cx="1890211" cy="1417658"/>
          </a:xfrm>
          <a:prstGeom prst="rect">
            <a:avLst/>
          </a:prstGeom>
        </p:spPr>
      </p:pic>
      <p:pic>
        <p:nvPicPr>
          <p:cNvPr id="12" name="Imagen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6854" y="3019679"/>
            <a:ext cx="1910712" cy="1433034"/>
          </a:xfrm>
          <a:prstGeom prst="rect">
            <a:avLst/>
          </a:prstGeom>
        </p:spPr>
      </p:pic>
    </p:spTree>
    <p:extLst>
      <p:ext uri="{BB962C8B-B14F-4D97-AF65-F5344CB8AC3E}">
        <p14:creationId xmlns:p14="http://schemas.microsoft.com/office/powerpoint/2010/main" val="1468125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10 de noviembre  personal de esta delegación acudimos a la colonia López Cotilla  para realizar la entrega de despensas a las familias más afectadas por la pandemia del COVID-19.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OCTUBRE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2713" y="1970841"/>
            <a:ext cx="2179169" cy="163437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9764" y="3652937"/>
            <a:ext cx="2363053" cy="1772290"/>
          </a:xfrm>
          <a:prstGeom prst="rect">
            <a:avLst/>
          </a:prstGeom>
        </p:spPr>
      </p:pic>
    </p:spTree>
    <p:extLst>
      <p:ext uri="{BB962C8B-B14F-4D97-AF65-F5344CB8AC3E}">
        <p14:creationId xmlns:p14="http://schemas.microsoft.com/office/powerpoint/2010/main" val="28915953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4191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11 de noviembre  personal de esta delegación nos reunimos con los comerciantes de la plaza de la colonia López Cotilla  para informar como serán las nuevas medidas sanitarias después de la desactivación del botón de emergencia por la pandemia del COVID-19.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OCTUBRE </a:t>
            </a:r>
            <a:r>
              <a:rPr lang="es-MX" sz="1351" dirty="0">
                <a:solidFill>
                  <a:prstClr val="black"/>
                </a:solidFill>
              </a:rPr>
              <a:t>2020</a:t>
            </a: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2047741" cy="1535806"/>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3289" y="3863787"/>
            <a:ext cx="2190778" cy="1643083"/>
          </a:xfrm>
          <a:prstGeom prst="rect">
            <a:avLst/>
          </a:prstGeom>
        </p:spPr>
      </p:pic>
    </p:spTree>
    <p:extLst>
      <p:ext uri="{BB962C8B-B14F-4D97-AF65-F5344CB8AC3E}">
        <p14:creationId xmlns:p14="http://schemas.microsoft.com/office/powerpoint/2010/main" val="413165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col. Artesanos</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16 de noviembre personal de esta delegación en compañía con la directora de Delegaciones y Agencias Municipales acudimos a la colonia Artesanos para platicar con los vecinos sobre el tema de la reparación de su calle</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2313212" cy="1733102"/>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1859" y="3830713"/>
            <a:ext cx="2297238" cy="1722928"/>
          </a:xfrm>
          <a:prstGeom prst="rect">
            <a:avLst/>
          </a:prstGeom>
        </p:spPr>
      </p:pic>
    </p:spTree>
    <p:extLst>
      <p:ext uri="{BB962C8B-B14F-4D97-AF65-F5344CB8AC3E}">
        <p14:creationId xmlns:p14="http://schemas.microsoft.com/office/powerpoint/2010/main" val="260079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Lomas del Cuatro</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4191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16 de noviembre personal de esta delegación acudimos en compañía de la Directora de Delegaciones y Agencias Municipales, y de personal de FORTASEG a la colonia Lomas del Cuatro para llevar a cabo las platicas de prevención de violencia contra las mujeres y de genero.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3010558" cy="169343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086" y="3882407"/>
            <a:ext cx="3468654" cy="1486566"/>
          </a:xfrm>
          <a:prstGeom prst="rect">
            <a:avLst/>
          </a:prstGeom>
        </p:spPr>
      </p:pic>
    </p:spTree>
    <p:extLst>
      <p:ext uri="{BB962C8B-B14F-4D97-AF65-F5344CB8AC3E}">
        <p14:creationId xmlns:p14="http://schemas.microsoft.com/office/powerpoint/2010/main" val="9923281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colonias</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4191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17 de noviembre  personal de esta delegación en compañía del personal de diversas áreas del gobierno municipal acudimos a la colonia Cerro del Cuatro (las antenas)  para realizar la entrega de despensas a las familias más afectadas por la pandemia del COVID-19.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OCTUBRE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3319" y="1896894"/>
            <a:ext cx="2199342" cy="1647788"/>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5043" y="3939481"/>
            <a:ext cx="2187618" cy="16390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2111" y="2875189"/>
            <a:ext cx="1594774" cy="2128583"/>
          </a:xfrm>
          <a:prstGeom prst="rect">
            <a:avLst/>
          </a:prstGeom>
        </p:spPr>
      </p:pic>
    </p:spTree>
    <p:extLst>
      <p:ext uri="{BB962C8B-B14F-4D97-AF65-F5344CB8AC3E}">
        <p14:creationId xmlns:p14="http://schemas.microsoft.com/office/powerpoint/2010/main" val="440735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Brigada de sanitización</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17 de noviembre  personal del área de aseo publico realizo la sanitización del edificio de esta delegación como medida preventiva ante la pandemia del COVID-19.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OCTUBRE </a:t>
            </a:r>
            <a:r>
              <a:rPr lang="es-MX" sz="1351" dirty="0">
                <a:solidFill>
                  <a:prstClr val="black"/>
                </a:solidFill>
              </a:rPr>
              <a:t>2020</a:t>
            </a: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242571" y="2274154"/>
            <a:ext cx="2426499" cy="1819875"/>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08267" y="2274153"/>
            <a:ext cx="2426498" cy="1819874"/>
          </a:xfrm>
          <a:prstGeom prst="rect">
            <a:avLst/>
          </a:prstGeom>
        </p:spPr>
      </p:pic>
    </p:spTree>
    <p:extLst>
      <p:ext uri="{BB962C8B-B14F-4D97-AF65-F5344CB8AC3E}">
        <p14:creationId xmlns:p14="http://schemas.microsoft.com/office/powerpoint/2010/main" val="27955935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Santa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18 personal de esta delegación acudieron a la colonia Parques de Santa Cruz para levantar evidencia de unos reportes de unas luminarias y tapa de un registro eléctrico en la colonia.</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2117502" cy="1588127"/>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8718" y="3328826"/>
            <a:ext cx="1694274" cy="2259033"/>
          </a:xfrm>
          <a:prstGeom prst="rect">
            <a:avLst/>
          </a:prstGeom>
        </p:spPr>
      </p:pic>
    </p:spTree>
    <p:extLst>
      <p:ext uri="{BB962C8B-B14F-4D97-AF65-F5344CB8AC3E}">
        <p14:creationId xmlns:p14="http://schemas.microsoft.com/office/powerpoint/2010/main" val="14851717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Cabecera Municipal</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18 de noviembre personal de esta delegación en compañía del personal de la Dirección de delegaciones y agencias municipales realizaron la entrega de apoyos económicos a las madres jefas de familia en la unidad pila seca.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2248832" cy="168486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3233" y="3891367"/>
            <a:ext cx="2339218" cy="1752586"/>
          </a:xfrm>
          <a:prstGeom prst="rect">
            <a:avLst/>
          </a:prstGeom>
        </p:spPr>
      </p:pic>
    </p:spTree>
    <p:extLst>
      <p:ext uri="{BB962C8B-B14F-4D97-AF65-F5344CB8AC3E}">
        <p14:creationId xmlns:p14="http://schemas.microsoft.com/office/powerpoint/2010/main" val="207524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Valle de la Misericordia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2529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jueves 19 de noviembre personal de esta delegación acudimos a la unidad Ojito de Agua en la colonia Nueva Santa María para en conjunto con el personal de las demás delegaciones y agencias municipales realizar la limpieza y poda de maleza en el lugar en comento.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78186" y="1970841"/>
            <a:ext cx="1993186" cy="1494890"/>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1057" y="4043031"/>
            <a:ext cx="2045861" cy="153279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5689" y="2427492"/>
            <a:ext cx="1784592" cy="2381937"/>
          </a:xfrm>
          <a:prstGeom prst="rect">
            <a:avLst/>
          </a:prstGeom>
        </p:spPr>
      </p:pic>
    </p:spTree>
    <p:extLst>
      <p:ext uri="{BB962C8B-B14F-4D97-AF65-F5344CB8AC3E}">
        <p14:creationId xmlns:p14="http://schemas.microsoft.com/office/powerpoint/2010/main" val="2654035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Valle de la Misericordia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255728"/>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26 de octubre acudimos a la colonia Valle de la Misericordia para revisar el camellón central y programar un operativo de limpieza y poda de maleza.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39387"/>
            <a:ext cx="1483315" cy="3213851"/>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4051" y="1970841"/>
            <a:ext cx="1468799" cy="3182397"/>
          </a:xfrm>
          <a:prstGeom prst="rect">
            <a:avLst/>
          </a:prstGeom>
        </p:spPr>
      </p:pic>
    </p:spTree>
    <p:extLst>
      <p:ext uri="{BB962C8B-B14F-4D97-AF65-F5344CB8AC3E}">
        <p14:creationId xmlns:p14="http://schemas.microsoft.com/office/powerpoint/2010/main" val="1449750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colonias</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2529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23 de noviembre personal de esta delegación en compañía del personal de las demás delegaciones y agencias municipales realizamos la entrega de despensas a las familias más afectadas por la contingencia del COVID-19 en la colonia Arroyo de las Flores.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1739" y="1970841"/>
            <a:ext cx="2389551" cy="179029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1739" y="3939998"/>
            <a:ext cx="2792746" cy="1570920"/>
          </a:xfrm>
          <a:prstGeom prst="rect">
            <a:avLst/>
          </a:prstGeom>
        </p:spPr>
      </p:pic>
    </p:spTree>
    <p:extLst>
      <p:ext uri="{BB962C8B-B14F-4D97-AF65-F5344CB8AC3E}">
        <p14:creationId xmlns:p14="http://schemas.microsoft.com/office/powerpoint/2010/main" val="3366225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s-MX" sz="2400" dirty="0" smtClean="0">
                <a:solidFill>
                  <a:prstClr val="black"/>
                </a:solidFill>
              </a:rPr>
              <a:t> </a:t>
            </a: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Santa Cruz del Valle</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23 de noviembre personal de esta delegación acudimos a la colonia Parques de Santa Cruz para atender unos reportes de fuga de aguas de drenaje sobre la calle San Ignacio y San Jorge.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9727" y="1970841"/>
            <a:ext cx="2213153" cy="165986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6224" y="3916027"/>
            <a:ext cx="2176656" cy="1632492"/>
          </a:xfrm>
          <a:prstGeom prst="rect">
            <a:avLst/>
          </a:prstGeom>
        </p:spPr>
      </p:pic>
    </p:spTree>
    <p:extLst>
      <p:ext uri="{BB962C8B-B14F-4D97-AF65-F5344CB8AC3E}">
        <p14:creationId xmlns:p14="http://schemas.microsoft.com/office/powerpoint/2010/main" val="3116940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Valle de la Misericordia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24 de noviembre personal de esta delegación acudimos a la colonia Valle de la Misericordia a revisar los trabajos de reparación de la calle Antiguo Camino a Santa Cruz por parte del Gobierno Municipal</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3837" y="2139432"/>
            <a:ext cx="1892715" cy="141953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929974"/>
            <a:ext cx="1828621" cy="1371466"/>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568" y="2505626"/>
            <a:ext cx="1845855" cy="2461140"/>
          </a:xfrm>
          <a:prstGeom prst="rect">
            <a:avLst/>
          </a:prstGeom>
        </p:spPr>
      </p:pic>
    </p:spTree>
    <p:extLst>
      <p:ext uri="{BB962C8B-B14F-4D97-AF65-F5344CB8AC3E}">
        <p14:creationId xmlns:p14="http://schemas.microsoft.com/office/powerpoint/2010/main" val="29174980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Limpieza y sanitización</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3416320"/>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Como parte de apoyo al personal de limpieza que están  resguardados en sus hogares por la contingencia, personal de esta delegación realiza dos días a </a:t>
            </a:r>
            <a:r>
              <a:rPr lang="es-MX" sz="1200" smtClean="0">
                <a:solidFill>
                  <a:prstClr val="black"/>
                </a:solidFill>
              </a:rPr>
              <a:t>la semana la </a:t>
            </a:r>
            <a:r>
              <a:rPr lang="es-MX" sz="1200" dirty="0" smtClean="0">
                <a:solidFill>
                  <a:prstClr val="black"/>
                </a:solidFill>
              </a:rPr>
              <a:t>limpieza y sanitización de las instalaciones del edificio de esta delegación continuamente para garantizar al ciudadano que acude a realizar algún tramite este salvaguardado de contraer algún contagio de COVID-19.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2042808"/>
            <a:ext cx="1489573" cy="1986098"/>
          </a:xfrm>
          <a:prstGeom prst="rect">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6464" y="4097297"/>
            <a:ext cx="2019632" cy="1514724"/>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07868" y="2458050"/>
            <a:ext cx="2321953" cy="1741465"/>
          </a:xfrm>
          <a:prstGeom prst="rect">
            <a:avLst/>
          </a:prstGeom>
        </p:spPr>
      </p:pic>
    </p:spTree>
    <p:extLst>
      <p:ext uri="{BB962C8B-B14F-4D97-AF65-F5344CB8AC3E}">
        <p14:creationId xmlns:p14="http://schemas.microsoft.com/office/powerpoint/2010/main" val="28125128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COVID-19  / Visita a colonia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26 con motivo de las medidas sanitarias ante el COVID-19 personal de esta delegación se dio a la tarea de acordonar el quiosco de la plaza de la colonia López Cotilla para evitar la acumulación de personas en el punto. . </a:t>
            </a:r>
            <a:endParaRPr lang="es-MX" sz="1200" dirty="0">
              <a:solidFill>
                <a:prstClr val="black"/>
              </a:solidFill>
            </a:endParaRPr>
          </a:p>
        </p:txBody>
      </p:sp>
      <p:sp>
        <p:nvSpPr>
          <p:cNvPr id="3" name="2 CuadroTexto"/>
          <p:cNvSpPr txBox="1"/>
          <p:nvPr/>
        </p:nvSpPr>
        <p:spPr>
          <a:xfrm>
            <a:off x="5981291" y="1223835"/>
            <a:ext cx="1507033"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1"/>
            <a:ext cx="2171700" cy="162877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835276"/>
            <a:ext cx="2164718" cy="1623539"/>
          </a:xfrm>
          <a:prstGeom prst="rect">
            <a:avLst/>
          </a:prstGeom>
        </p:spPr>
      </p:pic>
    </p:spTree>
    <p:extLst>
      <p:ext uri="{BB962C8B-B14F-4D97-AF65-F5344CB8AC3E}">
        <p14:creationId xmlns:p14="http://schemas.microsoft.com/office/powerpoint/2010/main" val="3513955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Santa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252924"/>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lunes 26 por la noche personal de esta delegación acudió a la colonia Parques de Santa Cruz para atender un reporte de los vecinos donde refieren que debido al paso de camiones de carga pesada están deteriorando las vialidades y afectando las casas.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4" y="1904166"/>
            <a:ext cx="2340565" cy="1755424"/>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4" y="3775334"/>
            <a:ext cx="2340565" cy="1755424"/>
          </a:xfrm>
          <a:prstGeom prst="rect">
            <a:avLst/>
          </a:prstGeom>
        </p:spPr>
      </p:pic>
    </p:spTree>
    <p:extLst>
      <p:ext uri="{BB962C8B-B14F-4D97-AF65-F5344CB8AC3E}">
        <p14:creationId xmlns:p14="http://schemas.microsoft.com/office/powerpoint/2010/main" val="25921858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Santa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7543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27 personal de esta delegación acudimos a la colonia Parques de Santa Cruz del Valle para revisar la continuación de la canalización de aguas negras sobre la calle San Ignacio y Santa Gertrudis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4170" y="2045256"/>
            <a:ext cx="2367611" cy="177570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834328"/>
            <a:ext cx="2315896" cy="1736922"/>
          </a:xfrm>
          <a:prstGeom prst="rect">
            <a:avLst/>
          </a:prstGeom>
        </p:spPr>
      </p:pic>
    </p:spTree>
    <p:extLst>
      <p:ext uri="{BB962C8B-B14F-4D97-AF65-F5344CB8AC3E}">
        <p14:creationId xmlns:p14="http://schemas.microsoft.com/office/powerpoint/2010/main" val="76948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04. Operativo de limpieza / Valle de la Misericordia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27 de octubre personal de esta delegación acudimos a la colonia Valle de la Misericordia para llevar a cabo el operativo de limpieza y poda de maleza sobre el camellón central de la calle Antiguo camino a Santa Cruz del valle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9970" y="1885949"/>
            <a:ext cx="2435815" cy="1826861"/>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9970" y="3819178"/>
            <a:ext cx="2435815" cy="1826861"/>
          </a:xfrm>
          <a:prstGeom prst="rect">
            <a:avLst/>
          </a:prstGeom>
        </p:spPr>
      </p:pic>
    </p:spTree>
    <p:extLst>
      <p:ext uri="{BB962C8B-B14F-4D97-AF65-F5344CB8AC3E}">
        <p14:creationId xmlns:p14="http://schemas.microsoft.com/office/powerpoint/2010/main" val="11781510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Valle de la Misericordia</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2086725"/>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martes 27 de octubre personal de esta delegación acudió a la calle Antiguo camino a Santa Cruz en la colonia Valle de la Misericordia para revisar los trabajos que comenzó el SIAPA para la reparación de la tubería de aguas negras.  </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886805"/>
            <a:ext cx="2056261" cy="1542196"/>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4024867"/>
            <a:ext cx="2056261" cy="1479544"/>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5885" y="3061683"/>
            <a:ext cx="1798700" cy="1349025"/>
          </a:xfrm>
          <a:prstGeom prst="rect">
            <a:avLst/>
          </a:prstGeom>
        </p:spPr>
      </p:pic>
    </p:spTree>
    <p:extLst>
      <p:ext uri="{BB962C8B-B14F-4D97-AF65-F5344CB8AC3E}">
        <p14:creationId xmlns:p14="http://schemas.microsoft.com/office/powerpoint/2010/main" val="1213442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439652" y="1791980"/>
            <a:ext cx="6048672" cy="3888432"/>
          </a:xfrm>
          <a:prstGeom prst="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MX" sz="2400" dirty="0">
              <a:solidFill>
                <a:prstClr val="black"/>
              </a:solidFill>
            </a:endParaRPr>
          </a:p>
        </p:txBody>
      </p:sp>
      <p:sp>
        <p:nvSpPr>
          <p:cNvPr id="5" name="4 Rectángulo"/>
          <p:cNvSpPr/>
          <p:nvPr/>
        </p:nvSpPr>
        <p:spPr>
          <a:xfrm>
            <a:off x="1439652" y="1178277"/>
            <a:ext cx="6048672" cy="37804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r>
              <a:rPr lang="es-MX" sz="1351" dirty="0" smtClean="0">
                <a:solidFill>
                  <a:prstClr val="black"/>
                </a:solidFill>
              </a:rPr>
              <a:t>03. Visita a colonia / Parques de Santa Cruz</a:t>
            </a:r>
            <a:endParaRPr lang="es-MX" sz="1351" dirty="0">
              <a:solidFill>
                <a:prstClr val="black"/>
              </a:solidFill>
            </a:endParaRPr>
          </a:p>
        </p:txBody>
      </p:sp>
      <p:cxnSp>
        <p:nvCxnSpPr>
          <p:cNvPr id="7" name="6 Conector recto"/>
          <p:cNvCxnSpPr/>
          <p:nvPr/>
        </p:nvCxnSpPr>
        <p:spPr>
          <a:xfrm>
            <a:off x="3383868" y="1791980"/>
            <a:ext cx="0" cy="3888432"/>
          </a:xfrm>
          <a:prstGeom prst="line">
            <a:avLst/>
          </a:prstGeom>
          <a:ln w="28575">
            <a:solidFill>
              <a:schemeClr val="accent2"/>
            </a:solidFill>
          </a:ln>
        </p:spPr>
        <p:style>
          <a:lnRef idx="2">
            <a:schemeClr val="accent6"/>
          </a:lnRef>
          <a:fillRef idx="0">
            <a:schemeClr val="accent6"/>
          </a:fillRef>
          <a:effectRef idx="1">
            <a:schemeClr val="accent6"/>
          </a:effectRef>
          <a:fontRef idx="minor">
            <a:schemeClr val="tx1"/>
          </a:fontRef>
        </p:style>
      </p:cxnSp>
      <p:sp>
        <p:nvSpPr>
          <p:cNvPr id="2" name="1 CuadroTexto"/>
          <p:cNvSpPr txBox="1"/>
          <p:nvPr/>
        </p:nvSpPr>
        <p:spPr>
          <a:xfrm>
            <a:off x="1547665" y="1970841"/>
            <a:ext cx="1674187" cy="1920526"/>
          </a:xfrm>
          <a:prstGeom prst="rect">
            <a:avLst/>
          </a:prstGeom>
          <a:noFill/>
        </p:spPr>
        <p:txBody>
          <a:bodyPr wrap="square" rtlCol="0">
            <a:spAutoFit/>
          </a:bodyPr>
          <a:lstStyle/>
          <a:p>
            <a:pPr algn="just">
              <a:lnSpc>
                <a:spcPct val="90000"/>
              </a:lnSpc>
              <a:spcBef>
                <a:spcPts val="751"/>
              </a:spcBef>
            </a:pPr>
            <a:r>
              <a:rPr lang="es-MX" sz="1200" dirty="0" smtClean="0">
                <a:solidFill>
                  <a:prstClr val="black"/>
                </a:solidFill>
              </a:rPr>
              <a:t> El miércoles 28 personal de esta delegación acudió a la colonia Parques de Santa Cruz para nuevamente revisar el avance de trabajos sobre la calle San Ignacio y Santa Gertrudis por parte del personal del SIAPA</a:t>
            </a:r>
            <a:endParaRPr lang="es-MX" sz="1200" dirty="0">
              <a:solidFill>
                <a:prstClr val="black"/>
              </a:solidFill>
            </a:endParaRPr>
          </a:p>
        </p:txBody>
      </p:sp>
      <p:sp>
        <p:nvSpPr>
          <p:cNvPr id="3" name="2 CuadroTexto"/>
          <p:cNvSpPr txBox="1"/>
          <p:nvPr/>
        </p:nvSpPr>
        <p:spPr>
          <a:xfrm>
            <a:off x="5734051" y="1223835"/>
            <a:ext cx="1754274" cy="300210"/>
          </a:xfrm>
          <a:prstGeom prst="rect">
            <a:avLst/>
          </a:prstGeom>
          <a:noFill/>
        </p:spPr>
        <p:txBody>
          <a:bodyPr wrap="square" rtlCol="0">
            <a:spAutoFit/>
          </a:bodyPr>
          <a:lstStyle/>
          <a:p>
            <a:r>
              <a:rPr lang="es-MX" sz="1351" dirty="0" smtClean="0">
                <a:solidFill>
                  <a:prstClr val="black"/>
                </a:solidFill>
              </a:rPr>
              <a:t>NOVIEMBRE    </a:t>
            </a:r>
            <a:r>
              <a:rPr lang="es-MX" sz="1351" dirty="0">
                <a:solidFill>
                  <a:prstClr val="black"/>
                </a:solidFill>
              </a:rPr>
              <a:t>2020</a:t>
            </a: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5885" y="1970840"/>
            <a:ext cx="2188166" cy="164112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5885" y="3895725"/>
            <a:ext cx="2189701" cy="1642276"/>
          </a:xfrm>
          <a:prstGeom prst="rect">
            <a:avLst/>
          </a:prstGeom>
        </p:spPr>
      </p:pic>
    </p:spTree>
    <p:extLst>
      <p:ext uri="{BB962C8B-B14F-4D97-AF65-F5344CB8AC3E}">
        <p14:creationId xmlns:p14="http://schemas.microsoft.com/office/powerpoint/2010/main" val="1617859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6287</TotalTime>
  <Words>1638</Words>
  <Application>Microsoft Office PowerPoint</Application>
  <PresentationFormat>Presentación en pantalla (4:3)</PresentationFormat>
  <Paragraphs>101</Paragraphs>
  <Slides>33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33</vt:i4>
      </vt:variant>
    </vt:vector>
  </HeadingPairs>
  <TitlesOfParts>
    <vt:vector size="38" baseType="lpstr">
      <vt:lpstr>Arial</vt:lpstr>
      <vt:lpstr>Calibri</vt:lpstr>
      <vt:lpstr>Calibri Light</vt:lpstr>
      <vt:lpstr>Times New Roman</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LCotilla</dc:creator>
  <cp:lastModifiedBy>Cesar Ignacio Bocanegra Alvarado</cp:lastModifiedBy>
  <cp:revision>625</cp:revision>
  <cp:lastPrinted>2019-11-29T18:19:45Z</cp:lastPrinted>
  <dcterms:created xsi:type="dcterms:W3CDTF">2019-08-26T15:47:51Z</dcterms:created>
  <dcterms:modified xsi:type="dcterms:W3CDTF">2020-12-01T15:30:24Z</dcterms:modified>
</cp:coreProperties>
</file>