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313" r:id="rId2"/>
    <p:sldId id="432" r:id="rId3"/>
    <p:sldId id="433" r:id="rId4"/>
    <p:sldId id="434" r:id="rId5"/>
    <p:sldId id="435" r:id="rId6"/>
    <p:sldId id="440" r:id="rId7"/>
    <p:sldId id="439" r:id="rId8"/>
    <p:sldId id="438" r:id="rId9"/>
    <p:sldId id="441" r:id="rId10"/>
    <p:sldId id="442" r:id="rId11"/>
    <p:sldId id="437" r:id="rId12"/>
    <p:sldId id="443" r:id="rId13"/>
    <p:sldId id="444" r:id="rId14"/>
    <p:sldId id="445" r:id="rId15"/>
    <p:sldId id="446" r:id="rId16"/>
    <p:sldId id="436" r:id="rId17"/>
    <p:sldId id="447" r:id="rId18"/>
    <p:sldId id="448" r:id="rId19"/>
    <p:sldId id="431" r:id="rId20"/>
    <p:sldId id="449" r:id="rId2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22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716" autoAdjust="0"/>
  </p:normalViewPr>
  <p:slideViewPr>
    <p:cSldViewPr snapToGrid="0">
      <p:cViewPr varScale="1">
        <p:scale>
          <a:sx n="104" d="100"/>
          <a:sy n="104" d="100"/>
        </p:scale>
        <p:origin x="6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DECE40-A5D2-41A4-9537-59A849BB86D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3C6AFAEF-906F-4F88-AC1B-B962B11BF95B}">
      <dgm:prSet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pPr rtl="0"/>
          <a:r>
            <a:rPr lang="es-MX" sz="3200" dirty="0" smtClean="0">
              <a:solidFill>
                <a:schemeClr val="tx1"/>
              </a:solidFill>
            </a:rPr>
            <a:t> DELEGACIÓN MUNICIPAL LÓPEZ COTILLA</a:t>
          </a:r>
        </a:p>
        <a:p>
          <a:pPr rtl="0"/>
          <a:r>
            <a:rPr lang="es-MX" sz="2800" dirty="0" smtClean="0">
              <a:solidFill>
                <a:schemeClr val="tx1"/>
              </a:solidFill>
            </a:rPr>
            <a:t>INFORME MENSUAL MAYO  2021</a:t>
          </a:r>
          <a:endParaRPr lang="es-MX" sz="2800" dirty="0">
            <a:solidFill>
              <a:schemeClr val="tx1"/>
            </a:solidFill>
          </a:endParaRPr>
        </a:p>
      </dgm:t>
    </dgm:pt>
    <dgm:pt modelId="{39E71C7E-3CC7-4AF9-9B05-10A40CBF6E91}" type="parTrans" cxnId="{2692BC19-E7CF-4440-8674-953728EAF777}">
      <dgm:prSet/>
      <dgm:spPr/>
      <dgm:t>
        <a:bodyPr/>
        <a:lstStyle/>
        <a:p>
          <a:endParaRPr lang="es-MX"/>
        </a:p>
      </dgm:t>
    </dgm:pt>
    <dgm:pt modelId="{BD3E2C7E-699F-4586-AF44-2F5AD220644C}" type="sibTrans" cxnId="{2692BC19-E7CF-4440-8674-953728EAF777}">
      <dgm:prSet/>
      <dgm:spPr/>
      <dgm:t>
        <a:bodyPr/>
        <a:lstStyle/>
        <a:p>
          <a:endParaRPr lang="es-MX"/>
        </a:p>
      </dgm:t>
    </dgm:pt>
    <dgm:pt modelId="{4A39BE37-B802-4D87-844F-17015A0D6F0C}" type="pres">
      <dgm:prSet presAssocID="{53DECE40-A5D2-41A4-9537-59A849BB86D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5CC35192-27D1-4CC3-964B-07D4DF1A84EC}" type="pres">
      <dgm:prSet presAssocID="{3C6AFAEF-906F-4F88-AC1B-B962B11BF95B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692BC19-E7CF-4440-8674-953728EAF777}" srcId="{53DECE40-A5D2-41A4-9537-59A849BB86DE}" destId="{3C6AFAEF-906F-4F88-AC1B-B962B11BF95B}" srcOrd="0" destOrd="0" parTransId="{39E71C7E-3CC7-4AF9-9B05-10A40CBF6E91}" sibTransId="{BD3E2C7E-699F-4586-AF44-2F5AD220644C}"/>
    <dgm:cxn modelId="{EABBC8A9-F4BF-4C6B-BBA8-099C51156C1F}" type="presOf" srcId="{3C6AFAEF-906F-4F88-AC1B-B962B11BF95B}" destId="{5CC35192-27D1-4CC3-964B-07D4DF1A84EC}" srcOrd="0" destOrd="0" presId="urn:microsoft.com/office/officeart/2005/8/layout/process1"/>
    <dgm:cxn modelId="{522F286E-A684-46FC-A7D9-0947874763A2}" type="presOf" srcId="{53DECE40-A5D2-41A4-9537-59A849BB86DE}" destId="{4A39BE37-B802-4D87-844F-17015A0D6F0C}" srcOrd="0" destOrd="0" presId="urn:microsoft.com/office/officeart/2005/8/layout/process1"/>
    <dgm:cxn modelId="{55FCDFEE-1AA5-475F-BBFB-071B543D234B}" type="presParOf" srcId="{4A39BE37-B802-4D87-844F-17015A0D6F0C}" destId="{5CC35192-27D1-4CC3-964B-07D4DF1A84E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C35192-27D1-4CC3-964B-07D4DF1A84EC}">
      <dsp:nvSpPr>
        <dsp:cNvPr id="0" name=""/>
        <dsp:cNvSpPr/>
      </dsp:nvSpPr>
      <dsp:spPr>
        <a:xfrm>
          <a:off x="6667" y="0"/>
          <a:ext cx="6817664" cy="1310120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kern="1200" dirty="0" smtClean="0">
              <a:solidFill>
                <a:schemeClr val="tx1"/>
              </a:solidFill>
            </a:rPr>
            <a:t> DELEGACIÓN MUNICIPAL LÓPEZ COTILLA</a:t>
          </a:r>
        </a:p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>
              <a:solidFill>
                <a:schemeClr val="tx1"/>
              </a:solidFill>
            </a:rPr>
            <a:t>INFORME MENSUAL MAYO  2021</a:t>
          </a:r>
          <a:endParaRPr lang="es-MX" sz="2800" kern="1200" dirty="0">
            <a:solidFill>
              <a:schemeClr val="tx1"/>
            </a:solidFill>
          </a:endParaRPr>
        </a:p>
      </dsp:txBody>
      <dsp:txXfrm>
        <a:off x="45039" y="38372"/>
        <a:ext cx="6740920" cy="12333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D3CE-28B1-47C1-8A2C-04516DA7813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01/06/2021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3FFB-D4BA-4CB0-8B1A-E05B39425058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112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D3CE-28B1-47C1-8A2C-04516DA7813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01/06/2021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3FFB-D4BA-4CB0-8B1A-E05B39425058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920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D3CE-28B1-47C1-8A2C-04516DA7813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01/06/2021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3FFB-D4BA-4CB0-8B1A-E05B39425058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228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D3CE-28B1-47C1-8A2C-04516DA7813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01/06/2021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3FFB-D4BA-4CB0-8B1A-E05B39425058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479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D3CE-28B1-47C1-8A2C-04516DA7813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01/06/2021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3FFB-D4BA-4CB0-8B1A-E05B39425058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558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D3CE-28B1-47C1-8A2C-04516DA7813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01/06/2021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3FFB-D4BA-4CB0-8B1A-E05B39425058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202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D3CE-28B1-47C1-8A2C-04516DA7813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01/06/2021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3FFB-D4BA-4CB0-8B1A-E05B39425058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168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D3CE-28B1-47C1-8A2C-04516DA7813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01/06/2021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3FFB-D4BA-4CB0-8B1A-E05B39425058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67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D3CE-28B1-47C1-8A2C-04516DA7813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01/06/2021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3FFB-D4BA-4CB0-8B1A-E05B39425058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587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D3CE-28B1-47C1-8A2C-04516DA7813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01/06/2021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3FFB-D4BA-4CB0-8B1A-E05B39425058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1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D3CE-28B1-47C1-8A2C-04516DA7813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01/06/2021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3FFB-D4BA-4CB0-8B1A-E05B39425058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665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FD3CE-28B1-47C1-8A2C-04516DA7813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01/06/2021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33FFB-D4BA-4CB0-8B1A-E05B39425058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38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317477713"/>
              </p:ext>
            </p:extLst>
          </p:nvPr>
        </p:nvGraphicFramePr>
        <p:xfrm>
          <a:off x="1299524" y="3181198"/>
          <a:ext cx="6831000" cy="131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6 Imagen" descr="logotipo ayuntamiento actual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" y="1079425"/>
            <a:ext cx="1632399" cy="165171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15475" t="1" b="58980"/>
          <a:stretch/>
        </p:blipFill>
        <p:spPr>
          <a:xfrm>
            <a:off x="1519173" y="1285261"/>
            <a:ext cx="6221577" cy="740764"/>
          </a:xfrm>
          <a:prstGeom prst="rect">
            <a:avLst/>
          </a:prstGeom>
        </p:spPr>
      </p:pic>
      <p:cxnSp>
        <p:nvCxnSpPr>
          <p:cNvPr id="4" name="Conector recto 3"/>
          <p:cNvCxnSpPr/>
          <p:nvPr/>
        </p:nvCxnSpPr>
        <p:spPr>
          <a:xfrm>
            <a:off x="1326524" y="5119352"/>
            <a:ext cx="6804000" cy="0"/>
          </a:xfrm>
          <a:prstGeom prst="line">
            <a:avLst/>
          </a:prstGeom>
          <a:ln w="47625"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Rectángulo 2"/>
          <p:cNvSpPr/>
          <p:nvPr/>
        </p:nvSpPr>
        <p:spPr>
          <a:xfrm>
            <a:off x="2247364" y="2026030"/>
            <a:ext cx="4572000" cy="508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135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Secretaria General del Ayuntamiento</a:t>
            </a:r>
            <a:endParaRPr lang="es-MX" sz="105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MX" sz="135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Dirección de Delegaciones y Agencias Municipales</a:t>
            </a:r>
            <a:endParaRPr lang="es-MX" sz="105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62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439652" y="1780951"/>
            <a:ext cx="6048672" cy="3888432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2400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439652" y="1178277"/>
            <a:ext cx="6048672" cy="378043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351" dirty="0" smtClean="0">
                <a:solidFill>
                  <a:prstClr val="black"/>
                </a:solidFill>
              </a:rPr>
              <a:t>03. Visita a colonia / Huerta de Peña </a:t>
            </a:r>
            <a:endParaRPr lang="es-MX" sz="1351" dirty="0">
              <a:solidFill>
                <a:prstClr val="black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3383868" y="1791980"/>
            <a:ext cx="0" cy="388843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1547665" y="1970841"/>
            <a:ext cx="1674187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spcBef>
                <a:spcPts val="751"/>
              </a:spcBef>
            </a:pPr>
            <a:r>
              <a:rPr lang="es-MX" sz="1200" dirty="0" smtClean="0">
                <a:solidFill>
                  <a:prstClr val="black"/>
                </a:solidFill>
              </a:rPr>
              <a:t> El martes 11 de mayo  personal de esta delegación acudimos a la colonia Huerta de Peña para revisar los trabajos y avances de la obra pública que se realiza en las calles de esa colonia. . </a:t>
            </a:r>
            <a:endParaRPr lang="es-MX" sz="1200" dirty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312834" y="1223835"/>
            <a:ext cx="1611399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51" dirty="0" smtClean="0">
                <a:solidFill>
                  <a:prstClr val="black"/>
                </a:solidFill>
              </a:rPr>
              <a:t>MAYO 2021</a:t>
            </a:r>
            <a:endParaRPr lang="es-MX" sz="1351" dirty="0">
              <a:solidFill>
                <a:prstClr val="black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973" y="1879600"/>
            <a:ext cx="1671095" cy="222673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084" y="1879600"/>
            <a:ext cx="1671095" cy="222673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010" y="4204983"/>
            <a:ext cx="1784147" cy="133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54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439652" y="1791980"/>
            <a:ext cx="6048672" cy="3888432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2400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439652" y="1178277"/>
            <a:ext cx="6048672" cy="378043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351" dirty="0" smtClean="0">
                <a:solidFill>
                  <a:prstClr val="black"/>
                </a:solidFill>
              </a:rPr>
              <a:t>04. Brigadas de mantenimiento / Villa Fontana   </a:t>
            </a:r>
            <a:endParaRPr lang="es-MX" sz="1351" dirty="0">
              <a:solidFill>
                <a:prstClr val="black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3383868" y="1791980"/>
            <a:ext cx="0" cy="388843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1547665" y="1970841"/>
            <a:ext cx="1674187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spcBef>
                <a:spcPts val="751"/>
              </a:spcBef>
            </a:pPr>
            <a:r>
              <a:rPr lang="es-MX" sz="1200" dirty="0" smtClean="0">
                <a:solidFill>
                  <a:prstClr val="black"/>
                </a:solidFill>
              </a:rPr>
              <a:t> El viernes 14 de mayo  personal de esta delegación en compañía con personal de la delegación Toluquilla acudimos a la colonia Villa Fontana para realizar la limpieza del área verde del jardín central, así como también la instalación de una malla perimetral en la periferia del fraccionamiento.   </a:t>
            </a:r>
            <a:endParaRPr lang="es-MX" sz="1200" dirty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312834" y="1223835"/>
            <a:ext cx="1611399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51" dirty="0" smtClean="0">
                <a:solidFill>
                  <a:prstClr val="black"/>
                </a:solidFill>
              </a:rPr>
              <a:t>MAYO 2021</a:t>
            </a:r>
            <a:endParaRPr lang="es-MX" sz="1351" dirty="0">
              <a:solidFill>
                <a:prstClr val="black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517" y="1896532"/>
            <a:ext cx="1500355" cy="200047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068" y="3897005"/>
            <a:ext cx="2239643" cy="168078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123" y="1904535"/>
            <a:ext cx="2340950" cy="175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92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439652" y="1791980"/>
            <a:ext cx="6048672" cy="3888432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2400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439652" y="1178277"/>
            <a:ext cx="6048672" cy="378043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351" dirty="0" smtClean="0">
                <a:solidFill>
                  <a:prstClr val="black"/>
                </a:solidFill>
              </a:rPr>
              <a:t>04. Brigadas de mantenimiento / Villa Fontana   </a:t>
            </a:r>
            <a:endParaRPr lang="es-MX" sz="1351" dirty="0">
              <a:solidFill>
                <a:prstClr val="black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3383868" y="1791980"/>
            <a:ext cx="0" cy="388843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1547665" y="1970841"/>
            <a:ext cx="1674187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spcBef>
                <a:spcPts val="751"/>
              </a:spcBef>
            </a:pPr>
            <a:r>
              <a:rPr lang="es-MX" sz="1200" dirty="0" smtClean="0">
                <a:solidFill>
                  <a:prstClr val="black"/>
                </a:solidFill>
              </a:rPr>
              <a:t> El lunes 17 de mayo  personal de esta delegación en compañía con personal de la delegación Toluquilla acudimos a la colonia Villa Fontana para terminar el trabajo de la instalación de la malla ciclónica en una parte del fraccionamiento.   </a:t>
            </a:r>
            <a:endParaRPr lang="es-MX" sz="1200" dirty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312834" y="1223835"/>
            <a:ext cx="1611399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51" dirty="0" smtClean="0">
                <a:solidFill>
                  <a:prstClr val="black"/>
                </a:solidFill>
              </a:rPr>
              <a:t>MAYO 2021</a:t>
            </a:r>
            <a:endParaRPr lang="es-MX" sz="1351" dirty="0">
              <a:solidFill>
                <a:prstClr val="black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385" y="1970841"/>
            <a:ext cx="2935879" cy="165062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385" y="3885124"/>
            <a:ext cx="3034415" cy="170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35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439652" y="1791980"/>
            <a:ext cx="6048672" cy="3888432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2400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439652" y="1178277"/>
            <a:ext cx="6048672" cy="378043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351" dirty="0" smtClean="0">
                <a:solidFill>
                  <a:prstClr val="black"/>
                </a:solidFill>
              </a:rPr>
              <a:t>04. Brigadas de mantenimiento / López Cotilla </a:t>
            </a:r>
            <a:endParaRPr lang="es-MX" sz="1351" dirty="0">
              <a:solidFill>
                <a:prstClr val="black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3383868" y="1791980"/>
            <a:ext cx="0" cy="388843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1547665" y="1970841"/>
            <a:ext cx="1674187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spcBef>
                <a:spcPts val="751"/>
              </a:spcBef>
            </a:pPr>
            <a:r>
              <a:rPr lang="es-MX" sz="1200" dirty="0" smtClean="0">
                <a:solidFill>
                  <a:prstClr val="black"/>
                </a:solidFill>
              </a:rPr>
              <a:t> El martes 18 de mayo  personal de esta delegación realizamos el apoyo a personal de aseo publico para realizar la limpieza de las bocas de tormenta que se ubican sobre la calle Ferrocarril entre Incalpa y la calle La Paz en la colonia López Cotilla.  </a:t>
            </a:r>
            <a:endParaRPr lang="es-MX" sz="1200" dirty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312834" y="1223835"/>
            <a:ext cx="1611399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51" dirty="0" smtClean="0">
                <a:solidFill>
                  <a:prstClr val="black"/>
                </a:solidFill>
              </a:rPr>
              <a:t>MAYO 2021</a:t>
            </a:r>
            <a:endParaRPr lang="es-MX" sz="1351" dirty="0">
              <a:solidFill>
                <a:prstClr val="black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893" y="1879599"/>
            <a:ext cx="1569431" cy="209126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752" y="1970841"/>
            <a:ext cx="2156143" cy="161811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866" y="3970866"/>
            <a:ext cx="2181935" cy="163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2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547665" y="1759705"/>
            <a:ext cx="6048672" cy="3888432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2400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439652" y="1178277"/>
            <a:ext cx="6048672" cy="378043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351" dirty="0" smtClean="0">
                <a:solidFill>
                  <a:prstClr val="black"/>
                </a:solidFill>
              </a:rPr>
              <a:t>03. Visita a colonia / Parques de Santa Cruz del Valle</a:t>
            </a:r>
            <a:endParaRPr lang="es-MX" sz="1351" dirty="0">
              <a:solidFill>
                <a:prstClr val="black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3383868" y="1791980"/>
            <a:ext cx="0" cy="388843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1547665" y="1970841"/>
            <a:ext cx="1674187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spcBef>
                <a:spcPts val="751"/>
              </a:spcBef>
            </a:pPr>
            <a:r>
              <a:rPr lang="es-MX" sz="1200" dirty="0" smtClean="0">
                <a:solidFill>
                  <a:prstClr val="black"/>
                </a:solidFill>
              </a:rPr>
              <a:t> El miércoles 19 de mayo personal de esta delegación acudimos a la colonia Parques de Santa Cruz para revisar los trabajos de cambio de luminarias a tipo LED por parte de personal de alumbrado publico.</a:t>
            </a:r>
            <a:endParaRPr lang="es-MX" sz="1200" dirty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312834" y="1223835"/>
            <a:ext cx="1611399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51" dirty="0" smtClean="0">
                <a:solidFill>
                  <a:prstClr val="black"/>
                </a:solidFill>
              </a:rPr>
              <a:t>MAYO 2021</a:t>
            </a:r>
            <a:endParaRPr lang="es-MX" sz="1351" dirty="0">
              <a:solidFill>
                <a:prstClr val="black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885" y="1837478"/>
            <a:ext cx="1930119" cy="144758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885" y="4005085"/>
            <a:ext cx="2054933" cy="15412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086" y="2320702"/>
            <a:ext cx="1841238" cy="245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19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439652" y="1791980"/>
            <a:ext cx="6048672" cy="3888432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2400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439652" y="1178277"/>
            <a:ext cx="6048672" cy="378043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351" dirty="0" smtClean="0">
                <a:solidFill>
                  <a:prstClr val="black"/>
                </a:solidFill>
              </a:rPr>
              <a:t>COVID-19 / Limpieza y Sanitización </a:t>
            </a:r>
            <a:endParaRPr lang="es-MX" sz="1351" dirty="0">
              <a:solidFill>
                <a:prstClr val="black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3383868" y="1791980"/>
            <a:ext cx="0" cy="388843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1547665" y="1970841"/>
            <a:ext cx="167418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spcBef>
                <a:spcPts val="751"/>
              </a:spcBef>
            </a:pPr>
            <a:r>
              <a:rPr lang="es-MX" sz="1200" dirty="0" smtClean="0">
                <a:solidFill>
                  <a:prstClr val="black"/>
                </a:solidFill>
              </a:rPr>
              <a:t> El miércoles 19 de mayo     realizamos la limpieza y sanitización de las instalaciones de nuestra delegación como medida preventiva ante el COVID-19</a:t>
            </a:r>
            <a:endParaRPr lang="es-MX" sz="1200" dirty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312834" y="1223835"/>
            <a:ext cx="1611399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51" dirty="0" smtClean="0">
                <a:solidFill>
                  <a:prstClr val="black"/>
                </a:solidFill>
              </a:rPr>
              <a:t>MAYO 2021</a:t>
            </a:r>
            <a:endParaRPr lang="es-MX" sz="1351" dirty="0">
              <a:solidFill>
                <a:prstClr val="black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885" y="2046924"/>
            <a:ext cx="2252362" cy="168927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37068" y="3814680"/>
            <a:ext cx="2012434" cy="150932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885" y="3945485"/>
            <a:ext cx="2034183" cy="152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48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439652" y="1791980"/>
            <a:ext cx="6048672" cy="3888432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2400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439652" y="1178277"/>
            <a:ext cx="6048672" cy="378043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351" dirty="0" smtClean="0">
                <a:solidFill>
                  <a:prstClr val="black"/>
                </a:solidFill>
              </a:rPr>
              <a:t>03. Visita a colonia / Artesanos  </a:t>
            </a:r>
            <a:endParaRPr lang="es-MX" sz="1351" dirty="0">
              <a:solidFill>
                <a:prstClr val="black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3383868" y="1791980"/>
            <a:ext cx="0" cy="388843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1547665" y="1970841"/>
            <a:ext cx="1674187" cy="225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spcBef>
                <a:spcPts val="751"/>
              </a:spcBef>
            </a:pPr>
            <a:r>
              <a:rPr lang="es-MX" sz="1200" dirty="0" smtClean="0">
                <a:solidFill>
                  <a:prstClr val="black"/>
                </a:solidFill>
              </a:rPr>
              <a:t> El jueves 20 de mayo personal de esta delegación acudimos a la colonia Artesanos a la calle Vía Manzanillo para revisar los trabajos de bacheo que llevaron acabo personal de mejoramiento de vialidades y asfaltos en atención a nuestros reportes de días pasados.   </a:t>
            </a:r>
            <a:endParaRPr lang="es-MX" sz="1200" dirty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312834" y="1223835"/>
            <a:ext cx="1611399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51" dirty="0" smtClean="0">
                <a:solidFill>
                  <a:prstClr val="black"/>
                </a:solidFill>
              </a:rPr>
              <a:t>MAYO 2021</a:t>
            </a:r>
            <a:endParaRPr lang="es-MX" sz="1351" dirty="0">
              <a:solidFill>
                <a:prstClr val="black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886" y="1970842"/>
            <a:ext cx="2313861" cy="173539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885" y="3860224"/>
            <a:ext cx="2324910" cy="174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70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566140" y="1791980"/>
            <a:ext cx="6048672" cy="3888432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2400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439652" y="1178277"/>
            <a:ext cx="6048672" cy="378043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351" dirty="0" smtClean="0">
                <a:solidFill>
                  <a:prstClr val="black"/>
                </a:solidFill>
              </a:rPr>
              <a:t>03. Visita a colonia / Parques de Santa Cruz  </a:t>
            </a:r>
            <a:endParaRPr lang="es-MX" sz="1351" dirty="0">
              <a:solidFill>
                <a:prstClr val="black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3383868" y="1791980"/>
            <a:ext cx="0" cy="388843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1547665" y="1970841"/>
            <a:ext cx="1674187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spcBef>
                <a:spcPts val="751"/>
              </a:spcBef>
            </a:pPr>
            <a:r>
              <a:rPr lang="es-MX" sz="1200" dirty="0" smtClean="0">
                <a:solidFill>
                  <a:prstClr val="black"/>
                </a:solidFill>
              </a:rPr>
              <a:t> El jueves 20 de mayo personal de esta delegación acudimos a la colonia Parques de Santa Cruz para revisar los trabajos de bacheo que llevaron acabo personal de mejoramiento de vialidades y asfaltos en atención a nuestros reportes y gestión.    </a:t>
            </a:r>
            <a:endParaRPr lang="es-MX" sz="1200" dirty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312834" y="1223835"/>
            <a:ext cx="1611399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51" dirty="0" smtClean="0">
                <a:solidFill>
                  <a:prstClr val="black"/>
                </a:solidFill>
              </a:rPr>
              <a:t>MAYO 2021</a:t>
            </a:r>
            <a:endParaRPr lang="es-MX" sz="1351" dirty="0">
              <a:solidFill>
                <a:prstClr val="black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94"/>
          <a:stretch/>
        </p:blipFill>
        <p:spPr>
          <a:xfrm>
            <a:off x="3479267" y="1970842"/>
            <a:ext cx="1948767" cy="184757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267" y="3907745"/>
            <a:ext cx="2159731" cy="161979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803" y="2430023"/>
            <a:ext cx="1715716" cy="228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84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439652" y="1791980"/>
            <a:ext cx="6048672" cy="3888432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2400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439652" y="1178277"/>
            <a:ext cx="6048672" cy="378043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351" dirty="0" smtClean="0">
                <a:solidFill>
                  <a:prstClr val="black"/>
                </a:solidFill>
              </a:rPr>
              <a:t>03. Visita a colonia / Artesanos  </a:t>
            </a:r>
            <a:endParaRPr lang="es-MX" sz="1351" dirty="0">
              <a:solidFill>
                <a:prstClr val="black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3383868" y="1791980"/>
            <a:ext cx="0" cy="388843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1547665" y="1970841"/>
            <a:ext cx="1674187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spcBef>
                <a:spcPts val="751"/>
              </a:spcBef>
            </a:pPr>
            <a:r>
              <a:rPr lang="es-MX" sz="1200" dirty="0" smtClean="0">
                <a:solidFill>
                  <a:prstClr val="black"/>
                </a:solidFill>
              </a:rPr>
              <a:t> El viernes 21 de mayo personal de esta delegación nuevamente acudimos a la colonia Artesanos a la calle Vía Manzanillo para revisar los trabajos y avances en el bacheo que llevaron acabo personal de mejoramiento de vialidades y asfaltos.   </a:t>
            </a:r>
            <a:endParaRPr lang="es-MX" sz="1200" dirty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312834" y="1223835"/>
            <a:ext cx="1611399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51" dirty="0" smtClean="0">
                <a:solidFill>
                  <a:prstClr val="black"/>
                </a:solidFill>
              </a:rPr>
              <a:t>MAYO 2021</a:t>
            </a:r>
            <a:endParaRPr lang="es-MX" sz="1351" dirty="0">
              <a:solidFill>
                <a:prstClr val="black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885" y="1896893"/>
            <a:ext cx="2317420" cy="173806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023" y="3870618"/>
            <a:ext cx="2234356" cy="167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80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439652" y="1791980"/>
            <a:ext cx="6048672" cy="3888432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2400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439652" y="1178277"/>
            <a:ext cx="6048672" cy="378043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351" dirty="0" smtClean="0">
                <a:solidFill>
                  <a:prstClr val="black"/>
                </a:solidFill>
              </a:rPr>
              <a:t>03. Visita a colonia / Valle de la Misericordia  </a:t>
            </a:r>
            <a:endParaRPr lang="es-MX" sz="1351" dirty="0">
              <a:solidFill>
                <a:prstClr val="black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3383868" y="1791980"/>
            <a:ext cx="0" cy="388843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1547665" y="1970841"/>
            <a:ext cx="16741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spcBef>
                <a:spcPts val="751"/>
              </a:spcBef>
            </a:pPr>
            <a:r>
              <a:rPr lang="es-MX" sz="1200" dirty="0" smtClean="0">
                <a:solidFill>
                  <a:prstClr val="black"/>
                </a:solidFill>
              </a:rPr>
              <a:t> El viernes 21 de mayo personal de esta delegación acudimos a la colonia Valle de la Misericordia a la calle Antiguo camino a Santa Cruz para revisar los trabajos y avances de rehabilitación de la calle.  </a:t>
            </a:r>
            <a:endParaRPr lang="es-MX" sz="1200" dirty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312834" y="1223835"/>
            <a:ext cx="1611399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51" dirty="0" smtClean="0">
                <a:solidFill>
                  <a:prstClr val="black"/>
                </a:solidFill>
              </a:rPr>
              <a:t>MAYO 2021</a:t>
            </a:r>
            <a:endParaRPr lang="es-MX" sz="1351" dirty="0">
              <a:solidFill>
                <a:prstClr val="black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518" y="1970841"/>
            <a:ext cx="2008939" cy="150670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391" y="2490279"/>
            <a:ext cx="1638158" cy="218421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518" y="3879745"/>
            <a:ext cx="2119320" cy="158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13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439652" y="1791980"/>
            <a:ext cx="6048672" cy="3888432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2400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439652" y="1178277"/>
            <a:ext cx="6048672" cy="378043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351" dirty="0" smtClean="0">
                <a:solidFill>
                  <a:prstClr val="black"/>
                </a:solidFill>
              </a:rPr>
              <a:t>COVID-19 / Limpieza y Sanitización </a:t>
            </a:r>
            <a:endParaRPr lang="es-MX" sz="1351" dirty="0">
              <a:solidFill>
                <a:prstClr val="black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3383868" y="1791980"/>
            <a:ext cx="0" cy="388843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1547665" y="1970841"/>
            <a:ext cx="167418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spcBef>
                <a:spcPts val="751"/>
              </a:spcBef>
            </a:pPr>
            <a:r>
              <a:rPr lang="es-MX" sz="1200" dirty="0" smtClean="0">
                <a:solidFill>
                  <a:prstClr val="black"/>
                </a:solidFill>
              </a:rPr>
              <a:t> El lunes 26 de abril    realizamos la limpieza y sanitización de las instalaciones de nuestra delegación como medida preventiva ante el COVID-19</a:t>
            </a:r>
            <a:endParaRPr lang="es-MX" sz="1200" dirty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312834" y="1223835"/>
            <a:ext cx="1611399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51" dirty="0" smtClean="0">
                <a:solidFill>
                  <a:prstClr val="black"/>
                </a:solidFill>
              </a:rPr>
              <a:t>MAYO 2021</a:t>
            </a:r>
            <a:endParaRPr lang="es-MX" sz="1351" dirty="0">
              <a:solidFill>
                <a:prstClr val="black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1982" b="6461"/>
          <a:stretch/>
        </p:blipFill>
        <p:spPr>
          <a:xfrm rot="16200000">
            <a:off x="3457244" y="2004212"/>
            <a:ext cx="1758962" cy="158168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58764" y="2749559"/>
            <a:ext cx="2631029" cy="197327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13022" y="3967121"/>
            <a:ext cx="1847404" cy="138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61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439652" y="1791980"/>
            <a:ext cx="6048672" cy="3888432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2400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439652" y="1178277"/>
            <a:ext cx="6048672" cy="378043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351" dirty="0" smtClean="0">
                <a:solidFill>
                  <a:prstClr val="black"/>
                </a:solidFill>
              </a:rPr>
              <a:t>04. Brigadas de mantenimiento / López Cotilla </a:t>
            </a:r>
            <a:endParaRPr lang="es-MX" sz="1351" dirty="0">
              <a:solidFill>
                <a:prstClr val="black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3383868" y="1791980"/>
            <a:ext cx="0" cy="388843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1547665" y="1970841"/>
            <a:ext cx="16741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spcBef>
                <a:spcPts val="751"/>
              </a:spcBef>
            </a:pPr>
            <a:r>
              <a:rPr lang="es-MX" sz="1200" dirty="0" smtClean="0">
                <a:solidFill>
                  <a:prstClr val="black"/>
                </a:solidFill>
              </a:rPr>
              <a:t> El lunes 24 de mayo  personal de esta delegación en compañía de personal de otras delegaciones y agencias municipales realizamos el operativo de limpieza de diversos puntos vulnerables en la colonia López Cotilla.  </a:t>
            </a:r>
            <a:endParaRPr lang="es-MX" sz="1200" dirty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312834" y="1223835"/>
            <a:ext cx="1611399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51" dirty="0" smtClean="0">
                <a:solidFill>
                  <a:prstClr val="black"/>
                </a:solidFill>
              </a:rPr>
              <a:t>MAYO 2021</a:t>
            </a:r>
            <a:endParaRPr lang="es-MX" sz="1351" dirty="0">
              <a:solidFill>
                <a:prstClr val="black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810" y="1981008"/>
            <a:ext cx="1936516" cy="145329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031" y="3923364"/>
            <a:ext cx="1945570" cy="146009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319" y="1970841"/>
            <a:ext cx="1950063" cy="146346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764" y="3923364"/>
            <a:ext cx="1888618" cy="141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06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439652" y="1791980"/>
            <a:ext cx="6048672" cy="3888432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2400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439652" y="1178277"/>
            <a:ext cx="6048672" cy="378043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351" dirty="0" smtClean="0">
                <a:solidFill>
                  <a:prstClr val="black"/>
                </a:solidFill>
              </a:rPr>
              <a:t>03. Visita a colonia / Valle de la Misericordia  </a:t>
            </a:r>
            <a:endParaRPr lang="es-MX" sz="1351" dirty="0">
              <a:solidFill>
                <a:prstClr val="black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3383868" y="1791980"/>
            <a:ext cx="0" cy="388843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1547665" y="1970841"/>
            <a:ext cx="16741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spcBef>
                <a:spcPts val="751"/>
              </a:spcBef>
            </a:pPr>
            <a:r>
              <a:rPr lang="es-MX" sz="1200" dirty="0" smtClean="0">
                <a:solidFill>
                  <a:prstClr val="black"/>
                </a:solidFill>
              </a:rPr>
              <a:t> El miércoles 28 de abril  personal de esta delegación acudimos a la colonia Valle de la Misericordia a la calle Antiguo camino a Santa Cruz para revisar los trabajos y avances  de rehabilitación de la calle.  </a:t>
            </a:r>
            <a:endParaRPr lang="es-MX" sz="1200" dirty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312834" y="1223835"/>
            <a:ext cx="1611399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51" dirty="0" smtClean="0">
                <a:solidFill>
                  <a:prstClr val="black"/>
                </a:solidFill>
              </a:rPr>
              <a:t>MAYO 2021</a:t>
            </a:r>
            <a:endParaRPr lang="es-MX" sz="1351" dirty="0">
              <a:solidFill>
                <a:prstClr val="black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743" y="1862667"/>
            <a:ext cx="2144791" cy="160524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744" y="4010855"/>
            <a:ext cx="2144790" cy="160524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408" y="3192029"/>
            <a:ext cx="1741991" cy="130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04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455799" y="1791980"/>
            <a:ext cx="6048672" cy="3888432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2400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439652" y="1178277"/>
            <a:ext cx="6048672" cy="378043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351" dirty="0" smtClean="0">
                <a:solidFill>
                  <a:prstClr val="black"/>
                </a:solidFill>
              </a:rPr>
              <a:t>03. Visita a colonia / Manuel López Cotilla  </a:t>
            </a:r>
            <a:endParaRPr lang="es-MX" sz="1351" dirty="0">
              <a:solidFill>
                <a:prstClr val="black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3383868" y="1791980"/>
            <a:ext cx="0" cy="388843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1547665" y="1970841"/>
            <a:ext cx="16741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spcBef>
                <a:spcPts val="751"/>
              </a:spcBef>
            </a:pPr>
            <a:r>
              <a:rPr lang="es-MX" sz="1200" dirty="0" smtClean="0">
                <a:solidFill>
                  <a:prstClr val="black"/>
                </a:solidFill>
              </a:rPr>
              <a:t> El martes 04 de mayo personal de esta delegación acudimos a la colonia López Cotilla para revisar algunos reportes ciudadanos  que nos hacen llegar, así mismo para levantar los reportes y darles el seguimiento necesario. </a:t>
            </a:r>
            <a:endParaRPr lang="es-MX" sz="1200" dirty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312834" y="1223835"/>
            <a:ext cx="1611399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51" dirty="0" smtClean="0">
                <a:solidFill>
                  <a:prstClr val="black"/>
                </a:solidFill>
              </a:rPr>
              <a:t>MAYO 2021</a:t>
            </a:r>
            <a:endParaRPr lang="es-MX" sz="1351" dirty="0">
              <a:solidFill>
                <a:prstClr val="black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237" y="1871925"/>
            <a:ext cx="2378230" cy="133710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65"/>
          <a:stretch/>
        </p:blipFill>
        <p:spPr>
          <a:xfrm>
            <a:off x="5711471" y="3326839"/>
            <a:ext cx="1686462" cy="223576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" t="-682" r="-1215" b="21819"/>
          <a:stretch/>
        </p:blipFill>
        <p:spPr>
          <a:xfrm>
            <a:off x="3662886" y="3384830"/>
            <a:ext cx="1552581" cy="217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9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547665" y="1759705"/>
            <a:ext cx="6048672" cy="3888432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2400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439652" y="1178277"/>
            <a:ext cx="6048672" cy="378043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351" dirty="0" smtClean="0">
                <a:solidFill>
                  <a:prstClr val="black"/>
                </a:solidFill>
              </a:rPr>
              <a:t>03. Visita a colonia / Manuel López Cotilla  </a:t>
            </a:r>
            <a:endParaRPr lang="es-MX" sz="1351" dirty="0">
              <a:solidFill>
                <a:prstClr val="black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3383868" y="1791980"/>
            <a:ext cx="0" cy="388843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1547665" y="1970841"/>
            <a:ext cx="1674187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spcBef>
                <a:spcPts val="751"/>
              </a:spcBef>
            </a:pPr>
            <a:r>
              <a:rPr lang="es-MX" sz="1200" dirty="0" smtClean="0">
                <a:solidFill>
                  <a:prstClr val="black"/>
                </a:solidFill>
              </a:rPr>
              <a:t> El martes 04 de mayo personal de esta delegación acudimos a la colonia López Cotilla para revisar los trabajos de cambio de luminarias a tipo LED por parte de personal de alumbrado publico.</a:t>
            </a:r>
            <a:endParaRPr lang="es-MX" sz="1200" dirty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312834" y="1223835"/>
            <a:ext cx="1611399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51" dirty="0" smtClean="0">
                <a:solidFill>
                  <a:prstClr val="black"/>
                </a:solidFill>
              </a:rPr>
              <a:t>MAYO 2021</a:t>
            </a:r>
            <a:endParaRPr lang="es-MX" sz="1351" dirty="0">
              <a:solidFill>
                <a:prstClr val="black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651" y="1854200"/>
            <a:ext cx="1545274" cy="205907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02"/>
          <a:stretch/>
        </p:blipFill>
        <p:spPr>
          <a:xfrm>
            <a:off x="5468733" y="1837559"/>
            <a:ext cx="1595258" cy="207125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375" y="3986664"/>
            <a:ext cx="2720634" cy="152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77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439652" y="1791980"/>
            <a:ext cx="6048672" cy="3888432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2400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439652" y="1178277"/>
            <a:ext cx="6048672" cy="378043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351" dirty="0" smtClean="0">
                <a:solidFill>
                  <a:prstClr val="black"/>
                </a:solidFill>
              </a:rPr>
              <a:t>03. Visita a colonia / Valle de la Misericordia  </a:t>
            </a:r>
            <a:endParaRPr lang="es-MX" sz="1351" dirty="0">
              <a:solidFill>
                <a:prstClr val="black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3383868" y="1791980"/>
            <a:ext cx="0" cy="388843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1547665" y="1970841"/>
            <a:ext cx="16741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spcBef>
                <a:spcPts val="751"/>
              </a:spcBef>
            </a:pPr>
            <a:r>
              <a:rPr lang="es-MX" sz="1200" dirty="0" smtClean="0">
                <a:solidFill>
                  <a:prstClr val="black"/>
                </a:solidFill>
              </a:rPr>
              <a:t> El martes 11 de mayo personal de esta delegación acudimos a la colonia Valle de la Misericordia a la calle Antiguo camino a Santa Cruz para revisar los trabajos y avances de rehabilitación de la calle.  </a:t>
            </a:r>
            <a:endParaRPr lang="es-MX" sz="1200" dirty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312834" y="1223835"/>
            <a:ext cx="1611399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51" dirty="0" smtClean="0">
                <a:solidFill>
                  <a:prstClr val="black"/>
                </a:solidFill>
              </a:rPr>
              <a:t>MAYO 2021</a:t>
            </a:r>
            <a:endParaRPr lang="es-MX" sz="1351" dirty="0">
              <a:solidFill>
                <a:prstClr val="black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218" y="1905000"/>
            <a:ext cx="2406181" cy="180463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200" y="3729668"/>
            <a:ext cx="2455333" cy="18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61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439652" y="1791980"/>
            <a:ext cx="6048672" cy="3888432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2400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439652" y="1178277"/>
            <a:ext cx="6048672" cy="378043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351" dirty="0" smtClean="0">
                <a:solidFill>
                  <a:prstClr val="black"/>
                </a:solidFill>
              </a:rPr>
              <a:t>03. Visita a colonia / Coto del Carmen </a:t>
            </a:r>
            <a:endParaRPr lang="es-MX" sz="1351" dirty="0">
              <a:solidFill>
                <a:prstClr val="black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3383868" y="1791980"/>
            <a:ext cx="0" cy="388843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1547665" y="1970841"/>
            <a:ext cx="1674187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spcBef>
                <a:spcPts val="751"/>
              </a:spcBef>
            </a:pPr>
            <a:r>
              <a:rPr lang="es-MX" sz="1200" dirty="0" smtClean="0">
                <a:solidFill>
                  <a:prstClr val="black"/>
                </a:solidFill>
              </a:rPr>
              <a:t> El martes 11 de mayo personal de esta delegación acudimos a la colonia Coto del Carmen a la calle Incalpa a su cruce con calle La Paz para atender un reporte de fuga de aguas negras de una empresa la cual la arrojaba a la vía publica.    </a:t>
            </a:r>
            <a:endParaRPr lang="es-MX" sz="1200" dirty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312834" y="1223835"/>
            <a:ext cx="1611399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51" dirty="0" smtClean="0">
                <a:solidFill>
                  <a:prstClr val="black"/>
                </a:solidFill>
              </a:rPr>
              <a:t>MAYO 2021</a:t>
            </a:r>
            <a:endParaRPr lang="es-MX" sz="1351" dirty="0">
              <a:solidFill>
                <a:prstClr val="black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885" y="1970841"/>
            <a:ext cx="2183035" cy="16383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667" y="3423006"/>
            <a:ext cx="1609975" cy="214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16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439652" y="1780951"/>
            <a:ext cx="6048672" cy="3888432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2400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439652" y="1178277"/>
            <a:ext cx="6048672" cy="378043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351" dirty="0" smtClean="0">
                <a:solidFill>
                  <a:prstClr val="black"/>
                </a:solidFill>
              </a:rPr>
              <a:t>03. Visita a colonia / López Cotilla </a:t>
            </a:r>
            <a:endParaRPr lang="es-MX" sz="1351" dirty="0">
              <a:solidFill>
                <a:prstClr val="black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3383868" y="1791980"/>
            <a:ext cx="0" cy="388843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1547665" y="1970841"/>
            <a:ext cx="16741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spcBef>
                <a:spcPts val="751"/>
              </a:spcBef>
            </a:pPr>
            <a:r>
              <a:rPr lang="es-MX" sz="1200" dirty="0" smtClean="0">
                <a:solidFill>
                  <a:prstClr val="black"/>
                </a:solidFill>
              </a:rPr>
              <a:t> El martes 11 de mayo  personal de esta delegación acudimos a la colonia López Cotilla  a la calle Ramón Martínez Zamora para atender un reporte de un bache y poder dar continuidad  ante la dependencia indicada. </a:t>
            </a:r>
            <a:endParaRPr lang="es-MX" sz="1200" dirty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312834" y="1223835"/>
            <a:ext cx="1611399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51" dirty="0" smtClean="0">
                <a:solidFill>
                  <a:prstClr val="black"/>
                </a:solidFill>
              </a:rPr>
              <a:t>MAYO 2021</a:t>
            </a:r>
            <a:endParaRPr lang="es-MX" sz="1351" dirty="0">
              <a:solidFill>
                <a:prstClr val="black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152" y="1871132"/>
            <a:ext cx="2135248" cy="15981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145" y="3736196"/>
            <a:ext cx="2438241" cy="182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03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439652" y="1780951"/>
            <a:ext cx="6048672" cy="3888432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2400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439652" y="1178277"/>
            <a:ext cx="6048672" cy="378043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351" dirty="0" smtClean="0">
                <a:solidFill>
                  <a:prstClr val="black"/>
                </a:solidFill>
              </a:rPr>
              <a:t>03. Visita a colonia / Artesanos </a:t>
            </a:r>
            <a:endParaRPr lang="es-MX" sz="1351" dirty="0">
              <a:solidFill>
                <a:prstClr val="black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3383868" y="1791980"/>
            <a:ext cx="0" cy="388843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1547665" y="1970841"/>
            <a:ext cx="1674187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spcBef>
                <a:spcPts val="751"/>
              </a:spcBef>
            </a:pPr>
            <a:r>
              <a:rPr lang="es-MX" sz="1200" dirty="0" smtClean="0">
                <a:solidFill>
                  <a:prstClr val="black"/>
                </a:solidFill>
              </a:rPr>
              <a:t> El martes 11 de mayo  personal de esta delegación acudimos a la colonia Artesanos para atender un reporte de una boca de tormenta dañada, así mismo se procedió a dar las gestiones necesarias  ante la dependencia indicada. </a:t>
            </a:r>
            <a:endParaRPr lang="es-MX" sz="1200" dirty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312834" y="1223835"/>
            <a:ext cx="1611399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51" dirty="0" smtClean="0">
                <a:solidFill>
                  <a:prstClr val="black"/>
                </a:solidFill>
              </a:rPr>
              <a:t>MAYO 2021</a:t>
            </a:r>
            <a:endParaRPr lang="es-MX" sz="1351" dirty="0">
              <a:solidFill>
                <a:prstClr val="black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836" y="1894641"/>
            <a:ext cx="1931714" cy="144969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869" y="3102422"/>
            <a:ext cx="1828136" cy="243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6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8026</TotalTime>
  <Words>952</Words>
  <Application>Microsoft Office PowerPoint</Application>
  <PresentationFormat>Presentación en pantalla (4:3)</PresentationFormat>
  <Paragraphs>61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LCotilla</dc:creator>
  <cp:lastModifiedBy>Cesar Ignacio Bocanegra Alvarado</cp:lastModifiedBy>
  <cp:revision>791</cp:revision>
  <cp:lastPrinted>2019-11-29T18:19:45Z</cp:lastPrinted>
  <dcterms:created xsi:type="dcterms:W3CDTF">2019-08-26T15:47:51Z</dcterms:created>
  <dcterms:modified xsi:type="dcterms:W3CDTF">2021-06-01T19:46:45Z</dcterms:modified>
</cp:coreProperties>
</file>