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44"/>
  </p:handoutMasterIdLst>
  <p:sldIdLst>
    <p:sldId id="257" r:id="rId2"/>
    <p:sldId id="460" r:id="rId3"/>
    <p:sldId id="462" r:id="rId4"/>
    <p:sldId id="465" r:id="rId5"/>
    <p:sldId id="471" r:id="rId6"/>
    <p:sldId id="472" r:id="rId7"/>
    <p:sldId id="473" r:id="rId8"/>
    <p:sldId id="476" r:id="rId9"/>
    <p:sldId id="481" r:id="rId10"/>
    <p:sldId id="484" r:id="rId11"/>
    <p:sldId id="488" r:id="rId12"/>
    <p:sldId id="490" r:id="rId13"/>
    <p:sldId id="491" r:id="rId14"/>
    <p:sldId id="493" r:id="rId15"/>
    <p:sldId id="495" r:id="rId16"/>
    <p:sldId id="496" r:id="rId17"/>
    <p:sldId id="475" r:id="rId18"/>
    <p:sldId id="447" r:id="rId19"/>
    <p:sldId id="468" r:id="rId20"/>
    <p:sldId id="469" r:id="rId21"/>
    <p:sldId id="470" r:id="rId22"/>
    <p:sldId id="478" r:id="rId23"/>
    <p:sldId id="479" r:id="rId24"/>
    <p:sldId id="482" r:id="rId25"/>
    <p:sldId id="483" r:id="rId26"/>
    <p:sldId id="485" r:id="rId27"/>
    <p:sldId id="497" r:id="rId28"/>
    <p:sldId id="439" r:id="rId29"/>
    <p:sldId id="463" r:id="rId30"/>
    <p:sldId id="461" r:id="rId31"/>
    <p:sldId id="464" r:id="rId32"/>
    <p:sldId id="466" r:id="rId33"/>
    <p:sldId id="467" r:id="rId34"/>
    <p:sldId id="474" r:id="rId35"/>
    <p:sldId id="477" r:id="rId36"/>
    <p:sldId id="489" r:id="rId37"/>
    <p:sldId id="480" r:id="rId38"/>
    <p:sldId id="486" r:id="rId39"/>
    <p:sldId id="487" r:id="rId40"/>
    <p:sldId id="494" r:id="rId41"/>
    <p:sldId id="498" r:id="rId42"/>
    <p:sldId id="492" r:id="rId43"/>
  </p:sldIdLst>
  <p:sldSz cx="9144000" cy="6858000" type="screen4x3"/>
  <p:notesSz cx="6858000" cy="92964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24" autoAdjust="0"/>
    <p:restoredTop sz="94718" autoAdjust="0"/>
  </p:normalViewPr>
  <p:slideViewPr>
    <p:cSldViewPr>
      <p:cViewPr varScale="1">
        <p:scale>
          <a:sx n="70" d="100"/>
          <a:sy n="70" d="100"/>
        </p:scale>
        <p:origin x="528"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1" y="0"/>
            <a:ext cx="2971800" cy="466434"/>
          </a:xfrm>
          <a:prstGeom prst="rect">
            <a:avLst/>
          </a:prstGeom>
        </p:spPr>
        <p:txBody>
          <a:bodyPr vert="horz" lIns="92610" tIns="46305" rIns="92610" bIns="46305" rtlCol="0"/>
          <a:lstStyle>
            <a:lvl1pPr algn="l">
              <a:defRPr sz="1200"/>
            </a:lvl1pPr>
          </a:lstStyle>
          <a:p>
            <a:endParaRPr lang="es-MX"/>
          </a:p>
        </p:txBody>
      </p:sp>
      <p:sp>
        <p:nvSpPr>
          <p:cNvPr id="3" name="Marcador de fecha 2"/>
          <p:cNvSpPr>
            <a:spLocks noGrp="1"/>
          </p:cNvSpPr>
          <p:nvPr>
            <p:ph type="dt" sz="quarter" idx="1"/>
          </p:nvPr>
        </p:nvSpPr>
        <p:spPr>
          <a:xfrm>
            <a:off x="3884614" y="0"/>
            <a:ext cx="2971800" cy="466434"/>
          </a:xfrm>
          <a:prstGeom prst="rect">
            <a:avLst/>
          </a:prstGeom>
        </p:spPr>
        <p:txBody>
          <a:bodyPr vert="horz" lIns="92610" tIns="46305" rIns="92610" bIns="46305" rtlCol="0"/>
          <a:lstStyle>
            <a:lvl1pPr algn="r">
              <a:defRPr sz="1200"/>
            </a:lvl1pPr>
          </a:lstStyle>
          <a:p>
            <a:fld id="{F9269531-2097-4C82-A49D-8F652776AF55}" type="datetimeFigureOut">
              <a:rPr lang="es-MX" smtClean="0"/>
              <a:t>23/09/2021</a:t>
            </a:fld>
            <a:endParaRPr lang="es-MX"/>
          </a:p>
        </p:txBody>
      </p:sp>
      <p:sp>
        <p:nvSpPr>
          <p:cNvPr id="4" name="Marcador de pie de página 3"/>
          <p:cNvSpPr>
            <a:spLocks noGrp="1"/>
          </p:cNvSpPr>
          <p:nvPr>
            <p:ph type="ftr" sz="quarter" idx="2"/>
          </p:nvPr>
        </p:nvSpPr>
        <p:spPr>
          <a:xfrm>
            <a:off x="1" y="8829967"/>
            <a:ext cx="2971800" cy="466433"/>
          </a:xfrm>
          <a:prstGeom prst="rect">
            <a:avLst/>
          </a:prstGeom>
        </p:spPr>
        <p:txBody>
          <a:bodyPr vert="horz" lIns="92610" tIns="46305" rIns="92610" bIns="46305" rtlCol="0" anchor="b"/>
          <a:lstStyle>
            <a:lvl1pPr algn="l">
              <a:defRPr sz="1200"/>
            </a:lvl1pPr>
          </a:lstStyle>
          <a:p>
            <a:endParaRPr lang="es-MX"/>
          </a:p>
        </p:txBody>
      </p:sp>
      <p:sp>
        <p:nvSpPr>
          <p:cNvPr id="5" name="Marcador de número de diapositiva 4"/>
          <p:cNvSpPr>
            <a:spLocks noGrp="1"/>
          </p:cNvSpPr>
          <p:nvPr>
            <p:ph type="sldNum" sz="quarter" idx="3"/>
          </p:nvPr>
        </p:nvSpPr>
        <p:spPr>
          <a:xfrm>
            <a:off x="3884614" y="8829967"/>
            <a:ext cx="2971800" cy="466433"/>
          </a:xfrm>
          <a:prstGeom prst="rect">
            <a:avLst/>
          </a:prstGeom>
        </p:spPr>
        <p:txBody>
          <a:bodyPr vert="horz" lIns="92610" tIns="46305" rIns="92610" bIns="46305" rtlCol="0" anchor="b"/>
          <a:lstStyle>
            <a:lvl1pPr algn="r">
              <a:defRPr sz="1200"/>
            </a:lvl1pPr>
          </a:lstStyle>
          <a:p>
            <a:fld id="{C63D1CB4-C8AC-4BBB-9F6A-7ECCC4F68686}" type="slidenum">
              <a:rPr lang="es-MX" smtClean="0"/>
              <a:t>‹Nº›</a:t>
            </a:fld>
            <a:endParaRPr lang="es-MX"/>
          </a:p>
        </p:txBody>
      </p:sp>
    </p:spTree>
    <p:extLst>
      <p:ext uri="{BB962C8B-B14F-4D97-AF65-F5344CB8AC3E}">
        <p14:creationId xmlns:p14="http://schemas.microsoft.com/office/powerpoint/2010/main" val="133376425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E76CA625-C971-49EE-8B9D-A53304265FD5}" type="datetimeFigureOut">
              <a:rPr lang="es-MX" smtClean="0"/>
              <a:pPr/>
              <a:t>23/09/2021</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8612DC1E-9D11-4CFD-B019-99FFD3DF903A}" type="slidenum">
              <a:rPr lang="es-MX" smtClean="0"/>
              <a:pPr/>
              <a:t>‹Nº›</a:t>
            </a:fld>
            <a:endParaRPr lang="es-MX" dirty="0"/>
          </a:p>
        </p:txBody>
      </p:sp>
    </p:spTree>
    <p:extLst>
      <p:ext uri="{BB962C8B-B14F-4D97-AF65-F5344CB8AC3E}">
        <p14:creationId xmlns:p14="http://schemas.microsoft.com/office/powerpoint/2010/main" val="718480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E76CA625-C971-49EE-8B9D-A53304265FD5}" type="datetimeFigureOut">
              <a:rPr lang="es-MX" smtClean="0"/>
              <a:pPr/>
              <a:t>23/09/2021</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8612DC1E-9D11-4CFD-B019-99FFD3DF903A}" type="slidenum">
              <a:rPr lang="es-MX" smtClean="0"/>
              <a:pPr/>
              <a:t>‹Nº›</a:t>
            </a:fld>
            <a:endParaRPr lang="es-MX" dirty="0"/>
          </a:p>
        </p:txBody>
      </p:sp>
    </p:spTree>
    <p:extLst>
      <p:ext uri="{BB962C8B-B14F-4D97-AF65-F5344CB8AC3E}">
        <p14:creationId xmlns:p14="http://schemas.microsoft.com/office/powerpoint/2010/main" val="949229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E76CA625-C971-49EE-8B9D-A53304265FD5}" type="datetimeFigureOut">
              <a:rPr lang="es-MX" smtClean="0"/>
              <a:pPr/>
              <a:t>23/09/2021</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8612DC1E-9D11-4CFD-B019-99FFD3DF903A}" type="slidenum">
              <a:rPr lang="es-MX" smtClean="0"/>
              <a:pPr/>
              <a:t>‹Nº›</a:t>
            </a:fld>
            <a:endParaRPr lang="es-MX" dirty="0"/>
          </a:p>
        </p:txBody>
      </p:sp>
    </p:spTree>
    <p:extLst>
      <p:ext uri="{BB962C8B-B14F-4D97-AF65-F5344CB8AC3E}">
        <p14:creationId xmlns:p14="http://schemas.microsoft.com/office/powerpoint/2010/main" val="1870738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E76CA625-C971-49EE-8B9D-A53304265FD5}" type="datetimeFigureOut">
              <a:rPr lang="es-MX" smtClean="0"/>
              <a:pPr/>
              <a:t>23/09/2021</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8612DC1E-9D11-4CFD-B019-99FFD3DF903A}" type="slidenum">
              <a:rPr lang="es-MX" smtClean="0"/>
              <a:pPr/>
              <a:t>‹Nº›</a:t>
            </a:fld>
            <a:endParaRPr lang="es-MX" dirty="0"/>
          </a:p>
        </p:txBody>
      </p:sp>
    </p:spTree>
    <p:extLst>
      <p:ext uri="{BB962C8B-B14F-4D97-AF65-F5344CB8AC3E}">
        <p14:creationId xmlns:p14="http://schemas.microsoft.com/office/powerpoint/2010/main" val="2472242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76CA625-C971-49EE-8B9D-A53304265FD5}" type="datetimeFigureOut">
              <a:rPr lang="es-MX" smtClean="0"/>
              <a:pPr/>
              <a:t>23/09/2021</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8612DC1E-9D11-4CFD-B019-99FFD3DF903A}" type="slidenum">
              <a:rPr lang="es-MX" smtClean="0"/>
              <a:pPr/>
              <a:t>‹Nº›</a:t>
            </a:fld>
            <a:endParaRPr lang="es-MX" dirty="0"/>
          </a:p>
        </p:txBody>
      </p:sp>
    </p:spTree>
    <p:extLst>
      <p:ext uri="{BB962C8B-B14F-4D97-AF65-F5344CB8AC3E}">
        <p14:creationId xmlns:p14="http://schemas.microsoft.com/office/powerpoint/2010/main" val="2529991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E76CA625-C971-49EE-8B9D-A53304265FD5}" type="datetimeFigureOut">
              <a:rPr lang="es-MX" smtClean="0"/>
              <a:pPr/>
              <a:t>23/09/2021</a:t>
            </a:fld>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8612DC1E-9D11-4CFD-B019-99FFD3DF903A}" type="slidenum">
              <a:rPr lang="es-MX" smtClean="0"/>
              <a:pPr/>
              <a:t>‹Nº›</a:t>
            </a:fld>
            <a:endParaRPr lang="es-MX" dirty="0"/>
          </a:p>
        </p:txBody>
      </p:sp>
    </p:spTree>
    <p:extLst>
      <p:ext uri="{BB962C8B-B14F-4D97-AF65-F5344CB8AC3E}">
        <p14:creationId xmlns:p14="http://schemas.microsoft.com/office/powerpoint/2010/main" val="3384043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E76CA625-C971-49EE-8B9D-A53304265FD5}" type="datetimeFigureOut">
              <a:rPr lang="es-MX" smtClean="0"/>
              <a:pPr/>
              <a:t>23/09/2021</a:t>
            </a:fld>
            <a:endParaRPr lang="es-MX" dirty="0"/>
          </a:p>
        </p:txBody>
      </p:sp>
      <p:sp>
        <p:nvSpPr>
          <p:cNvPr id="8" name="7 Marcador de pie de página"/>
          <p:cNvSpPr>
            <a:spLocks noGrp="1"/>
          </p:cNvSpPr>
          <p:nvPr>
            <p:ph type="ftr" sz="quarter" idx="11"/>
          </p:nvPr>
        </p:nvSpPr>
        <p:spPr/>
        <p:txBody>
          <a:bodyPr/>
          <a:lstStyle/>
          <a:p>
            <a:endParaRPr lang="es-MX" dirty="0"/>
          </a:p>
        </p:txBody>
      </p:sp>
      <p:sp>
        <p:nvSpPr>
          <p:cNvPr id="9" name="8 Marcador de número de diapositiva"/>
          <p:cNvSpPr>
            <a:spLocks noGrp="1"/>
          </p:cNvSpPr>
          <p:nvPr>
            <p:ph type="sldNum" sz="quarter" idx="12"/>
          </p:nvPr>
        </p:nvSpPr>
        <p:spPr/>
        <p:txBody>
          <a:bodyPr/>
          <a:lstStyle/>
          <a:p>
            <a:fld id="{8612DC1E-9D11-4CFD-B019-99FFD3DF903A}" type="slidenum">
              <a:rPr lang="es-MX" smtClean="0"/>
              <a:pPr/>
              <a:t>‹Nº›</a:t>
            </a:fld>
            <a:endParaRPr lang="es-MX" dirty="0"/>
          </a:p>
        </p:txBody>
      </p:sp>
    </p:spTree>
    <p:extLst>
      <p:ext uri="{BB962C8B-B14F-4D97-AF65-F5344CB8AC3E}">
        <p14:creationId xmlns:p14="http://schemas.microsoft.com/office/powerpoint/2010/main" val="83586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E76CA625-C971-49EE-8B9D-A53304265FD5}" type="datetimeFigureOut">
              <a:rPr lang="es-MX" smtClean="0"/>
              <a:pPr/>
              <a:t>23/09/2021</a:t>
            </a:fld>
            <a:endParaRPr lang="es-MX" dirty="0"/>
          </a:p>
        </p:txBody>
      </p:sp>
      <p:sp>
        <p:nvSpPr>
          <p:cNvPr id="4" name="3 Marcador de pie de página"/>
          <p:cNvSpPr>
            <a:spLocks noGrp="1"/>
          </p:cNvSpPr>
          <p:nvPr>
            <p:ph type="ftr" sz="quarter" idx="11"/>
          </p:nvPr>
        </p:nvSpPr>
        <p:spPr/>
        <p:txBody>
          <a:bodyPr/>
          <a:lstStyle/>
          <a:p>
            <a:endParaRPr lang="es-MX" dirty="0"/>
          </a:p>
        </p:txBody>
      </p:sp>
      <p:sp>
        <p:nvSpPr>
          <p:cNvPr id="5" name="4 Marcador de número de diapositiva"/>
          <p:cNvSpPr>
            <a:spLocks noGrp="1"/>
          </p:cNvSpPr>
          <p:nvPr>
            <p:ph type="sldNum" sz="quarter" idx="12"/>
          </p:nvPr>
        </p:nvSpPr>
        <p:spPr/>
        <p:txBody>
          <a:bodyPr/>
          <a:lstStyle/>
          <a:p>
            <a:fld id="{8612DC1E-9D11-4CFD-B019-99FFD3DF903A}" type="slidenum">
              <a:rPr lang="es-MX" smtClean="0"/>
              <a:pPr/>
              <a:t>‹Nº›</a:t>
            </a:fld>
            <a:endParaRPr lang="es-MX" dirty="0"/>
          </a:p>
        </p:txBody>
      </p:sp>
    </p:spTree>
    <p:extLst>
      <p:ext uri="{BB962C8B-B14F-4D97-AF65-F5344CB8AC3E}">
        <p14:creationId xmlns:p14="http://schemas.microsoft.com/office/powerpoint/2010/main" val="12893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76CA625-C971-49EE-8B9D-A53304265FD5}" type="datetimeFigureOut">
              <a:rPr lang="es-MX" smtClean="0"/>
              <a:pPr/>
              <a:t>23/09/2021</a:t>
            </a:fld>
            <a:endParaRPr lang="es-MX" dirty="0"/>
          </a:p>
        </p:txBody>
      </p:sp>
      <p:sp>
        <p:nvSpPr>
          <p:cNvPr id="3" name="2 Marcador de pie de página"/>
          <p:cNvSpPr>
            <a:spLocks noGrp="1"/>
          </p:cNvSpPr>
          <p:nvPr>
            <p:ph type="ftr" sz="quarter" idx="11"/>
          </p:nvPr>
        </p:nvSpPr>
        <p:spPr/>
        <p:txBody>
          <a:bodyPr/>
          <a:lstStyle/>
          <a:p>
            <a:endParaRPr lang="es-MX" dirty="0"/>
          </a:p>
        </p:txBody>
      </p:sp>
      <p:sp>
        <p:nvSpPr>
          <p:cNvPr id="4" name="3 Marcador de número de diapositiva"/>
          <p:cNvSpPr>
            <a:spLocks noGrp="1"/>
          </p:cNvSpPr>
          <p:nvPr>
            <p:ph type="sldNum" sz="quarter" idx="12"/>
          </p:nvPr>
        </p:nvSpPr>
        <p:spPr/>
        <p:txBody>
          <a:bodyPr/>
          <a:lstStyle/>
          <a:p>
            <a:fld id="{8612DC1E-9D11-4CFD-B019-99FFD3DF903A}" type="slidenum">
              <a:rPr lang="es-MX" smtClean="0"/>
              <a:pPr/>
              <a:t>‹Nº›</a:t>
            </a:fld>
            <a:endParaRPr lang="es-MX" dirty="0"/>
          </a:p>
        </p:txBody>
      </p:sp>
    </p:spTree>
    <p:extLst>
      <p:ext uri="{BB962C8B-B14F-4D97-AF65-F5344CB8AC3E}">
        <p14:creationId xmlns:p14="http://schemas.microsoft.com/office/powerpoint/2010/main" val="1014775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76CA625-C971-49EE-8B9D-A53304265FD5}" type="datetimeFigureOut">
              <a:rPr lang="es-MX" smtClean="0"/>
              <a:pPr/>
              <a:t>23/09/2021</a:t>
            </a:fld>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8612DC1E-9D11-4CFD-B019-99FFD3DF903A}" type="slidenum">
              <a:rPr lang="es-MX" smtClean="0"/>
              <a:pPr/>
              <a:t>‹Nº›</a:t>
            </a:fld>
            <a:endParaRPr lang="es-MX" dirty="0"/>
          </a:p>
        </p:txBody>
      </p:sp>
    </p:spTree>
    <p:extLst>
      <p:ext uri="{BB962C8B-B14F-4D97-AF65-F5344CB8AC3E}">
        <p14:creationId xmlns:p14="http://schemas.microsoft.com/office/powerpoint/2010/main" val="3918757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76CA625-C971-49EE-8B9D-A53304265FD5}" type="datetimeFigureOut">
              <a:rPr lang="es-MX" smtClean="0"/>
              <a:pPr/>
              <a:t>23/09/2021</a:t>
            </a:fld>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8612DC1E-9D11-4CFD-B019-99FFD3DF903A}" type="slidenum">
              <a:rPr lang="es-MX" smtClean="0"/>
              <a:pPr/>
              <a:t>‹Nº›</a:t>
            </a:fld>
            <a:endParaRPr lang="es-MX" dirty="0"/>
          </a:p>
        </p:txBody>
      </p:sp>
    </p:spTree>
    <p:extLst>
      <p:ext uri="{BB962C8B-B14F-4D97-AF65-F5344CB8AC3E}">
        <p14:creationId xmlns:p14="http://schemas.microsoft.com/office/powerpoint/2010/main" val="2629377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6CA625-C971-49EE-8B9D-A53304265FD5}" type="datetimeFigureOut">
              <a:rPr lang="es-MX" smtClean="0"/>
              <a:pPr/>
              <a:t>23/09/2021</a:t>
            </a:fld>
            <a:endParaRPr lang="es-MX"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12DC1E-9D11-4CFD-B019-99FFD3DF903A}" type="slidenum">
              <a:rPr lang="es-MX" smtClean="0"/>
              <a:pPr/>
              <a:t>‹Nº›</a:t>
            </a:fld>
            <a:endParaRPr lang="es-MX" dirty="0"/>
          </a:p>
        </p:txBody>
      </p:sp>
    </p:spTree>
    <p:extLst>
      <p:ext uri="{BB962C8B-B14F-4D97-AF65-F5344CB8AC3E}">
        <p14:creationId xmlns:p14="http://schemas.microsoft.com/office/powerpoint/2010/main" val="2028498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g"/></Relationships>
</file>

<file path=ppt/slides/_rels/slide2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2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e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143108" y="571480"/>
            <a:ext cx="6143668" cy="658642"/>
          </a:xfrm>
          <a:prstGeom prst="rect">
            <a:avLst/>
          </a:prstGeom>
        </p:spPr>
        <p:txBody>
          <a:bodyPr wrap="square">
            <a:spAutoFit/>
          </a:bodyPr>
          <a:lstStyle/>
          <a:p>
            <a:pPr algn="ctr">
              <a:lnSpc>
                <a:spcPct val="115000"/>
              </a:lnSpc>
              <a:spcAft>
                <a:spcPts val="0"/>
              </a:spcAft>
            </a:pPr>
            <a:r>
              <a:rPr lang="es-MX" b="1" dirty="0" smtClean="0">
                <a:latin typeface="Calisto MT"/>
                <a:ea typeface="Calibri"/>
                <a:cs typeface="Times New Roman"/>
              </a:rPr>
              <a:t>AYUNTAMIENTO DE SAN PEDRO TLAQUEPAQUE</a:t>
            </a:r>
            <a:endParaRPr lang="es-MX" dirty="0" smtClean="0">
              <a:ea typeface="Calibri"/>
              <a:cs typeface="Times New Roman"/>
            </a:endParaRPr>
          </a:p>
          <a:p>
            <a:pPr algn="ctr">
              <a:lnSpc>
                <a:spcPct val="115000"/>
              </a:lnSpc>
              <a:spcAft>
                <a:spcPts val="0"/>
              </a:spcAft>
            </a:pPr>
            <a:r>
              <a:rPr lang="es-MX" sz="1400" dirty="0" smtClean="0">
                <a:latin typeface="Arial Narrow"/>
                <a:ea typeface="Calibri"/>
                <a:cs typeface="Times New Roman"/>
              </a:rPr>
              <a:t>GOBIERNO 2018 - 2021</a:t>
            </a:r>
            <a:endParaRPr lang="es-MX" sz="1100" dirty="0">
              <a:ea typeface="Calibri"/>
              <a:cs typeface="Times New Roman"/>
            </a:endParaRPr>
          </a:p>
        </p:txBody>
      </p:sp>
      <p:sp>
        <p:nvSpPr>
          <p:cNvPr id="5" name="4 Rectángulo"/>
          <p:cNvSpPr/>
          <p:nvPr/>
        </p:nvSpPr>
        <p:spPr>
          <a:xfrm>
            <a:off x="2428860" y="1500174"/>
            <a:ext cx="5572132" cy="1200329"/>
          </a:xfrm>
          <a:prstGeom prst="rect">
            <a:avLst/>
          </a:prstGeom>
        </p:spPr>
        <p:txBody>
          <a:bodyPr wrap="square">
            <a:spAutoFit/>
          </a:bodyPr>
          <a:lstStyle/>
          <a:p>
            <a:pPr lvl="0" algn="ctr" eaLnBrk="0" fontAlgn="base" hangingPunct="0">
              <a:spcBef>
                <a:spcPct val="0"/>
              </a:spcBef>
              <a:spcAft>
                <a:spcPct val="0"/>
              </a:spcAft>
            </a:pPr>
            <a:r>
              <a:rPr lang="es-MX" dirty="0" smtClean="0">
                <a:latin typeface="Arial Unicode MS" pitchFamily="34" charset="-128"/>
                <a:ea typeface="Arial Unicode MS" pitchFamily="34" charset="-128"/>
                <a:cs typeface="Arial" pitchFamily="34" charset="0"/>
              </a:rPr>
              <a:t>Secretaria General del Ayuntamiento </a:t>
            </a:r>
          </a:p>
          <a:p>
            <a:pPr lvl="0" algn="ctr" eaLnBrk="0" fontAlgn="base" hangingPunct="0">
              <a:spcBef>
                <a:spcPct val="0"/>
              </a:spcBef>
              <a:spcAft>
                <a:spcPct val="0"/>
              </a:spcAft>
            </a:pPr>
            <a:endParaRPr lang="es-MX" dirty="0" smtClean="0">
              <a:latin typeface="Arial Unicode MS" pitchFamily="34" charset="-128"/>
              <a:ea typeface="Arial Unicode MS" pitchFamily="34" charset="-128"/>
              <a:cs typeface="Arial" pitchFamily="34" charset="0"/>
            </a:endParaRPr>
          </a:p>
          <a:p>
            <a:pPr lvl="0" algn="ctr" eaLnBrk="0" fontAlgn="base" hangingPunct="0">
              <a:spcBef>
                <a:spcPct val="0"/>
              </a:spcBef>
              <a:spcAft>
                <a:spcPct val="0"/>
              </a:spcAft>
            </a:pPr>
            <a:r>
              <a:rPr lang="es-MX" dirty="0" smtClean="0">
                <a:latin typeface="Arial Unicode MS" pitchFamily="34" charset="-128"/>
                <a:ea typeface="Arial Unicode MS" pitchFamily="34" charset="-128"/>
                <a:cs typeface="Arial" pitchFamily="34" charset="0"/>
              </a:rPr>
              <a:t>Dirección de Delegaciones y Agencias Municipales                                                                                    </a:t>
            </a:r>
            <a:endParaRPr lang="es-MX" dirty="0" smtClean="0">
              <a:latin typeface="Arial" pitchFamily="34" charset="0"/>
              <a:cs typeface="Arial" pitchFamily="34" charset="0"/>
            </a:endParaRPr>
          </a:p>
          <a:p>
            <a:pPr lvl="0" algn="ctr" eaLnBrk="0" fontAlgn="base" hangingPunct="0">
              <a:spcBef>
                <a:spcPct val="0"/>
              </a:spcBef>
              <a:spcAft>
                <a:spcPct val="0"/>
              </a:spcAft>
            </a:pPr>
            <a:endParaRPr lang="es-MX" dirty="0"/>
          </a:p>
        </p:txBody>
      </p:sp>
      <p:sp>
        <p:nvSpPr>
          <p:cNvPr id="6" name="5 CuadroTexto"/>
          <p:cNvSpPr txBox="1"/>
          <p:nvPr/>
        </p:nvSpPr>
        <p:spPr>
          <a:xfrm>
            <a:off x="1954444" y="3929066"/>
            <a:ext cx="5857916" cy="1323439"/>
          </a:xfrm>
          <a:prstGeom prst="rect">
            <a:avLst/>
          </a:prstGeom>
          <a:noFill/>
        </p:spPr>
        <p:txBody>
          <a:bodyPr wrap="square" rtlCol="0">
            <a:spAutoFit/>
          </a:bodyPr>
          <a:lstStyle/>
          <a:p>
            <a:pPr algn="ctr"/>
            <a:r>
              <a:rPr lang="es-MX" sz="2000" dirty="0" smtClean="0"/>
              <a:t>Informe SEPTIEMBRE  2021</a:t>
            </a:r>
          </a:p>
          <a:p>
            <a:pPr algn="ctr"/>
            <a:r>
              <a:rPr lang="es-MX" sz="2000" dirty="0" smtClean="0"/>
              <a:t>CONTINGENCIA COVID </a:t>
            </a:r>
          </a:p>
          <a:p>
            <a:pPr algn="ctr"/>
            <a:r>
              <a:rPr lang="es-MX" sz="2000" dirty="0" smtClean="0"/>
              <a:t> </a:t>
            </a:r>
          </a:p>
          <a:p>
            <a:pPr algn="ctr"/>
            <a:endParaRPr lang="es-MX" sz="2000" dirty="0" smtClean="0"/>
          </a:p>
        </p:txBody>
      </p:sp>
      <p:pic>
        <p:nvPicPr>
          <p:cNvPr id="7" name="6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571479"/>
            <a:ext cx="1328740" cy="1390359"/>
          </a:xfrm>
          <a:prstGeom prst="rect">
            <a:avLst/>
          </a:prstGeom>
          <a:noFill/>
          <a:ln>
            <a:noFill/>
          </a:ln>
          <a:extLst/>
        </p:spPr>
      </p:pic>
      <p:sp>
        <p:nvSpPr>
          <p:cNvPr id="8" name="7 CuadroTexto"/>
          <p:cNvSpPr txBox="1"/>
          <p:nvPr/>
        </p:nvSpPr>
        <p:spPr>
          <a:xfrm>
            <a:off x="1571604" y="3358834"/>
            <a:ext cx="7072362" cy="707886"/>
          </a:xfrm>
          <a:prstGeom prst="rect">
            <a:avLst/>
          </a:prstGeom>
          <a:noFill/>
        </p:spPr>
        <p:txBody>
          <a:bodyPr wrap="square" rtlCol="0">
            <a:spAutoFit/>
          </a:bodyPr>
          <a:lstStyle/>
          <a:p>
            <a:pPr algn="ctr"/>
            <a:r>
              <a:rPr lang="es-MX" sz="2000" dirty="0" smtClean="0">
                <a:latin typeface="Arial" panose="020B0604020202020204" pitchFamily="34" charset="0"/>
                <a:cs typeface="Arial" panose="020B0604020202020204" pitchFamily="34" charset="0"/>
              </a:rPr>
              <a:t>DELEGACIÓN MUNICIPAL  LAS JUNTAS</a:t>
            </a:r>
          </a:p>
          <a:p>
            <a:pPr algn="ctr"/>
            <a:endParaRPr lang="es-MX"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16295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1714" y="1139731"/>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816156"/>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07 DE SEPTIEMBRE</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calle Privada Juan de la Barrera Colonia Las Juntas para verificar trabajo de reparación de alcantarilla por parte del personal del SIAPA.</a:t>
            </a:r>
          </a:p>
          <a:p>
            <a:pPr algn="just"/>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 Acude la delegada.</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10:00 </a:t>
            </a:r>
            <a:r>
              <a:rPr lang="es-MX" sz="1100" dirty="0">
                <a:latin typeface="Arial" pitchFamily="34" charset="0"/>
                <a:cs typeface="Arial" pitchFamily="34" charset="0"/>
              </a:rPr>
              <a:t>a</a:t>
            </a:r>
            <a:r>
              <a:rPr lang="es-MX" sz="1100" dirty="0" smtClean="0">
                <a:latin typeface="Arial" pitchFamily="34" charset="0"/>
                <a:cs typeface="Arial" pitchFamily="34" charset="0"/>
              </a:rPr>
              <a:t>.m. a 10:30 </a:t>
            </a:r>
            <a:r>
              <a:rPr lang="es-MX" sz="1100" dirty="0">
                <a:latin typeface="Arial" pitchFamily="34" charset="0"/>
                <a:cs typeface="Arial" pitchFamily="34" charset="0"/>
              </a:rPr>
              <a:t>a</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SEPTIEMBRE 2021</a:t>
            </a:r>
            <a:endParaRPr lang="es-MX" sz="1200" dirty="0"/>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7711" y="1647389"/>
            <a:ext cx="1902361" cy="4005682"/>
          </a:xfrm>
          <a:prstGeom prst="rect">
            <a:avLst/>
          </a:prstGeom>
        </p:spPr>
      </p:pic>
      <p:pic>
        <p:nvPicPr>
          <p:cNvPr id="9" name="Imagen 8"/>
          <p:cNvPicPr>
            <a:picLocks noChangeAspect="1"/>
          </p:cNvPicPr>
          <p:nvPr/>
        </p:nvPicPr>
        <p:blipFill rotWithShape="1">
          <a:blip r:embed="rId3">
            <a:extLst>
              <a:ext uri="{28A0092B-C50C-407E-A947-70E740481C1C}">
                <a14:useLocalDpi xmlns:a14="http://schemas.microsoft.com/office/drawing/2010/main" val="0"/>
              </a:ext>
            </a:extLst>
          </a:blip>
          <a:srcRect t="31100"/>
          <a:stretch/>
        </p:blipFill>
        <p:spPr>
          <a:xfrm>
            <a:off x="5461442" y="1369447"/>
            <a:ext cx="3003798" cy="4725144"/>
          </a:xfrm>
          <a:prstGeom prst="rect">
            <a:avLst/>
          </a:prstGeom>
        </p:spPr>
      </p:pic>
    </p:spTree>
    <p:extLst>
      <p:ext uri="{BB962C8B-B14F-4D97-AF65-F5344CB8AC3E}">
        <p14:creationId xmlns:p14="http://schemas.microsoft.com/office/powerpoint/2010/main" val="37633837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1714" y="1139731"/>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477601"/>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14</a:t>
            </a:r>
            <a:r>
              <a:rPr lang="es-MX" sz="1100" dirty="0" smtClean="0">
                <a:latin typeface="Arial" pitchFamily="34" charset="0"/>
                <a:cs typeface="Arial" pitchFamily="34" charset="0"/>
              </a:rPr>
              <a:t> </a:t>
            </a:r>
            <a:r>
              <a:rPr lang="es-MX" sz="1100" dirty="0" smtClean="0">
                <a:latin typeface="Arial" pitchFamily="34" charset="0"/>
                <a:cs typeface="Arial" pitchFamily="34" charset="0"/>
              </a:rPr>
              <a:t>DE SEPTIEMBRE</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a:t>
            </a:r>
            <a:r>
              <a:rPr lang="es-MX" sz="1100" dirty="0" smtClean="0">
                <a:latin typeface="Arial" pitchFamily="34" charset="0"/>
                <a:cs typeface="Arial" pitchFamily="34" charset="0"/>
              </a:rPr>
              <a:t>la Colonia El Vergel calle Tizapan  </a:t>
            </a:r>
            <a:r>
              <a:rPr lang="es-MX" sz="1100" dirty="0" smtClean="0">
                <a:latin typeface="Arial" pitchFamily="34" charset="0"/>
                <a:cs typeface="Arial" pitchFamily="34" charset="0"/>
              </a:rPr>
              <a:t>para </a:t>
            </a:r>
            <a:r>
              <a:rPr lang="es-MX" sz="1100" dirty="0" smtClean="0">
                <a:latin typeface="Arial" pitchFamily="34" charset="0"/>
                <a:cs typeface="Arial" pitchFamily="34" charset="0"/>
              </a:rPr>
              <a:t>verificar y atender el reporte de los ciudadanos de 2 socavones que se formaron.</a:t>
            </a:r>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 Acude la delegada.</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a:t>
            </a:r>
            <a:r>
              <a:rPr lang="es-MX" sz="1100" dirty="0" smtClean="0">
                <a:latin typeface="Arial" pitchFamily="34" charset="0"/>
                <a:cs typeface="Arial" pitchFamily="34" charset="0"/>
              </a:rPr>
              <a:t>9</a:t>
            </a:r>
            <a:r>
              <a:rPr lang="es-MX" sz="1100" dirty="0" smtClean="0">
                <a:latin typeface="Arial" pitchFamily="34" charset="0"/>
                <a:cs typeface="Arial" pitchFamily="34" charset="0"/>
              </a:rPr>
              <a:t>:10 </a:t>
            </a:r>
            <a:r>
              <a:rPr lang="es-MX" sz="1100" dirty="0">
                <a:latin typeface="Arial" pitchFamily="34" charset="0"/>
                <a:cs typeface="Arial" pitchFamily="34" charset="0"/>
              </a:rPr>
              <a:t>a</a:t>
            </a:r>
            <a:r>
              <a:rPr lang="es-MX" sz="1100" dirty="0" smtClean="0">
                <a:latin typeface="Arial" pitchFamily="34" charset="0"/>
                <a:cs typeface="Arial" pitchFamily="34" charset="0"/>
              </a:rPr>
              <a:t>.m. a </a:t>
            </a:r>
            <a:r>
              <a:rPr lang="es-MX" sz="1100" dirty="0">
                <a:latin typeface="Arial" pitchFamily="34" charset="0"/>
                <a:cs typeface="Arial" pitchFamily="34" charset="0"/>
              </a:rPr>
              <a:t>9</a:t>
            </a:r>
            <a:r>
              <a:rPr lang="es-MX" sz="1100" dirty="0" smtClean="0">
                <a:latin typeface="Arial" pitchFamily="34" charset="0"/>
                <a:cs typeface="Arial" pitchFamily="34" charset="0"/>
              </a:rPr>
              <a:t>:30 </a:t>
            </a:r>
            <a:r>
              <a:rPr lang="es-MX" sz="1100" dirty="0">
                <a:latin typeface="Arial" pitchFamily="34" charset="0"/>
                <a:cs typeface="Arial" pitchFamily="34" charset="0"/>
              </a:rPr>
              <a:t>a</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SEPTIEMBRE 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6039" y="1358804"/>
            <a:ext cx="2115591" cy="4581128"/>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2" y="1484784"/>
            <a:ext cx="2049083" cy="4437112"/>
          </a:xfrm>
          <a:prstGeom prst="rect">
            <a:avLst/>
          </a:prstGeom>
        </p:spPr>
      </p:pic>
    </p:spTree>
    <p:extLst>
      <p:ext uri="{BB962C8B-B14F-4D97-AF65-F5344CB8AC3E}">
        <p14:creationId xmlns:p14="http://schemas.microsoft.com/office/powerpoint/2010/main" val="7235878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22778" y="1139731"/>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308324"/>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20 </a:t>
            </a:r>
            <a:r>
              <a:rPr lang="es-MX" sz="1100" dirty="0" smtClean="0">
                <a:latin typeface="Arial" pitchFamily="34" charset="0"/>
                <a:cs typeface="Arial" pitchFamily="34" charset="0"/>
              </a:rPr>
              <a:t>DE SEPTIEMBRE</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a:t>
            </a:r>
            <a:r>
              <a:rPr lang="es-MX" sz="1100" dirty="0" smtClean="0">
                <a:latin typeface="Arial" pitchFamily="34" charset="0"/>
                <a:cs typeface="Arial" pitchFamily="34" charset="0"/>
              </a:rPr>
              <a:t>la Colonia El Vergel calle Deportes para verificar la obra del puente vehicular </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Acude </a:t>
            </a:r>
            <a:r>
              <a:rPr lang="es-MX" sz="1100" dirty="0" smtClean="0">
                <a:latin typeface="Arial" pitchFamily="34" charset="0"/>
                <a:cs typeface="Arial" pitchFamily="34" charset="0"/>
              </a:rPr>
              <a:t>la delegada.</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a:t>
            </a:r>
            <a:r>
              <a:rPr lang="es-MX" sz="1100" dirty="0" smtClean="0">
                <a:latin typeface="Arial" pitchFamily="34" charset="0"/>
                <a:cs typeface="Arial" pitchFamily="34" charset="0"/>
              </a:rPr>
              <a:t>12:30 </a:t>
            </a:r>
            <a:r>
              <a:rPr lang="es-MX" sz="1100" dirty="0">
                <a:latin typeface="Arial" pitchFamily="34" charset="0"/>
                <a:cs typeface="Arial" pitchFamily="34" charset="0"/>
              </a:rPr>
              <a:t>p</a:t>
            </a:r>
            <a:r>
              <a:rPr lang="es-MX" sz="1100" dirty="0" smtClean="0">
                <a:latin typeface="Arial" pitchFamily="34" charset="0"/>
                <a:cs typeface="Arial" pitchFamily="34" charset="0"/>
              </a:rPr>
              <a:t>.m</a:t>
            </a:r>
            <a:r>
              <a:rPr lang="es-MX" sz="1100" dirty="0" smtClean="0">
                <a:latin typeface="Arial" pitchFamily="34" charset="0"/>
                <a:cs typeface="Arial" pitchFamily="34" charset="0"/>
              </a:rPr>
              <a:t>. a </a:t>
            </a:r>
            <a:r>
              <a:rPr lang="es-MX" sz="1100" dirty="0" smtClean="0">
                <a:latin typeface="Arial" pitchFamily="34" charset="0"/>
                <a:cs typeface="Arial" pitchFamily="34" charset="0"/>
              </a:rPr>
              <a:t>12:45 </a:t>
            </a:r>
            <a:r>
              <a:rPr lang="es-MX" sz="1100" dirty="0">
                <a:latin typeface="Arial" pitchFamily="34" charset="0"/>
                <a:cs typeface="Arial" pitchFamily="34" charset="0"/>
              </a:rPr>
              <a:t>p</a:t>
            </a:r>
            <a:r>
              <a:rPr lang="es-MX" sz="1100" dirty="0" smtClean="0">
                <a:latin typeface="Arial" pitchFamily="34" charset="0"/>
                <a:cs typeface="Arial" pitchFamily="34" charset="0"/>
              </a:rPr>
              <a:t>.m</a:t>
            </a:r>
            <a:r>
              <a:rPr lang="es-MX" sz="1100" dirty="0" smtClean="0">
                <a:latin typeface="Arial" pitchFamily="34" charset="0"/>
                <a:cs typeface="Arial" pitchFamily="34" charset="0"/>
              </a:rPr>
              <a:t>.</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SEPTIEMBRE 2021</a:t>
            </a:r>
            <a:endParaRPr lang="es-MX" sz="1200" dirty="0"/>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0175" y="1235483"/>
            <a:ext cx="2364743" cy="2431645"/>
          </a:xfrm>
          <a:prstGeom prst="rect">
            <a:avLst/>
          </a:prstGeom>
        </p:spPr>
      </p:pic>
      <p:pic>
        <p:nvPicPr>
          <p:cNvPr id="9" name="Imagen 8"/>
          <p:cNvPicPr>
            <a:picLocks noChangeAspect="1"/>
          </p:cNvPicPr>
          <p:nvPr/>
        </p:nvPicPr>
        <p:blipFill rotWithShape="1">
          <a:blip r:embed="rId3" cstate="print">
            <a:extLst>
              <a:ext uri="{28A0092B-C50C-407E-A947-70E740481C1C}">
                <a14:useLocalDpi xmlns:a14="http://schemas.microsoft.com/office/drawing/2010/main" val="0"/>
              </a:ext>
            </a:extLst>
          </a:blip>
          <a:srcRect b="23848"/>
          <a:stretch/>
        </p:blipFill>
        <p:spPr>
          <a:xfrm>
            <a:off x="6007079" y="1273604"/>
            <a:ext cx="2193708" cy="2227404"/>
          </a:xfrm>
          <a:prstGeom prst="rect">
            <a:avLst/>
          </a:prstGeom>
        </p:spPr>
      </p:pic>
      <p:pic>
        <p:nvPicPr>
          <p:cNvPr id="11" name="Imagen 10"/>
          <p:cNvPicPr>
            <a:picLocks noChangeAspect="1"/>
          </p:cNvPicPr>
          <p:nvPr/>
        </p:nvPicPr>
        <p:blipFill rotWithShape="1">
          <a:blip r:embed="rId4" cstate="print">
            <a:extLst>
              <a:ext uri="{28A0092B-C50C-407E-A947-70E740481C1C}">
                <a14:useLocalDpi xmlns:a14="http://schemas.microsoft.com/office/drawing/2010/main" val="0"/>
              </a:ext>
            </a:extLst>
          </a:blip>
          <a:srcRect b="24898"/>
          <a:stretch/>
        </p:blipFill>
        <p:spPr>
          <a:xfrm>
            <a:off x="3315067" y="3986025"/>
            <a:ext cx="2031690" cy="2034470"/>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4991" y="3692988"/>
            <a:ext cx="2247714" cy="2376745"/>
          </a:xfrm>
          <a:prstGeom prst="rect">
            <a:avLst/>
          </a:prstGeom>
        </p:spPr>
      </p:pic>
    </p:spTree>
    <p:extLst>
      <p:ext uri="{BB962C8B-B14F-4D97-AF65-F5344CB8AC3E}">
        <p14:creationId xmlns:p14="http://schemas.microsoft.com/office/powerpoint/2010/main" val="35142431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22778" y="1139731"/>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308324"/>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20 </a:t>
            </a:r>
            <a:r>
              <a:rPr lang="es-MX" sz="1100" dirty="0" smtClean="0">
                <a:latin typeface="Arial" pitchFamily="34" charset="0"/>
                <a:cs typeface="Arial" pitchFamily="34" charset="0"/>
              </a:rPr>
              <a:t>DE SEPTIEMBRE</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a:t>
            </a:r>
            <a:r>
              <a:rPr lang="es-MX" sz="1100" dirty="0" smtClean="0">
                <a:latin typeface="Arial" pitchFamily="34" charset="0"/>
                <a:cs typeface="Arial" pitchFamily="34" charset="0"/>
              </a:rPr>
              <a:t>la Colonia El Vergel calle Clavel para verificar la obra del puente peatonal y arroyo.</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Acude </a:t>
            </a:r>
            <a:r>
              <a:rPr lang="es-MX" sz="1100" dirty="0" smtClean="0">
                <a:latin typeface="Arial" pitchFamily="34" charset="0"/>
                <a:cs typeface="Arial" pitchFamily="34" charset="0"/>
              </a:rPr>
              <a:t>la delegada.</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a:t>
            </a:r>
            <a:r>
              <a:rPr lang="es-MX" sz="1100" dirty="0" smtClean="0">
                <a:latin typeface="Arial" pitchFamily="34" charset="0"/>
                <a:cs typeface="Arial" pitchFamily="34" charset="0"/>
              </a:rPr>
              <a:t>12:50 </a:t>
            </a:r>
            <a:r>
              <a:rPr lang="es-MX" sz="1100" dirty="0">
                <a:latin typeface="Arial" pitchFamily="34" charset="0"/>
                <a:cs typeface="Arial" pitchFamily="34" charset="0"/>
              </a:rPr>
              <a:t>p</a:t>
            </a:r>
            <a:r>
              <a:rPr lang="es-MX" sz="1100" dirty="0" smtClean="0">
                <a:latin typeface="Arial" pitchFamily="34" charset="0"/>
                <a:cs typeface="Arial" pitchFamily="34" charset="0"/>
              </a:rPr>
              <a:t>.m</a:t>
            </a:r>
            <a:r>
              <a:rPr lang="es-MX" sz="1100" dirty="0" smtClean="0">
                <a:latin typeface="Arial" pitchFamily="34" charset="0"/>
                <a:cs typeface="Arial" pitchFamily="34" charset="0"/>
              </a:rPr>
              <a:t>. a </a:t>
            </a:r>
            <a:r>
              <a:rPr lang="es-MX" sz="1100" dirty="0" smtClean="0">
                <a:latin typeface="Arial" pitchFamily="34" charset="0"/>
                <a:cs typeface="Arial" pitchFamily="34" charset="0"/>
              </a:rPr>
              <a:t>1:20 </a:t>
            </a:r>
            <a:r>
              <a:rPr lang="es-MX" sz="1100" dirty="0">
                <a:latin typeface="Arial" pitchFamily="34" charset="0"/>
                <a:cs typeface="Arial" pitchFamily="34" charset="0"/>
              </a:rPr>
              <a:t>p</a:t>
            </a:r>
            <a:r>
              <a:rPr lang="es-MX" sz="1100" dirty="0" smtClean="0">
                <a:latin typeface="Arial" pitchFamily="34" charset="0"/>
                <a:cs typeface="Arial" pitchFamily="34" charset="0"/>
              </a:rPr>
              <a:t>.m</a:t>
            </a:r>
            <a:r>
              <a:rPr lang="es-MX" sz="1100" dirty="0" smtClean="0">
                <a:latin typeface="Arial" pitchFamily="34" charset="0"/>
                <a:cs typeface="Arial" pitchFamily="34" charset="0"/>
              </a:rPr>
              <a:t>.</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SEPTIEMBRE 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4667" y="1232611"/>
            <a:ext cx="2286673" cy="2348880"/>
          </a:xfrm>
          <a:prstGeom prst="rect">
            <a:avLst/>
          </a:prstGeom>
        </p:spPr>
      </p:pic>
      <p:pic>
        <p:nvPicPr>
          <p:cNvPr id="7" name="Imagen 6"/>
          <p:cNvPicPr>
            <a:picLocks noChangeAspect="1"/>
          </p:cNvPicPr>
          <p:nvPr/>
        </p:nvPicPr>
        <p:blipFill rotWithShape="1">
          <a:blip r:embed="rId3" cstate="print">
            <a:extLst>
              <a:ext uri="{28A0092B-C50C-407E-A947-70E740481C1C}">
                <a14:useLocalDpi xmlns:a14="http://schemas.microsoft.com/office/drawing/2010/main" val="0"/>
              </a:ext>
            </a:extLst>
          </a:blip>
          <a:srcRect t="18319"/>
          <a:stretch/>
        </p:blipFill>
        <p:spPr>
          <a:xfrm>
            <a:off x="6300192" y="1171207"/>
            <a:ext cx="2085696" cy="2271477"/>
          </a:xfrm>
          <a:prstGeom prst="rect">
            <a:avLst/>
          </a:prstGeom>
        </p:spPr>
      </p:pic>
      <p:pic>
        <p:nvPicPr>
          <p:cNvPr id="13" name="Imagen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8536" y="3601687"/>
            <a:ext cx="1977684" cy="2636912"/>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t="33201"/>
          <a:stretch/>
        </p:blipFill>
        <p:spPr>
          <a:xfrm>
            <a:off x="3464667" y="3753785"/>
            <a:ext cx="2520280" cy="2244722"/>
          </a:xfrm>
          <a:prstGeom prst="rect">
            <a:avLst/>
          </a:prstGeom>
        </p:spPr>
      </p:pic>
    </p:spTree>
    <p:extLst>
      <p:ext uri="{BB962C8B-B14F-4D97-AF65-F5344CB8AC3E}">
        <p14:creationId xmlns:p14="http://schemas.microsoft.com/office/powerpoint/2010/main" val="14318093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70454" y="1146698"/>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3493264"/>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20 </a:t>
            </a:r>
            <a:r>
              <a:rPr lang="es-MX" sz="1100" dirty="0" smtClean="0">
                <a:latin typeface="Arial" pitchFamily="34" charset="0"/>
                <a:cs typeface="Arial" pitchFamily="34" charset="0"/>
              </a:rPr>
              <a:t>DE SEPTIEMBRE</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a:t>
            </a:r>
            <a:r>
              <a:rPr lang="es-MX" sz="1100" dirty="0" smtClean="0">
                <a:latin typeface="Arial" pitchFamily="34" charset="0"/>
                <a:cs typeface="Arial" pitchFamily="34" charset="0"/>
              </a:rPr>
              <a:t>la Colonia Las Juntas en la calle Juan de la Barrera  para atención de un reporte de los vecinos acerca de un indigente que se instalo en un camper abandonado y esta generando mucha basura, se solicito el apoyo de seguridad publica para el retiro de el indigente.</a:t>
            </a:r>
          </a:p>
          <a:p>
            <a:pPr algn="just"/>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Acude </a:t>
            </a:r>
            <a:r>
              <a:rPr lang="es-MX" sz="1100" dirty="0" smtClean="0">
                <a:latin typeface="Arial" pitchFamily="34" charset="0"/>
                <a:cs typeface="Arial" pitchFamily="34" charset="0"/>
              </a:rPr>
              <a:t>la delegada.</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a:t>
            </a:r>
            <a:r>
              <a:rPr lang="es-MX" sz="1100" dirty="0" smtClean="0">
                <a:latin typeface="Arial" pitchFamily="34" charset="0"/>
                <a:cs typeface="Arial" pitchFamily="34" charset="0"/>
              </a:rPr>
              <a:t>12:00 </a:t>
            </a:r>
            <a:r>
              <a:rPr lang="es-MX" sz="1100" dirty="0">
                <a:latin typeface="Arial" pitchFamily="34" charset="0"/>
                <a:cs typeface="Arial" pitchFamily="34" charset="0"/>
              </a:rPr>
              <a:t>p</a:t>
            </a:r>
            <a:r>
              <a:rPr lang="es-MX" sz="1100" dirty="0" smtClean="0">
                <a:latin typeface="Arial" pitchFamily="34" charset="0"/>
                <a:cs typeface="Arial" pitchFamily="34" charset="0"/>
              </a:rPr>
              <a:t>.m</a:t>
            </a:r>
            <a:r>
              <a:rPr lang="es-MX" sz="1100" dirty="0" smtClean="0">
                <a:latin typeface="Arial" pitchFamily="34" charset="0"/>
                <a:cs typeface="Arial" pitchFamily="34" charset="0"/>
              </a:rPr>
              <a:t>. a </a:t>
            </a:r>
            <a:r>
              <a:rPr lang="es-MX" sz="1100" dirty="0" smtClean="0">
                <a:latin typeface="Arial" pitchFamily="34" charset="0"/>
                <a:cs typeface="Arial" pitchFamily="34" charset="0"/>
              </a:rPr>
              <a:t>12:20 </a:t>
            </a:r>
            <a:r>
              <a:rPr lang="es-MX" sz="1100" dirty="0">
                <a:latin typeface="Arial" pitchFamily="34" charset="0"/>
                <a:cs typeface="Arial" pitchFamily="34" charset="0"/>
              </a:rPr>
              <a:t>p</a:t>
            </a:r>
            <a:r>
              <a:rPr lang="es-MX" sz="1100" dirty="0" smtClean="0">
                <a:latin typeface="Arial" pitchFamily="34" charset="0"/>
                <a:cs typeface="Arial" pitchFamily="34" charset="0"/>
              </a:rPr>
              <a:t>.m</a:t>
            </a:r>
            <a:r>
              <a:rPr lang="es-MX" sz="1100" dirty="0" smtClean="0">
                <a:latin typeface="Arial" pitchFamily="34" charset="0"/>
                <a:cs typeface="Arial" pitchFamily="34" charset="0"/>
              </a:rPr>
              <a:t>.</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SEPTIEMBRE 2021</a:t>
            </a:r>
            <a:endParaRPr lang="es-MX" sz="1200" dirty="0"/>
          </a:p>
        </p:txBody>
      </p:sp>
      <p:sp>
        <p:nvSpPr>
          <p:cNvPr id="8" name="AutoShape 2" descr="21 septiembre. Visita calle Juan de la Barrera col. Las Juntas. Atendiendo a reporte de indigente que se instaló en un camper abandonado, y está llenando la zona de basura. Se solicitó apoyo a seguridad pública para el retiro de esa persona. Asistieron yo. De 12 a 12 10"/>
          <p:cNvSpPr>
            <a:spLocks noChangeAspect="1" noChangeArrowheads="1"/>
          </p:cNvSpPr>
          <p:nvPr/>
        </p:nvSpPr>
        <p:spPr bwMode="auto">
          <a:xfrm>
            <a:off x="3251" y="-13749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9" name="Imagen 8"/>
          <p:cNvPicPr>
            <a:picLocks noChangeAspect="1"/>
          </p:cNvPicPr>
          <p:nvPr/>
        </p:nvPicPr>
        <p:blipFill rotWithShape="1">
          <a:blip r:embed="rId2" cstate="print">
            <a:extLst>
              <a:ext uri="{28A0092B-C50C-407E-A947-70E740481C1C}">
                <a14:useLocalDpi xmlns:a14="http://schemas.microsoft.com/office/drawing/2010/main" val="0"/>
              </a:ext>
            </a:extLst>
          </a:blip>
          <a:srcRect b="27951"/>
          <a:stretch/>
        </p:blipFill>
        <p:spPr>
          <a:xfrm>
            <a:off x="3644975" y="1657267"/>
            <a:ext cx="4299942" cy="4130793"/>
          </a:xfrm>
          <a:prstGeom prst="rect">
            <a:avLst/>
          </a:prstGeom>
        </p:spPr>
      </p:pic>
    </p:spTree>
    <p:extLst>
      <p:ext uri="{BB962C8B-B14F-4D97-AF65-F5344CB8AC3E}">
        <p14:creationId xmlns:p14="http://schemas.microsoft.com/office/powerpoint/2010/main" val="13709832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70454" y="1146698"/>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816156"/>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23 </a:t>
            </a:r>
            <a:r>
              <a:rPr lang="es-MX" sz="1100" dirty="0" smtClean="0">
                <a:latin typeface="Arial" pitchFamily="34" charset="0"/>
                <a:cs typeface="Arial" pitchFamily="34" charset="0"/>
              </a:rPr>
              <a:t>DE SEPTIEMBRE</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a:t>
            </a:r>
            <a:r>
              <a:rPr lang="es-MX" sz="1100" dirty="0" smtClean="0">
                <a:latin typeface="Arial" pitchFamily="34" charset="0"/>
                <a:cs typeface="Arial" pitchFamily="34" charset="0"/>
              </a:rPr>
              <a:t>la Colonia El Vergel  en la calle Emiliano Zapata para brindar el apoyo solicitado por los vecinos para prueba de antígenos a niña con discapacidad para poder participar en competencia.</a:t>
            </a:r>
            <a:endParaRPr lang="es-MX" sz="1100" dirty="0" smtClean="0">
              <a:latin typeface="Arial" pitchFamily="34" charset="0"/>
              <a:cs typeface="Arial" pitchFamily="34" charset="0"/>
            </a:endParaRPr>
          </a:p>
          <a:p>
            <a:pPr algn="just"/>
            <a:endParaRPr lang="es-MX" sz="1100" dirty="0" smtClean="0">
              <a:latin typeface="Arial" pitchFamily="34" charset="0"/>
              <a:cs typeface="Arial" pitchFamily="34" charset="0"/>
            </a:endParaRPr>
          </a:p>
          <a:p>
            <a:pPr algn="just"/>
            <a:r>
              <a:rPr lang="es-MX" sz="1100" dirty="0" smtClean="0">
                <a:latin typeface="Arial" pitchFamily="34" charset="0"/>
                <a:cs typeface="Arial" pitchFamily="34" charset="0"/>
              </a:rPr>
              <a:t>Acude la delegada.</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a:t>
            </a:r>
            <a:r>
              <a:rPr lang="es-MX" sz="1100" dirty="0" smtClean="0">
                <a:latin typeface="Arial" pitchFamily="34" charset="0"/>
                <a:cs typeface="Arial" pitchFamily="34" charset="0"/>
              </a:rPr>
              <a:t>11:00 </a:t>
            </a:r>
            <a:r>
              <a:rPr lang="es-MX" sz="1100" dirty="0">
                <a:latin typeface="Arial" pitchFamily="34" charset="0"/>
                <a:cs typeface="Arial" pitchFamily="34" charset="0"/>
              </a:rPr>
              <a:t>p</a:t>
            </a:r>
            <a:r>
              <a:rPr lang="es-MX" sz="1100" dirty="0" smtClean="0">
                <a:latin typeface="Arial" pitchFamily="34" charset="0"/>
                <a:cs typeface="Arial" pitchFamily="34" charset="0"/>
              </a:rPr>
              <a:t>.m</a:t>
            </a:r>
            <a:r>
              <a:rPr lang="es-MX" sz="1100" dirty="0" smtClean="0">
                <a:latin typeface="Arial" pitchFamily="34" charset="0"/>
                <a:cs typeface="Arial" pitchFamily="34" charset="0"/>
              </a:rPr>
              <a:t>. a </a:t>
            </a:r>
            <a:r>
              <a:rPr lang="es-MX" sz="1100" dirty="0" smtClean="0">
                <a:latin typeface="Arial" pitchFamily="34" charset="0"/>
                <a:cs typeface="Arial" pitchFamily="34" charset="0"/>
              </a:rPr>
              <a:t>11:20 </a:t>
            </a:r>
            <a:r>
              <a:rPr lang="es-MX" sz="1100" dirty="0">
                <a:latin typeface="Arial" pitchFamily="34" charset="0"/>
                <a:cs typeface="Arial" pitchFamily="34" charset="0"/>
              </a:rPr>
              <a:t>p</a:t>
            </a:r>
            <a:r>
              <a:rPr lang="es-MX" sz="1100" dirty="0" smtClean="0">
                <a:latin typeface="Arial" pitchFamily="34" charset="0"/>
                <a:cs typeface="Arial" pitchFamily="34" charset="0"/>
              </a:rPr>
              <a:t>.m</a:t>
            </a:r>
            <a:r>
              <a:rPr lang="es-MX" sz="1100" dirty="0" smtClean="0">
                <a:latin typeface="Arial" pitchFamily="34" charset="0"/>
                <a:cs typeface="Arial" pitchFamily="34" charset="0"/>
              </a:rPr>
              <a:t>.</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SEPTIEMBRE 2021</a:t>
            </a:r>
            <a:endParaRPr lang="es-MX" sz="1200" dirty="0"/>
          </a:p>
        </p:txBody>
      </p:sp>
      <p:sp>
        <p:nvSpPr>
          <p:cNvPr id="8" name="AutoShape 2" descr="21 septiembre. Visita calle Juan de la Barrera col. Las Juntas. Atendiendo a reporte de indigente que se instaló en un camper abandonado, y está llenando la zona de basura. Se solicitó apoyo a seguridad pública para el retiro de esa persona. Asistieron yo. De 12 a 12 10"/>
          <p:cNvSpPr>
            <a:spLocks noChangeAspect="1" noChangeArrowheads="1"/>
          </p:cNvSpPr>
          <p:nvPr/>
        </p:nvSpPr>
        <p:spPr bwMode="auto">
          <a:xfrm>
            <a:off x="3251" y="-13749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t="17451"/>
          <a:stretch/>
        </p:blipFill>
        <p:spPr>
          <a:xfrm>
            <a:off x="3335128" y="1669450"/>
            <a:ext cx="2796813" cy="4104456"/>
          </a:xfrm>
          <a:prstGeom prst="rect">
            <a:avLst/>
          </a:prstGeom>
        </p:spPr>
      </p:pic>
      <p:pic>
        <p:nvPicPr>
          <p:cNvPr id="7" name="Imagen 6"/>
          <p:cNvPicPr>
            <a:picLocks noChangeAspect="1"/>
          </p:cNvPicPr>
          <p:nvPr/>
        </p:nvPicPr>
        <p:blipFill rotWithShape="1">
          <a:blip r:embed="rId3" cstate="print">
            <a:extLst>
              <a:ext uri="{28A0092B-C50C-407E-A947-70E740481C1C}">
                <a14:useLocalDpi xmlns:a14="http://schemas.microsoft.com/office/drawing/2010/main" val="0"/>
              </a:ext>
            </a:extLst>
          </a:blip>
          <a:srcRect l="31200" t="28003" b="15298"/>
          <a:stretch/>
        </p:blipFill>
        <p:spPr>
          <a:xfrm>
            <a:off x="6948264" y="4509120"/>
            <a:ext cx="1512168" cy="1661590"/>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70" y="1294988"/>
            <a:ext cx="2139702" cy="2852936"/>
          </a:xfrm>
          <a:prstGeom prst="rect">
            <a:avLst/>
          </a:prstGeom>
        </p:spPr>
      </p:pic>
    </p:spTree>
    <p:extLst>
      <p:ext uri="{BB962C8B-B14F-4D97-AF65-F5344CB8AC3E}">
        <p14:creationId xmlns:p14="http://schemas.microsoft.com/office/powerpoint/2010/main" val="20960349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55976" y="1122599"/>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3323987"/>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23 </a:t>
            </a:r>
            <a:r>
              <a:rPr lang="es-MX" sz="1100" dirty="0" smtClean="0">
                <a:latin typeface="Arial" pitchFamily="34" charset="0"/>
                <a:cs typeface="Arial" pitchFamily="34" charset="0"/>
              </a:rPr>
              <a:t>DE SEPTIEMBRE</a:t>
            </a:r>
          </a:p>
          <a:p>
            <a:pPr algn="ctr"/>
            <a:endParaRPr lang="es-MX" sz="1100" dirty="0">
              <a:latin typeface="Arial" pitchFamily="34" charset="0"/>
              <a:cs typeface="Arial" pitchFamily="34" charset="0"/>
            </a:endParaRPr>
          </a:p>
          <a:p>
            <a:pPr algn="ctr"/>
            <a:endParaRPr lang="es-MX" sz="1100" dirty="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a:latin typeface="Arial" pitchFamily="34" charset="0"/>
                <a:cs typeface="Arial" pitchFamily="34" charset="0"/>
              </a:rPr>
              <a:t>23 DE SEPTIEMBRE</a:t>
            </a:r>
          </a:p>
          <a:p>
            <a:pPr algn="ctr"/>
            <a:endParaRPr lang="es-MX" sz="1100" dirty="0">
              <a:latin typeface="Arial" pitchFamily="34" charset="0"/>
              <a:cs typeface="Arial" pitchFamily="34" charset="0"/>
            </a:endParaRPr>
          </a:p>
          <a:p>
            <a:pPr algn="just"/>
            <a:r>
              <a:rPr lang="es-MX" sz="1100" dirty="0">
                <a:latin typeface="Arial" pitchFamily="34" charset="0"/>
                <a:cs typeface="Arial" pitchFamily="34" charset="0"/>
              </a:rPr>
              <a:t>Visita en la Colonia El Vergel  en la calle Clavel para verificar el avance de la obra  del puente peatonal y el arroyo.</a:t>
            </a:r>
          </a:p>
          <a:p>
            <a:pPr algn="just"/>
            <a:endParaRPr lang="es-MX" sz="1100" dirty="0">
              <a:latin typeface="Arial" pitchFamily="34" charset="0"/>
              <a:cs typeface="Arial" pitchFamily="34" charset="0"/>
            </a:endParaRPr>
          </a:p>
          <a:p>
            <a:pPr algn="just"/>
            <a:r>
              <a:rPr lang="es-MX" sz="1100" dirty="0">
                <a:latin typeface="Arial" pitchFamily="34" charset="0"/>
                <a:cs typeface="Arial" pitchFamily="34" charset="0"/>
              </a:rPr>
              <a:t>Acude la delegada y personal de la delegación.</a:t>
            </a:r>
          </a:p>
          <a:p>
            <a:pPr algn="just"/>
            <a:endParaRPr lang="es-MX" sz="1100" dirty="0">
              <a:latin typeface="Arial" pitchFamily="34" charset="0"/>
              <a:cs typeface="Arial" pitchFamily="34" charset="0"/>
            </a:endParaRPr>
          </a:p>
          <a:p>
            <a:pPr algn="just"/>
            <a:r>
              <a:rPr lang="es-MX" sz="1100" dirty="0">
                <a:latin typeface="Arial" pitchFamily="34" charset="0"/>
                <a:cs typeface="Arial" pitchFamily="34" charset="0"/>
              </a:rPr>
              <a:t>con un horario de 11:30 p.m. a 11:50 p.m.</a:t>
            </a: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SEPTIEMBRE 2021</a:t>
            </a:r>
            <a:endParaRPr lang="es-MX" sz="1200" dirty="0"/>
          </a:p>
        </p:txBody>
      </p:sp>
      <p:sp>
        <p:nvSpPr>
          <p:cNvPr id="8" name="AutoShape 2" descr="21 septiembre. Visita calle Juan de la Barrera col. Las Juntas. Atendiendo a reporte de indigente que se instaló en un camper abandonado, y está llenando la zona de basura. Se solicitó apoyo a seguridad pública para el retiro de esa persona. Asistieron yo. De 12 a 12 10"/>
          <p:cNvSpPr>
            <a:spLocks noChangeAspect="1" noChangeArrowheads="1"/>
          </p:cNvSpPr>
          <p:nvPr/>
        </p:nvSpPr>
        <p:spPr bwMode="auto">
          <a:xfrm>
            <a:off x="3251" y="-13749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5770" y="1139731"/>
            <a:ext cx="5216672" cy="2427734"/>
          </a:xfrm>
          <a:prstGeom prst="rect">
            <a:avLst/>
          </a:prstGeom>
        </p:spPr>
      </p:pic>
      <p:pic>
        <p:nvPicPr>
          <p:cNvPr id="12" name="Imagen 11"/>
          <p:cNvPicPr>
            <a:picLocks noChangeAspect="1"/>
          </p:cNvPicPr>
          <p:nvPr/>
        </p:nvPicPr>
        <p:blipFill rotWithShape="1">
          <a:blip r:embed="rId3" cstate="print">
            <a:extLst>
              <a:ext uri="{28A0092B-C50C-407E-A947-70E740481C1C}">
                <a14:useLocalDpi xmlns:a14="http://schemas.microsoft.com/office/drawing/2010/main" val="0"/>
              </a:ext>
            </a:extLst>
          </a:blip>
          <a:srcRect r="14898"/>
          <a:stretch/>
        </p:blipFill>
        <p:spPr>
          <a:xfrm>
            <a:off x="3335770" y="3861048"/>
            <a:ext cx="2505309" cy="1993766"/>
          </a:xfrm>
          <a:prstGeom prst="rect">
            <a:avLst/>
          </a:prstGeom>
        </p:spPr>
      </p:pic>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0150" y="3861048"/>
            <a:ext cx="2632292" cy="2067694"/>
          </a:xfrm>
          <a:prstGeom prst="rect">
            <a:avLst/>
          </a:prstGeom>
        </p:spPr>
      </p:pic>
    </p:spTree>
    <p:extLst>
      <p:ext uri="{BB962C8B-B14F-4D97-AF65-F5344CB8AC3E}">
        <p14:creationId xmlns:p14="http://schemas.microsoft.com/office/powerpoint/2010/main" val="15252267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28977" y="1639850"/>
            <a:ext cx="2357454" cy="2123658"/>
          </a:xfrm>
          <a:prstGeom prst="rect">
            <a:avLst/>
          </a:prstGeom>
          <a:noFill/>
        </p:spPr>
        <p:txBody>
          <a:bodyPr wrap="square" rtlCol="0">
            <a:spAutoFit/>
          </a:bodyPr>
          <a:lstStyle/>
          <a:p>
            <a:pPr algn="ctr"/>
            <a:r>
              <a:rPr lang="es-MX" sz="1200" dirty="0" smtClean="0">
                <a:latin typeface="Arial" pitchFamily="34" charset="0"/>
                <a:cs typeface="Arial" pitchFamily="34" charset="0"/>
              </a:rPr>
              <a:t>06 DE SEPTIEMBRE </a:t>
            </a:r>
          </a:p>
          <a:p>
            <a:pPr algn="ctr"/>
            <a:endParaRPr lang="es-MX" sz="1200" dirty="0">
              <a:latin typeface="Arial" pitchFamily="34" charset="0"/>
              <a:cs typeface="Arial" pitchFamily="34" charset="0"/>
            </a:endParaRPr>
          </a:p>
          <a:p>
            <a:r>
              <a:rPr lang="es-MX" sz="1200" dirty="0" smtClean="0">
                <a:latin typeface="Arial" pitchFamily="34" charset="0"/>
                <a:cs typeface="Arial" pitchFamily="34" charset="0"/>
              </a:rPr>
              <a:t>Recuperación de espacios en La Plaza Principal de las Juntas en el trabajo de pinta de grafitis.</a:t>
            </a:r>
          </a:p>
          <a:p>
            <a:endParaRPr lang="es-MX" sz="1200" dirty="0">
              <a:latin typeface="Arial" pitchFamily="34" charset="0"/>
              <a:cs typeface="Arial" pitchFamily="34" charset="0"/>
            </a:endParaRPr>
          </a:p>
          <a:p>
            <a:r>
              <a:rPr lang="es-MX" sz="1200" dirty="0" smtClean="0">
                <a:latin typeface="Arial" pitchFamily="34" charset="0"/>
                <a:cs typeface="Arial" pitchFamily="34" charset="0"/>
              </a:rPr>
              <a:t>Apoya la Delegada y personal de la delegación.</a:t>
            </a:r>
          </a:p>
          <a:p>
            <a:endParaRPr lang="es-MX" sz="1200" dirty="0">
              <a:latin typeface="Arial" pitchFamily="34" charset="0"/>
              <a:cs typeface="Arial" pitchFamily="34" charset="0"/>
            </a:endParaRPr>
          </a:p>
          <a:p>
            <a:r>
              <a:rPr lang="es-MX" sz="1200" dirty="0" smtClean="0">
                <a:latin typeface="Arial" pitchFamily="34" charset="0"/>
                <a:cs typeface="Arial" pitchFamily="34" charset="0"/>
              </a:rPr>
              <a:t>Con un horario de 1:00 p.m. a 2:00 p.m.</a:t>
            </a:r>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RECUPERACION DE ESPACIOS                                                                                                SEPTIEMBRE 2020</a:t>
            </a:r>
            <a:endParaRPr lang="es-MX" sz="12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2727" y="1379800"/>
            <a:ext cx="4700014" cy="2643758"/>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5637" y="4064007"/>
            <a:ext cx="1707654" cy="2276872"/>
          </a:xfrm>
          <a:prstGeom prst="rect">
            <a:avLst/>
          </a:prstGeom>
        </p:spPr>
      </p:pic>
      <p:pic>
        <p:nvPicPr>
          <p:cNvPr id="12" name="Imagen 11"/>
          <p:cNvPicPr>
            <a:picLocks noChangeAspect="1"/>
          </p:cNvPicPr>
          <p:nvPr/>
        </p:nvPicPr>
        <p:blipFill rotWithShape="1">
          <a:blip r:embed="rId4" cstate="print">
            <a:extLst>
              <a:ext uri="{28A0092B-C50C-407E-A947-70E740481C1C}">
                <a14:useLocalDpi xmlns:a14="http://schemas.microsoft.com/office/drawing/2010/main" val="0"/>
              </a:ext>
            </a:extLst>
          </a:blip>
          <a:srcRect t="21915" b="10956"/>
          <a:stretch/>
        </p:blipFill>
        <p:spPr>
          <a:xfrm>
            <a:off x="5073700" y="4293096"/>
            <a:ext cx="1568772" cy="1872208"/>
          </a:xfrm>
          <a:prstGeom prst="rect">
            <a:avLst/>
          </a:prstGeom>
        </p:spPr>
      </p:pic>
      <p:pic>
        <p:nvPicPr>
          <p:cNvPr id="13" name="Imagen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4407" y="4077941"/>
            <a:ext cx="1376127" cy="2148857"/>
          </a:xfrm>
          <a:prstGeom prst="rect">
            <a:avLst/>
          </a:prstGeom>
        </p:spPr>
      </p:pic>
    </p:spTree>
    <p:extLst>
      <p:ext uri="{BB962C8B-B14F-4D97-AF65-F5344CB8AC3E}">
        <p14:creationId xmlns:p14="http://schemas.microsoft.com/office/powerpoint/2010/main" val="28155665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1048449"/>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7" y="1048449"/>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28976" y="1639850"/>
            <a:ext cx="2474871" cy="2862322"/>
          </a:xfrm>
          <a:prstGeom prst="rect">
            <a:avLst/>
          </a:prstGeom>
          <a:noFill/>
        </p:spPr>
        <p:txBody>
          <a:bodyPr wrap="square" rtlCol="0">
            <a:spAutoFit/>
          </a:bodyPr>
          <a:lstStyle/>
          <a:p>
            <a:pPr algn="ctr"/>
            <a:r>
              <a:rPr lang="es-MX" sz="1200" dirty="0" smtClean="0">
                <a:latin typeface="Arial" pitchFamily="34" charset="0"/>
                <a:cs typeface="Arial" pitchFamily="34" charset="0"/>
              </a:rPr>
              <a:t>27 DE AGOSTO</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Apoyo a la Dirección de Programas Sociales “JALISCO TE RECONOCE” EN DONDE ACUDIMOS AL Centro Cultural el Refugio por despensas para hacer las entregas a los Adultos Mayores correspondientes.</a:t>
            </a:r>
          </a:p>
          <a:p>
            <a:pPr algn="just"/>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asiste la Delegada y personal de la Delegacion.</a:t>
            </a:r>
            <a:endParaRPr lang="es-MX" sz="1200" dirty="0">
              <a:latin typeface="Arial" pitchFamily="34" charset="0"/>
              <a:cs typeface="Arial" pitchFamily="34" charset="0"/>
            </a:endParaRPr>
          </a:p>
          <a:p>
            <a:pPr algn="just"/>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con un horario de 12:00 </a:t>
            </a:r>
            <a:r>
              <a:rPr lang="es-MX" sz="1200" dirty="0">
                <a:latin typeface="Arial" pitchFamily="34" charset="0"/>
                <a:cs typeface="Arial" pitchFamily="34" charset="0"/>
              </a:rPr>
              <a:t>p</a:t>
            </a:r>
            <a:r>
              <a:rPr lang="es-MX" sz="1200" dirty="0" smtClean="0">
                <a:latin typeface="Arial" pitchFamily="34" charset="0"/>
                <a:cs typeface="Arial" pitchFamily="34" charset="0"/>
              </a:rPr>
              <a:t>.m. a 1:00 </a:t>
            </a:r>
            <a:r>
              <a:rPr lang="es-MX" sz="1200" dirty="0">
                <a:latin typeface="Arial" pitchFamily="34" charset="0"/>
                <a:cs typeface="Arial" pitchFamily="34" charset="0"/>
              </a:rPr>
              <a:t>p</a:t>
            </a:r>
            <a:r>
              <a:rPr lang="es-MX" sz="1200" dirty="0" smtClean="0">
                <a:latin typeface="Arial" pitchFamily="34" charset="0"/>
                <a:cs typeface="Arial" pitchFamily="34" charset="0"/>
              </a:rPr>
              <a:t>.m. </a:t>
            </a:r>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a:latin typeface="Arial" panose="020B0604020202020204" pitchFamily="34" charset="0"/>
                <a:cs typeface="Arial" panose="020B0604020202020204" pitchFamily="34" charset="0"/>
              </a:rPr>
              <a:t>APOYO A OTRAS DEPENDENCIAS                                                                                                   </a:t>
            </a:r>
            <a:r>
              <a:rPr lang="es-MX" sz="1200" dirty="0" smtClean="0">
                <a:latin typeface="Arial" panose="020B0604020202020204" pitchFamily="34" charset="0"/>
                <a:cs typeface="Arial" panose="020B0604020202020204" pitchFamily="34" charset="0"/>
              </a:rPr>
              <a:t>AGOSTO </a:t>
            </a:r>
            <a:r>
              <a:rPr lang="es-MX" sz="1200" dirty="0">
                <a:latin typeface="Arial" panose="020B0604020202020204" pitchFamily="34" charset="0"/>
                <a:cs typeface="Arial" panose="020B0604020202020204" pitchFamily="34" charset="0"/>
              </a:rPr>
              <a:t>2021</a:t>
            </a:r>
            <a:endParaRPr lang="es-MX" sz="12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1049" y="1735709"/>
            <a:ext cx="2049329" cy="3645024"/>
          </a:xfrm>
          <a:prstGeom prst="rect">
            <a:avLst/>
          </a:prstGeom>
        </p:spPr>
      </p:pic>
    </p:spTree>
    <p:extLst>
      <p:ext uri="{BB962C8B-B14F-4D97-AF65-F5344CB8AC3E}">
        <p14:creationId xmlns:p14="http://schemas.microsoft.com/office/powerpoint/2010/main" val="8012976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19740" y="1032817"/>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7" y="1048449"/>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28976" y="1639850"/>
            <a:ext cx="2474871" cy="2862322"/>
          </a:xfrm>
          <a:prstGeom prst="rect">
            <a:avLst/>
          </a:prstGeom>
          <a:noFill/>
        </p:spPr>
        <p:txBody>
          <a:bodyPr wrap="square" rtlCol="0">
            <a:spAutoFit/>
          </a:bodyPr>
          <a:lstStyle/>
          <a:p>
            <a:pPr algn="ctr"/>
            <a:r>
              <a:rPr lang="es-MX" sz="1200" dirty="0" smtClean="0">
                <a:latin typeface="Arial" pitchFamily="34" charset="0"/>
                <a:cs typeface="Arial" pitchFamily="34" charset="0"/>
              </a:rPr>
              <a:t>04 DE SEPTIEMBRE</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Apoyo a la Delegacion de La Ladrillera por las inundaciones y afectaciones causados por las fuertes lluvias de Juan de la Barrera.</a:t>
            </a:r>
          </a:p>
          <a:p>
            <a:pPr algn="just"/>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asiste la Delegada y personal de otras dependencias y Delegaciones.</a:t>
            </a:r>
          </a:p>
          <a:p>
            <a:pPr algn="just"/>
            <a:endParaRPr lang="es-MX" sz="1200" dirty="0">
              <a:latin typeface="Arial" pitchFamily="34" charset="0"/>
              <a:cs typeface="Arial" pitchFamily="34" charset="0"/>
            </a:endParaRPr>
          </a:p>
          <a:p>
            <a:pPr algn="just"/>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con un horario de 10:00 </a:t>
            </a:r>
            <a:r>
              <a:rPr lang="es-MX" sz="1200" dirty="0">
                <a:latin typeface="Arial" pitchFamily="34" charset="0"/>
                <a:cs typeface="Arial" pitchFamily="34" charset="0"/>
              </a:rPr>
              <a:t>a</a:t>
            </a:r>
            <a:r>
              <a:rPr lang="es-MX" sz="1200" dirty="0" smtClean="0">
                <a:latin typeface="Arial" pitchFamily="34" charset="0"/>
                <a:cs typeface="Arial" pitchFamily="34" charset="0"/>
              </a:rPr>
              <a:t>.m. a 2:00 </a:t>
            </a:r>
            <a:r>
              <a:rPr lang="es-MX" sz="1200" dirty="0">
                <a:latin typeface="Arial" pitchFamily="34" charset="0"/>
                <a:cs typeface="Arial" pitchFamily="34" charset="0"/>
              </a:rPr>
              <a:t>p</a:t>
            </a:r>
            <a:r>
              <a:rPr lang="es-MX" sz="1200" dirty="0" smtClean="0">
                <a:latin typeface="Arial" pitchFamily="34" charset="0"/>
                <a:cs typeface="Arial" pitchFamily="34" charset="0"/>
              </a:rPr>
              <a:t>.m. </a:t>
            </a:r>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a:latin typeface="Arial" panose="020B0604020202020204" pitchFamily="34" charset="0"/>
                <a:cs typeface="Arial" panose="020B0604020202020204" pitchFamily="34" charset="0"/>
              </a:rPr>
              <a:t>APOYO A OTRAS DEPENDENCIAS                                                                                          </a:t>
            </a:r>
            <a:r>
              <a:rPr lang="es-MX" sz="1200" dirty="0" smtClean="0">
                <a:latin typeface="Arial" panose="020B0604020202020204" pitchFamily="34" charset="0"/>
                <a:cs typeface="Arial" panose="020B0604020202020204" pitchFamily="34" charset="0"/>
              </a:rPr>
              <a:t>  SEPTIEMBRE </a:t>
            </a:r>
            <a:r>
              <a:rPr lang="es-MX" sz="1200" dirty="0">
                <a:latin typeface="Arial" panose="020B0604020202020204" pitchFamily="34" charset="0"/>
                <a:cs typeface="Arial" panose="020B0604020202020204" pitchFamily="34" charset="0"/>
              </a:rPr>
              <a:t>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0027" y="1215208"/>
            <a:ext cx="2463738" cy="2789856"/>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0765" y="1215208"/>
            <a:ext cx="2193708" cy="2789856"/>
          </a:xfrm>
          <a:prstGeom prst="rect">
            <a:avLst/>
          </a:prstGeom>
        </p:spPr>
      </p:pic>
      <p:pic>
        <p:nvPicPr>
          <p:cNvPr id="9" name="Imagen 8"/>
          <p:cNvPicPr>
            <a:picLocks noChangeAspect="1"/>
          </p:cNvPicPr>
          <p:nvPr/>
        </p:nvPicPr>
        <p:blipFill rotWithShape="1">
          <a:blip r:embed="rId4">
            <a:extLst>
              <a:ext uri="{28A0092B-C50C-407E-A947-70E740481C1C}">
                <a14:useLocalDpi xmlns:a14="http://schemas.microsoft.com/office/drawing/2010/main" val="0"/>
              </a:ext>
            </a:extLst>
          </a:blip>
          <a:srcRect t="24801" b="22701"/>
          <a:stretch/>
        </p:blipFill>
        <p:spPr>
          <a:xfrm>
            <a:off x="3738602" y="4057153"/>
            <a:ext cx="4511278" cy="2078273"/>
          </a:xfrm>
          <a:prstGeom prst="rect">
            <a:avLst/>
          </a:prstGeom>
        </p:spPr>
      </p:pic>
    </p:spTree>
    <p:extLst>
      <p:ext uri="{BB962C8B-B14F-4D97-AF65-F5344CB8AC3E}">
        <p14:creationId xmlns:p14="http://schemas.microsoft.com/office/powerpoint/2010/main" val="41858461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1714" y="1139731"/>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477601"/>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25 DE AGOSTO</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Las Juntas calle Orozco para supervisión de  la reparación de la calle por parte de Vialidad y Pavimentos. </a:t>
            </a:r>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Acude la delegada.</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5:00 </a:t>
            </a:r>
            <a:r>
              <a:rPr lang="es-MX" sz="1100" dirty="0">
                <a:latin typeface="Arial" pitchFamily="34" charset="0"/>
                <a:cs typeface="Arial" pitchFamily="34" charset="0"/>
              </a:rPr>
              <a:t>p</a:t>
            </a:r>
            <a:r>
              <a:rPr lang="es-MX" sz="1100" dirty="0" smtClean="0">
                <a:latin typeface="Arial" pitchFamily="34" charset="0"/>
                <a:cs typeface="Arial" pitchFamily="34" charset="0"/>
              </a:rPr>
              <a:t>.m. a 5:30 </a:t>
            </a:r>
            <a:r>
              <a:rPr lang="es-MX" sz="1100" dirty="0">
                <a:latin typeface="Arial" pitchFamily="34" charset="0"/>
                <a:cs typeface="Arial" pitchFamily="34" charset="0"/>
              </a:rPr>
              <a:t>p</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AGOSTO 2021</a:t>
            </a:r>
            <a:endParaRPr lang="es-MX" sz="1200" dirty="0"/>
          </a:p>
        </p:txBody>
      </p:sp>
      <p:pic>
        <p:nvPicPr>
          <p:cNvPr id="15" name="Imagen 14"/>
          <p:cNvPicPr>
            <a:picLocks noChangeAspect="1"/>
          </p:cNvPicPr>
          <p:nvPr/>
        </p:nvPicPr>
        <p:blipFill rotWithShape="1">
          <a:blip r:embed="rId2" cstate="print">
            <a:extLst>
              <a:ext uri="{28A0092B-C50C-407E-A947-70E740481C1C}">
                <a14:useLocalDpi xmlns:a14="http://schemas.microsoft.com/office/drawing/2010/main" val="0"/>
              </a:ext>
            </a:extLst>
          </a:blip>
          <a:srcRect l="23225" r="32675"/>
          <a:stretch/>
        </p:blipFill>
        <p:spPr>
          <a:xfrm>
            <a:off x="3317711" y="1320949"/>
            <a:ext cx="2304256" cy="2411070"/>
          </a:xfrm>
          <a:prstGeom prst="rect">
            <a:avLst/>
          </a:prstGeom>
        </p:spPr>
      </p:pic>
      <p:pic>
        <p:nvPicPr>
          <p:cNvPr id="16" name="Imagen 15"/>
          <p:cNvPicPr>
            <a:picLocks noChangeAspect="1"/>
          </p:cNvPicPr>
          <p:nvPr/>
        </p:nvPicPr>
        <p:blipFill rotWithShape="1">
          <a:blip r:embed="rId3" cstate="print">
            <a:extLst>
              <a:ext uri="{28A0092B-C50C-407E-A947-70E740481C1C}">
                <a14:useLocalDpi xmlns:a14="http://schemas.microsoft.com/office/drawing/2010/main" val="0"/>
              </a:ext>
            </a:extLst>
          </a:blip>
          <a:srcRect l="19288" r="15350"/>
          <a:stretch/>
        </p:blipFill>
        <p:spPr>
          <a:xfrm>
            <a:off x="5735828" y="1435674"/>
            <a:ext cx="2790601" cy="2181619"/>
          </a:xfrm>
          <a:prstGeom prst="rect">
            <a:avLst/>
          </a:prstGeom>
        </p:spPr>
      </p:pic>
      <p:pic>
        <p:nvPicPr>
          <p:cNvPr id="17" name="Imagen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6289" y="3891022"/>
            <a:ext cx="4918123" cy="2246407"/>
          </a:xfrm>
          <a:prstGeom prst="rect">
            <a:avLst/>
          </a:prstGeom>
        </p:spPr>
      </p:pic>
    </p:spTree>
    <p:extLst>
      <p:ext uri="{BB962C8B-B14F-4D97-AF65-F5344CB8AC3E}">
        <p14:creationId xmlns:p14="http://schemas.microsoft.com/office/powerpoint/2010/main" val="9728944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19740" y="1032817"/>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7" y="1048449"/>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28976" y="1639850"/>
            <a:ext cx="2474871" cy="2862322"/>
          </a:xfrm>
          <a:prstGeom prst="rect">
            <a:avLst/>
          </a:prstGeom>
          <a:noFill/>
        </p:spPr>
        <p:txBody>
          <a:bodyPr wrap="square" rtlCol="0">
            <a:spAutoFit/>
          </a:bodyPr>
          <a:lstStyle/>
          <a:p>
            <a:pPr algn="ctr"/>
            <a:r>
              <a:rPr lang="es-MX" sz="1200" dirty="0" smtClean="0">
                <a:latin typeface="Arial" pitchFamily="34" charset="0"/>
                <a:cs typeface="Arial" pitchFamily="34" charset="0"/>
              </a:rPr>
              <a:t>04 DE SEPTIEMBRE</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Apoyo a la Dirección de Delegaciones en la recolección de víveres en Presidencia para las personas afectadas por las inundaciones de las Colonias Ojo de Agua, y Juan de la Barrera en la delegación de la Ladrillera.</a:t>
            </a:r>
          </a:p>
          <a:p>
            <a:pPr algn="just"/>
            <a:endParaRPr lang="es-MX" sz="1200" dirty="0">
              <a:latin typeface="Arial" pitchFamily="34" charset="0"/>
              <a:cs typeface="Arial" pitchFamily="34" charset="0"/>
            </a:endParaRPr>
          </a:p>
          <a:p>
            <a:pPr algn="just"/>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asiste la Delegada.</a:t>
            </a:r>
            <a:endParaRPr lang="es-MX" sz="1200" dirty="0">
              <a:latin typeface="Arial" pitchFamily="34" charset="0"/>
              <a:cs typeface="Arial" pitchFamily="34" charset="0"/>
            </a:endParaRPr>
          </a:p>
          <a:p>
            <a:pPr algn="just"/>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con un horario de </a:t>
            </a:r>
            <a:r>
              <a:rPr lang="es-MX" sz="1200" dirty="0">
                <a:latin typeface="Arial" pitchFamily="34" charset="0"/>
                <a:cs typeface="Arial" pitchFamily="34" charset="0"/>
              </a:rPr>
              <a:t>5</a:t>
            </a:r>
            <a:r>
              <a:rPr lang="es-MX" sz="1200" dirty="0" smtClean="0">
                <a:latin typeface="Arial" pitchFamily="34" charset="0"/>
                <a:cs typeface="Arial" pitchFamily="34" charset="0"/>
              </a:rPr>
              <a:t>:00 </a:t>
            </a:r>
            <a:r>
              <a:rPr lang="es-MX" sz="1200" dirty="0">
                <a:latin typeface="Arial" pitchFamily="34" charset="0"/>
                <a:cs typeface="Arial" pitchFamily="34" charset="0"/>
              </a:rPr>
              <a:t>p</a:t>
            </a:r>
            <a:r>
              <a:rPr lang="es-MX" sz="1200" dirty="0" smtClean="0">
                <a:latin typeface="Arial" pitchFamily="34" charset="0"/>
                <a:cs typeface="Arial" pitchFamily="34" charset="0"/>
              </a:rPr>
              <a:t>.m. a </a:t>
            </a:r>
            <a:r>
              <a:rPr lang="es-MX" sz="1200" dirty="0">
                <a:latin typeface="Arial" pitchFamily="34" charset="0"/>
                <a:cs typeface="Arial" pitchFamily="34" charset="0"/>
              </a:rPr>
              <a:t>7</a:t>
            </a:r>
            <a:r>
              <a:rPr lang="es-MX" sz="1200" dirty="0" smtClean="0">
                <a:latin typeface="Arial" pitchFamily="34" charset="0"/>
                <a:cs typeface="Arial" pitchFamily="34" charset="0"/>
              </a:rPr>
              <a:t>:00 </a:t>
            </a:r>
            <a:r>
              <a:rPr lang="es-MX" sz="1200" dirty="0">
                <a:latin typeface="Arial" pitchFamily="34" charset="0"/>
                <a:cs typeface="Arial" pitchFamily="34" charset="0"/>
              </a:rPr>
              <a:t>p</a:t>
            </a:r>
            <a:r>
              <a:rPr lang="es-MX" sz="1200" dirty="0" smtClean="0">
                <a:latin typeface="Arial" pitchFamily="34" charset="0"/>
                <a:cs typeface="Arial" pitchFamily="34" charset="0"/>
              </a:rPr>
              <a:t>.m. </a:t>
            </a:r>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a:latin typeface="Arial" panose="020B0604020202020204" pitchFamily="34" charset="0"/>
                <a:cs typeface="Arial" panose="020B0604020202020204" pitchFamily="34" charset="0"/>
              </a:rPr>
              <a:t>APOYO A OTRAS DEPENDENCIAS                                                                                          </a:t>
            </a:r>
            <a:r>
              <a:rPr lang="es-MX" sz="1200" dirty="0" smtClean="0">
                <a:latin typeface="Arial" panose="020B0604020202020204" pitchFamily="34" charset="0"/>
                <a:cs typeface="Arial" panose="020B0604020202020204" pitchFamily="34" charset="0"/>
              </a:rPr>
              <a:t>  SEPTIEMBRE </a:t>
            </a:r>
            <a:r>
              <a:rPr lang="es-MX" sz="1200" dirty="0">
                <a:latin typeface="Arial" panose="020B0604020202020204" pitchFamily="34" charset="0"/>
                <a:cs typeface="Arial" panose="020B0604020202020204" pitchFamily="34" charset="0"/>
              </a:rPr>
              <a:t>2021</a:t>
            </a:r>
            <a:endParaRPr lang="es-MX" sz="12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0569" y="1374019"/>
            <a:ext cx="2531240" cy="4502172"/>
          </a:xfrm>
          <a:prstGeom prst="rect">
            <a:avLst/>
          </a:prstGeom>
        </p:spPr>
      </p:pic>
      <p:pic>
        <p:nvPicPr>
          <p:cNvPr id="11" name="Imagen 10"/>
          <p:cNvPicPr>
            <a:picLocks noChangeAspect="1"/>
          </p:cNvPicPr>
          <p:nvPr/>
        </p:nvPicPr>
        <p:blipFill rotWithShape="1">
          <a:blip r:embed="rId3" cstate="print">
            <a:extLst>
              <a:ext uri="{28A0092B-C50C-407E-A947-70E740481C1C}">
                <a14:useLocalDpi xmlns:a14="http://schemas.microsoft.com/office/drawing/2010/main" val="0"/>
              </a:ext>
            </a:extLst>
          </a:blip>
          <a:srcRect t="21651" b="11151"/>
          <a:stretch/>
        </p:blipFill>
        <p:spPr>
          <a:xfrm>
            <a:off x="5951965" y="2780928"/>
            <a:ext cx="2484934" cy="3240360"/>
          </a:xfrm>
          <a:prstGeom prst="rect">
            <a:avLst/>
          </a:prstGeom>
        </p:spPr>
      </p:pic>
    </p:spTree>
    <p:extLst>
      <p:ext uri="{BB962C8B-B14F-4D97-AF65-F5344CB8AC3E}">
        <p14:creationId xmlns:p14="http://schemas.microsoft.com/office/powerpoint/2010/main" val="13976695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980728"/>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7" y="1048449"/>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28976" y="1639850"/>
            <a:ext cx="2474871" cy="2677656"/>
          </a:xfrm>
          <a:prstGeom prst="rect">
            <a:avLst/>
          </a:prstGeom>
          <a:noFill/>
        </p:spPr>
        <p:txBody>
          <a:bodyPr wrap="square" rtlCol="0">
            <a:spAutoFit/>
          </a:bodyPr>
          <a:lstStyle/>
          <a:p>
            <a:pPr algn="ctr"/>
            <a:r>
              <a:rPr lang="es-MX" sz="1200" dirty="0" smtClean="0">
                <a:latin typeface="Arial" pitchFamily="34" charset="0"/>
                <a:cs typeface="Arial" pitchFamily="34" charset="0"/>
              </a:rPr>
              <a:t>05 DE SEPTIEMBRE</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Apoyo a la  Delegacion de La Ladrillera en la entrega de despensas a los afectados por las inundaciones en la Colonia Ojo de Agua.</a:t>
            </a:r>
            <a:endParaRPr lang="es-MX" sz="1200" dirty="0">
              <a:latin typeface="Arial" pitchFamily="34" charset="0"/>
              <a:cs typeface="Arial" pitchFamily="34" charset="0"/>
            </a:endParaRPr>
          </a:p>
          <a:p>
            <a:pPr algn="just"/>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asiste la Delegada, personal de otras Delegaciones y varias dependencias.</a:t>
            </a:r>
            <a:endParaRPr lang="es-MX" sz="1200" dirty="0">
              <a:latin typeface="Arial" pitchFamily="34" charset="0"/>
              <a:cs typeface="Arial" pitchFamily="34" charset="0"/>
            </a:endParaRPr>
          </a:p>
          <a:p>
            <a:pPr algn="just"/>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con un horario de 10:00 </a:t>
            </a:r>
            <a:r>
              <a:rPr lang="es-MX" sz="1200" dirty="0">
                <a:latin typeface="Arial" pitchFamily="34" charset="0"/>
                <a:cs typeface="Arial" pitchFamily="34" charset="0"/>
              </a:rPr>
              <a:t>a</a:t>
            </a:r>
            <a:r>
              <a:rPr lang="es-MX" sz="1200" dirty="0" smtClean="0">
                <a:latin typeface="Arial" pitchFamily="34" charset="0"/>
                <a:cs typeface="Arial" pitchFamily="34" charset="0"/>
              </a:rPr>
              <a:t>.m. a 2:00 </a:t>
            </a:r>
            <a:r>
              <a:rPr lang="es-MX" sz="1200" dirty="0">
                <a:latin typeface="Arial" pitchFamily="34" charset="0"/>
                <a:cs typeface="Arial" pitchFamily="34" charset="0"/>
              </a:rPr>
              <a:t>p</a:t>
            </a:r>
            <a:r>
              <a:rPr lang="es-MX" sz="1200" dirty="0" smtClean="0">
                <a:latin typeface="Arial" pitchFamily="34" charset="0"/>
                <a:cs typeface="Arial" pitchFamily="34" charset="0"/>
              </a:rPr>
              <a:t>.m. </a:t>
            </a:r>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a:latin typeface="Arial" panose="020B0604020202020204" pitchFamily="34" charset="0"/>
                <a:cs typeface="Arial" panose="020B0604020202020204" pitchFamily="34" charset="0"/>
              </a:rPr>
              <a:t>APOYO A OTRAS DEPENDENCIAS                                                                                          </a:t>
            </a:r>
            <a:r>
              <a:rPr lang="es-MX" sz="1200" dirty="0" smtClean="0">
                <a:latin typeface="Arial" panose="020B0604020202020204" pitchFamily="34" charset="0"/>
                <a:cs typeface="Arial" panose="020B0604020202020204" pitchFamily="34" charset="0"/>
              </a:rPr>
              <a:t>  SEPTIEMBRE </a:t>
            </a:r>
            <a:r>
              <a:rPr lang="es-MX" sz="1200" dirty="0">
                <a:latin typeface="Arial" panose="020B0604020202020204" pitchFamily="34" charset="0"/>
                <a:cs typeface="Arial" panose="020B0604020202020204" pitchFamily="34" charset="0"/>
              </a:rPr>
              <a:t>2021</a:t>
            </a:r>
            <a:endParaRPr lang="es-MX" sz="1200" dirty="0"/>
          </a:p>
        </p:txBody>
      </p:sp>
      <p:pic>
        <p:nvPicPr>
          <p:cNvPr id="6" name="Imagen 5"/>
          <p:cNvPicPr>
            <a:picLocks noChangeAspect="1"/>
          </p:cNvPicPr>
          <p:nvPr/>
        </p:nvPicPr>
        <p:blipFill rotWithShape="1">
          <a:blip r:embed="rId2">
            <a:extLst>
              <a:ext uri="{28A0092B-C50C-407E-A947-70E740481C1C}">
                <a14:useLocalDpi xmlns:a14="http://schemas.microsoft.com/office/drawing/2010/main" val="0"/>
              </a:ext>
            </a:extLst>
          </a:blip>
          <a:srcRect t="23751" b="651"/>
          <a:stretch/>
        </p:blipFill>
        <p:spPr>
          <a:xfrm>
            <a:off x="3397042" y="1048449"/>
            <a:ext cx="4797152" cy="2618486"/>
          </a:xfrm>
          <a:prstGeom prst="rect">
            <a:avLst/>
          </a:prstGeom>
        </p:spPr>
      </p:pic>
      <p:pic>
        <p:nvPicPr>
          <p:cNvPr id="8" name="Imagen 7"/>
          <p:cNvPicPr>
            <a:picLocks noChangeAspect="1"/>
          </p:cNvPicPr>
          <p:nvPr/>
        </p:nvPicPr>
        <p:blipFill rotWithShape="1">
          <a:blip r:embed="rId3" cstate="print">
            <a:extLst>
              <a:ext uri="{28A0092B-C50C-407E-A947-70E740481C1C}">
                <a14:useLocalDpi xmlns:a14="http://schemas.microsoft.com/office/drawing/2010/main" val="0"/>
              </a:ext>
            </a:extLst>
          </a:blip>
          <a:srcRect l="7088" t="399" r="29913" b="-399"/>
          <a:stretch/>
        </p:blipFill>
        <p:spPr>
          <a:xfrm>
            <a:off x="3397042" y="3811091"/>
            <a:ext cx="1872208" cy="2228850"/>
          </a:xfrm>
          <a:prstGeom prst="rect">
            <a:avLst/>
          </a:prstGeom>
        </p:spPr>
      </p:pic>
      <p:pic>
        <p:nvPicPr>
          <p:cNvPr id="9" name="Imagen 8"/>
          <p:cNvPicPr>
            <a:picLocks noChangeAspect="1"/>
          </p:cNvPicPr>
          <p:nvPr/>
        </p:nvPicPr>
        <p:blipFill rotWithShape="1">
          <a:blip r:embed="rId4" cstate="print">
            <a:extLst>
              <a:ext uri="{28A0092B-C50C-407E-A947-70E740481C1C}">
                <a14:useLocalDpi xmlns:a14="http://schemas.microsoft.com/office/drawing/2010/main" val="0"/>
              </a:ext>
            </a:extLst>
          </a:blip>
          <a:srcRect t="21651" b="11151"/>
          <a:stretch/>
        </p:blipFill>
        <p:spPr>
          <a:xfrm>
            <a:off x="5462444" y="3762362"/>
            <a:ext cx="2875555" cy="2326307"/>
          </a:xfrm>
          <a:prstGeom prst="rect">
            <a:avLst/>
          </a:prstGeom>
        </p:spPr>
      </p:pic>
    </p:spTree>
    <p:extLst>
      <p:ext uri="{BB962C8B-B14F-4D97-AF65-F5344CB8AC3E}">
        <p14:creationId xmlns:p14="http://schemas.microsoft.com/office/powerpoint/2010/main" val="34516943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980728"/>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7" y="1048449"/>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28976" y="1639850"/>
            <a:ext cx="2474871" cy="2123658"/>
          </a:xfrm>
          <a:prstGeom prst="rect">
            <a:avLst/>
          </a:prstGeom>
          <a:noFill/>
        </p:spPr>
        <p:txBody>
          <a:bodyPr wrap="square" rtlCol="0">
            <a:spAutoFit/>
          </a:bodyPr>
          <a:lstStyle/>
          <a:p>
            <a:pPr algn="ctr"/>
            <a:r>
              <a:rPr lang="es-MX" sz="1200" dirty="0" smtClean="0">
                <a:latin typeface="Arial" pitchFamily="34" charset="0"/>
                <a:cs typeface="Arial" pitchFamily="34" charset="0"/>
              </a:rPr>
              <a:t>08 DE SEPTIEMBRE</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Apoyo a la Dirección de Desarrollo Económico en la Feria del Empleo “TE QUEREMOSCON CHAMBA” en la plaza principal de las Juntas.</a:t>
            </a:r>
            <a:endParaRPr lang="es-MX" sz="1200" dirty="0">
              <a:latin typeface="Arial" pitchFamily="34" charset="0"/>
              <a:cs typeface="Arial" pitchFamily="34" charset="0"/>
            </a:endParaRPr>
          </a:p>
          <a:p>
            <a:pPr algn="just"/>
            <a:endParaRPr lang="es-MX" sz="1200" dirty="0">
              <a:latin typeface="Arial" pitchFamily="34" charset="0"/>
              <a:cs typeface="Arial" pitchFamily="34" charset="0"/>
            </a:endParaRPr>
          </a:p>
          <a:p>
            <a:pPr algn="just"/>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con un horario de 10:00 </a:t>
            </a:r>
            <a:r>
              <a:rPr lang="es-MX" sz="1200" dirty="0">
                <a:latin typeface="Arial" pitchFamily="34" charset="0"/>
                <a:cs typeface="Arial" pitchFamily="34" charset="0"/>
              </a:rPr>
              <a:t>a</a:t>
            </a:r>
            <a:r>
              <a:rPr lang="es-MX" sz="1200" dirty="0" smtClean="0">
                <a:latin typeface="Arial" pitchFamily="34" charset="0"/>
                <a:cs typeface="Arial" pitchFamily="34" charset="0"/>
              </a:rPr>
              <a:t>.m. a 2:00 </a:t>
            </a:r>
            <a:r>
              <a:rPr lang="es-MX" sz="1200" dirty="0">
                <a:latin typeface="Arial" pitchFamily="34" charset="0"/>
                <a:cs typeface="Arial" pitchFamily="34" charset="0"/>
              </a:rPr>
              <a:t>p</a:t>
            </a:r>
            <a:r>
              <a:rPr lang="es-MX" sz="1200" dirty="0" smtClean="0">
                <a:latin typeface="Arial" pitchFamily="34" charset="0"/>
                <a:cs typeface="Arial" pitchFamily="34" charset="0"/>
              </a:rPr>
              <a:t>.m. </a:t>
            </a:r>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a:latin typeface="Arial" panose="020B0604020202020204" pitchFamily="34" charset="0"/>
                <a:cs typeface="Arial" panose="020B0604020202020204" pitchFamily="34" charset="0"/>
              </a:rPr>
              <a:t>APOYO A OTRAS DEPENDENCIAS                                                                                          </a:t>
            </a:r>
            <a:r>
              <a:rPr lang="es-MX" sz="1200" dirty="0" smtClean="0">
                <a:latin typeface="Arial" panose="020B0604020202020204" pitchFamily="34" charset="0"/>
                <a:cs typeface="Arial" panose="020B0604020202020204" pitchFamily="34" charset="0"/>
              </a:rPr>
              <a:t>  SEPTIEMBRE </a:t>
            </a:r>
            <a:r>
              <a:rPr lang="es-MX" sz="1200" dirty="0">
                <a:latin typeface="Arial" panose="020B0604020202020204" pitchFamily="34" charset="0"/>
                <a:cs typeface="Arial" panose="020B0604020202020204" pitchFamily="34" charset="0"/>
              </a:rPr>
              <a:t>2021</a:t>
            </a:r>
            <a:endParaRPr lang="es-MX" sz="1200" dirty="0"/>
          </a:p>
        </p:txBody>
      </p:sp>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l="20601" b="30050"/>
          <a:stretch/>
        </p:blipFill>
        <p:spPr>
          <a:xfrm>
            <a:off x="3428637" y="1078334"/>
            <a:ext cx="2122256" cy="2492896"/>
          </a:xfrm>
          <a:prstGeom prst="rect">
            <a:avLst/>
          </a:prstGeom>
        </p:spPr>
      </p:pic>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4909" y="1048449"/>
            <a:ext cx="2819912" cy="5013176"/>
          </a:xfrm>
          <a:prstGeom prst="rect">
            <a:avLst/>
          </a:prstGeom>
        </p:spPr>
      </p:pic>
      <p:pic>
        <p:nvPicPr>
          <p:cNvPr id="12" name="Imagen 11"/>
          <p:cNvPicPr>
            <a:picLocks noChangeAspect="1"/>
          </p:cNvPicPr>
          <p:nvPr/>
        </p:nvPicPr>
        <p:blipFill rotWithShape="1">
          <a:blip r:embed="rId4" cstate="print">
            <a:extLst>
              <a:ext uri="{28A0092B-C50C-407E-A947-70E740481C1C}">
                <a14:useLocalDpi xmlns:a14="http://schemas.microsoft.com/office/drawing/2010/main" val="0"/>
              </a:ext>
            </a:extLst>
          </a:blip>
          <a:srcRect t="23750" r="25733" b="23750"/>
          <a:stretch/>
        </p:blipFill>
        <p:spPr>
          <a:xfrm>
            <a:off x="3509980" y="3775350"/>
            <a:ext cx="1878797" cy="2361123"/>
          </a:xfrm>
          <a:prstGeom prst="rect">
            <a:avLst/>
          </a:prstGeom>
        </p:spPr>
      </p:pic>
    </p:spTree>
    <p:extLst>
      <p:ext uri="{BB962C8B-B14F-4D97-AF65-F5344CB8AC3E}">
        <p14:creationId xmlns:p14="http://schemas.microsoft.com/office/powerpoint/2010/main" val="3660603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980728"/>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7" y="1048449"/>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28976" y="1639850"/>
            <a:ext cx="2474871" cy="2677656"/>
          </a:xfrm>
          <a:prstGeom prst="rect">
            <a:avLst/>
          </a:prstGeom>
          <a:noFill/>
        </p:spPr>
        <p:txBody>
          <a:bodyPr wrap="square" rtlCol="0">
            <a:spAutoFit/>
          </a:bodyPr>
          <a:lstStyle/>
          <a:p>
            <a:pPr algn="ctr"/>
            <a:r>
              <a:rPr lang="es-MX" sz="1200" dirty="0" smtClean="0">
                <a:latin typeface="Arial" pitchFamily="34" charset="0"/>
                <a:cs typeface="Arial" pitchFamily="34" charset="0"/>
              </a:rPr>
              <a:t>08 DE SEPTIEMBRE</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Apoyo a Instituto de Las Mujeres del Ayuntamiento de Tlaquepaque y Gobierno del Estado para que brinden apoyo con Atención Gratuita de Psicología, Trabajo Social y Asesoría Jurídica en la plaza Principal de Las Juntas.</a:t>
            </a:r>
            <a:endParaRPr lang="es-MX" sz="1200" dirty="0">
              <a:latin typeface="Arial" pitchFamily="34" charset="0"/>
              <a:cs typeface="Arial" pitchFamily="34" charset="0"/>
            </a:endParaRPr>
          </a:p>
          <a:p>
            <a:pPr algn="just"/>
            <a:endParaRPr lang="es-MX" sz="1200" dirty="0">
              <a:latin typeface="Arial" pitchFamily="34" charset="0"/>
              <a:cs typeface="Arial" pitchFamily="34" charset="0"/>
            </a:endParaRPr>
          </a:p>
          <a:p>
            <a:pPr algn="just"/>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con un horario de 10:00 </a:t>
            </a:r>
            <a:r>
              <a:rPr lang="es-MX" sz="1200" dirty="0">
                <a:latin typeface="Arial" pitchFamily="34" charset="0"/>
                <a:cs typeface="Arial" pitchFamily="34" charset="0"/>
              </a:rPr>
              <a:t>a</a:t>
            </a:r>
            <a:r>
              <a:rPr lang="es-MX" sz="1200" dirty="0" smtClean="0">
                <a:latin typeface="Arial" pitchFamily="34" charset="0"/>
                <a:cs typeface="Arial" pitchFamily="34" charset="0"/>
              </a:rPr>
              <a:t>.m. a </a:t>
            </a:r>
            <a:r>
              <a:rPr lang="es-MX" sz="1200" dirty="0">
                <a:latin typeface="Arial" pitchFamily="34" charset="0"/>
                <a:cs typeface="Arial" pitchFamily="34" charset="0"/>
              </a:rPr>
              <a:t>3</a:t>
            </a:r>
            <a:r>
              <a:rPr lang="es-MX" sz="1200" dirty="0" smtClean="0">
                <a:latin typeface="Arial" pitchFamily="34" charset="0"/>
                <a:cs typeface="Arial" pitchFamily="34" charset="0"/>
              </a:rPr>
              <a:t>:00 </a:t>
            </a:r>
            <a:r>
              <a:rPr lang="es-MX" sz="1200" dirty="0">
                <a:latin typeface="Arial" pitchFamily="34" charset="0"/>
                <a:cs typeface="Arial" pitchFamily="34" charset="0"/>
              </a:rPr>
              <a:t>p</a:t>
            </a:r>
            <a:r>
              <a:rPr lang="es-MX" sz="1200" dirty="0" smtClean="0">
                <a:latin typeface="Arial" pitchFamily="34" charset="0"/>
                <a:cs typeface="Arial" pitchFamily="34" charset="0"/>
              </a:rPr>
              <a:t>.m. </a:t>
            </a:r>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a:latin typeface="Arial" panose="020B0604020202020204" pitchFamily="34" charset="0"/>
                <a:cs typeface="Arial" panose="020B0604020202020204" pitchFamily="34" charset="0"/>
              </a:rPr>
              <a:t>APOYO A OTRAS DEPENDENCIAS                                                                                          </a:t>
            </a:r>
            <a:r>
              <a:rPr lang="es-MX" sz="1200" dirty="0" smtClean="0">
                <a:latin typeface="Arial" panose="020B0604020202020204" pitchFamily="34" charset="0"/>
                <a:cs typeface="Arial" panose="020B0604020202020204" pitchFamily="34" charset="0"/>
              </a:rPr>
              <a:t>  SEPTIEMBRE </a:t>
            </a:r>
            <a:r>
              <a:rPr lang="es-MX" sz="1200" dirty="0">
                <a:latin typeface="Arial" panose="020B0604020202020204" pitchFamily="34" charset="0"/>
                <a:cs typeface="Arial" panose="020B0604020202020204" pitchFamily="34" charset="0"/>
              </a:rPr>
              <a:t>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1263" y="1375717"/>
            <a:ext cx="2455371" cy="4365104"/>
          </a:xfrm>
          <a:prstGeom prst="rect">
            <a:avLst/>
          </a:prstGeom>
        </p:spPr>
      </p:pic>
      <p:pic>
        <p:nvPicPr>
          <p:cNvPr id="8" name="Imagen 7"/>
          <p:cNvPicPr>
            <a:picLocks noChangeAspect="1"/>
          </p:cNvPicPr>
          <p:nvPr/>
        </p:nvPicPr>
        <p:blipFill rotWithShape="1">
          <a:blip r:embed="rId3">
            <a:extLst>
              <a:ext uri="{28A0092B-C50C-407E-A947-70E740481C1C}">
                <a14:useLocalDpi xmlns:a14="http://schemas.microsoft.com/office/drawing/2010/main" val="0"/>
              </a:ext>
            </a:extLst>
          </a:blip>
          <a:srcRect l="23400" t="10101" r="9401" b="19550"/>
          <a:stretch/>
        </p:blipFill>
        <p:spPr>
          <a:xfrm>
            <a:off x="6182429" y="1154862"/>
            <a:ext cx="2088232" cy="4824536"/>
          </a:xfrm>
          <a:prstGeom prst="rect">
            <a:avLst/>
          </a:prstGeom>
        </p:spPr>
      </p:pic>
    </p:spTree>
    <p:extLst>
      <p:ext uri="{BB962C8B-B14F-4D97-AF65-F5344CB8AC3E}">
        <p14:creationId xmlns:p14="http://schemas.microsoft.com/office/powerpoint/2010/main" val="14022518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92321" y="980728"/>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7" y="1048449"/>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28976" y="1639850"/>
            <a:ext cx="2474871" cy="2123658"/>
          </a:xfrm>
          <a:prstGeom prst="rect">
            <a:avLst/>
          </a:prstGeom>
          <a:noFill/>
        </p:spPr>
        <p:txBody>
          <a:bodyPr wrap="square" rtlCol="0">
            <a:spAutoFit/>
          </a:bodyPr>
          <a:lstStyle/>
          <a:p>
            <a:pPr algn="ctr"/>
            <a:r>
              <a:rPr lang="es-MX" sz="1200" dirty="0" smtClean="0">
                <a:latin typeface="Arial" pitchFamily="34" charset="0"/>
                <a:cs typeface="Arial" pitchFamily="34" charset="0"/>
              </a:rPr>
              <a:t>09 DE SEPTIEMBRE</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Apoyo a la Dirección de Desarrollo Económico en la Feria del Empleo “TE QUEREMOSCON CHAMBA” en la plaza principal de las Juntas.</a:t>
            </a:r>
            <a:endParaRPr lang="es-MX" sz="1200" dirty="0">
              <a:latin typeface="Arial" pitchFamily="34" charset="0"/>
              <a:cs typeface="Arial" pitchFamily="34" charset="0"/>
            </a:endParaRPr>
          </a:p>
          <a:p>
            <a:pPr algn="just"/>
            <a:endParaRPr lang="es-MX" sz="1200" dirty="0">
              <a:latin typeface="Arial" pitchFamily="34" charset="0"/>
              <a:cs typeface="Arial" pitchFamily="34" charset="0"/>
            </a:endParaRPr>
          </a:p>
          <a:p>
            <a:pPr algn="just"/>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con un horario de 10:00 </a:t>
            </a:r>
            <a:r>
              <a:rPr lang="es-MX" sz="1200" dirty="0">
                <a:latin typeface="Arial" pitchFamily="34" charset="0"/>
                <a:cs typeface="Arial" pitchFamily="34" charset="0"/>
              </a:rPr>
              <a:t>a</a:t>
            </a:r>
            <a:r>
              <a:rPr lang="es-MX" sz="1200" dirty="0" smtClean="0">
                <a:latin typeface="Arial" pitchFamily="34" charset="0"/>
                <a:cs typeface="Arial" pitchFamily="34" charset="0"/>
              </a:rPr>
              <a:t>.m. a 2:00 </a:t>
            </a:r>
            <a:r>
              <a:rPr lang="es-MX" sz="1200" dirty="0">
                <a:latin typeface="Arial" pitchFamily="34" charset="0"/>
                <a:cs typeface="Arial" pitchFamily="34" charset="0"/>
              </a:rPr>
              <a:t>p</a:t>
            </a:r>
            <a:r>
              <a:rPr lang="es-MX" sz="1200" dirty="0" smtClean="0">
                <a:latin typeface="Arial" pitchFamily="34" charset="0"/>
                <a:cs typeface="Arial" pitchFamily="34" charset="0"/>
              </a:rPr>
              <a:t>.m. </a:t>
            </a:r>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a:latin typeface="Arial" panose="020B0604020202020204" pitchFamily="34" charset="0"/>
                <a:cs typeface="Arial" panose="020B0604020202020204" pitchFamily="34" charset="0"/>
              </a:rPr>
              <a:t>APOYO A OTRAS DEPENDENCIAS                                                                                          </a:t>
            </a:r>
            <a:r>
              <a:rPr lang="es-MX" sz="1200" dirty="0" smtClean="0">
                <a:latin typeface="Arial" panose="020B0604020202020204" pitchFamily="34" charset="0"/>
                <a:cs typeface="Arial" panose="020B0604020202020204" pitchFamily="34" charset="0"/>
              </a:rPr>
              <a:t>  SEPTIEMBRE </a:t>
            </a:r>
            <a:r>
              <a:rPr lang="es-MX" sz="1200" dirty="0">
                <a:latin typeface="Arial" panose="020B0604020202020204" pitchFamily="34" charset="0"/>
                <a:cs typeface="Arial" panose="020B0604020202020204" pitchFamily="34" charset="0"/>
              </a:rPr>
              <a:t>2021</a:t>
            </a:r>
            <a:endParaRPr lang="es-MX" sz="1200" dirty="0"/>
          </a:p>
        </p:txBody>
      </p:sp>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b="15145"/>
          <a:stretch/>
        </p:blipFill>
        <p:spPr>
          <a:xfrm>
            <a:off x="3719263" y="1091511"/>
            <a:ext cx="4405887" cy="2805723"/>
          </a:xfrm>
          <a:prstGeom prst="rect">
            <a:avLst/>
          </a:prstGeom>
        </p:spPr>
      </p:pic>
      <p:pic>
        <p:nvPicPr>
          <p:cNvPr id="8" name="Imagen 7"/>
          <p:cNvPicPr>
            <a:picLocks noChangeAspect="1"/>
          </p:cNvPicPr>
          <p:nvPr/>
        </p:nvPicPr>
        <p:blipFill rotWithShape="1">
          <a:blip r:embed="rId3" cstate="print">
            <a:extLst>
              <a:ext uri="{28A0092B-C50C-407E-A947-70E740481C1C}">
                <a14:useLocalDpi xmlns:a14="http://schemas.microsoft.com/office/drawing/2010/main" val="0"/>
              </a:ext>
            </a:extLst>
          </a:blip>
          <a:srcRect t="22010" b="18195"/>
          <a:stretch/>
        </p:blipFill>
        <p:spPr>
          <a:xfrm>
            <a:off x="3797970" y="4112000"/>
            <a:ext cx="4248472" cy="1906455"/>
          </a:xfrm>
          <a:prstGeom prst="rect">
            <a:avLst/>
          </a:prstGeom>
        </p:spPr>
      </p:pic>
    </p:spTree>
    <p:extLst>
      <p:ext uri="{BB962C8B-B14F-4D97-AF65-F5344CB8AC3E}">
        <p14:creationId xmlns:p14="http://schemas.microsoft.com/office/powerpoint/2010/main" val="18007525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980728"/>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7" y="1048449"/>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28976" y="1639850"/>
            <a:ext cx="2474871" cy="2677656"/>
          </a:xfrm>
          <a:prstGeom prst="rect">
            <a:avLst/>
          </a:prstGeom>
          <a:noFill/>
        </p:spPr>
        <p:txBody>
          <a:bodyPr wrap="square" rtlCol="0">
            <a:spAutoFit/>
          </a:bodyPr>
          <a:lstStyle/>
          <a:p>
            <a:pPr algn="ctr"/>
            <a:r>
              <a:rPr lang="es-MX" sz="1200" dirty="0" smtClean="0">
                <a:latin typeface="Arial" pitchFamily="34" charset="0"/>
                <a:cs typeface="Arial" pitchFamily="34" charset="0"/>
              </a:rPr>
              <a:t>09 DE SEPTIEMBRE</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Apoyo a Instituto de Las Mujeres del Ayuntamiento de Tlaquepaque y Gobierno del Estado para que brinden apoyo con Atención Gratuita de Psicología, Trabajo Social y Asesoría Jurídica en la plaza Principal de Las Juntas.</a:t>
            </a:r>
            <a:endParaRPr lang="es-MX" sz="1200" dirty="0">
              <a:latin typeface="Arial" pitchFamily="34" charset="0"/>
              <a:cs typeface="Arial" pitchFamily="34" charset="0"/>
            </a:endParaRPr>
          </a:p>
          <a:p>
            <a:pPr algn="just"/>
            <a:endParaRPr lang="es-MX" sz="1200" dirty="0">
              <a:latin typeface="Arial" pitchFamily="34" charset="0"/>
              <a:cs typeface="Arial" pitchFamily="34" charset="0"/>
            </a:endParaRPr>
          </a:p>
          <a:p>
            <a:pPr algn="just"/>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con un horario de 10:00 </a:t>
            </a:r>
            <a:r>
              <a:rPr lang="es-MX" sz="1200" dirty="0">
                <a:latin typeface="Arial" pitchFamily="34" charset="0"/>
                <a:cs typeface="Arial" pitchFamily="34" charset="0"/>
              </a:rPr>
              <a:t>a</a:t>
            </a:r>
            <a:r>
              <a:rPr lang="es-MX" sz="1200" dirty="0" smtClean="0">
                <a:latin typeface="Arial" pitchFamily="34" charset="0"/>
                <a:cs typeface="Arial" pitchFamily="34" charset="0"/>
              </a:rPr>
              <a:t>.m. a </a:t>
            </a:r>
            <a:r>
              <a:rPr lang="es-MX" sz="1200" dirty="0">
                <a:latin typeface="Arial" pitchFamily="34" charset="0"/>
                <a:cs typeface="Arial" pitchFamily="34" charset="0"/>
              </a:rPr>
              <a:t>3</a:t>
            </a:r>
            <a:r>
              <a:rPr lang="es-MX" sz="1200" dirty="0" smtClean="0">
                <a:latin typeface="Arial" pitchFamily="34" charset="0"/>
                <a:cs typeface="Arial" pitchFamily="34" charset="0"/>
              </a:rPr>
              <a:t>:00 </a:t>
            </a:r>
            <a:r>
              <a:rPr lang="es-MX" sz="1200" dirty="0">
                <a:latin typeface="Arial" pitchFamily="34" charset="0"/>
                <a:cs typeface="Arial" pitchFamily="34" charset="0"/>
              </a:rPr>
              <a:t>p</a:t>
            </a:r>
            <a:r>
              <a:rPr lang="es-MX" sz="1200" dirty="0" smtClean="0">
                <a:latin typeface="Arial" pitchFamily="34" charset="0"/>
                <a:cs typeface="Arial" pitchFamily="34" charset="0"/>
              </a:rPr>
              <a:t>.m. </a:t>
            </a:r>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a:latin typeface="Arial" panose="020B0604020202020204" pitchFamily="34" charset="0"/>
                <a:cs typeface="Arial" panose="020B0604020202020204" pitchFamily="34" charset="0"/>
              </a:rPr>
              <a:t>APOYO A OTRAS DEPENDENCIAS                                                                                          </a:t>
            </a:r>
            <a:r>
              <a:rPr lang="es-MX" sz="1200" dirty="0" smtClean="0">
                <a:latin typeface="Arial" panose="020B0604020202020204" pitchFamily="34" charset="0"/>
                <a:cs typeface="Arial" panose="020B0604020202020204" pitchFamily="34" charset="0"/>
              </a:rPr>
              <a:t>  SEPTIEMBRE </a:t>
            </a:r>
            <a:r>
              <a:rPr lang="es-MX" sz="1200" dirty="0">
                <a:latin typeface="Arial" panose="020B0604020202020204" pitchFamily="34" charset="0"/>
                <a:cs typeface="Arial" panose="020B0604020202020204" pitchFamily="34" charset="0"/>
              </a:rPr>
              <a:t>2021</a:t>
            </a:r>
            <a:endParaRPr lang="es-MX" sz="12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7568" y="1196752"/>
            <a:ext cx="4209102" cy="2204864"/>
          </a:xfrm>
          <a:prstGeom prst="rect">
            <a:avLst/>
          </a:prstGeom>
        </p:spPr>
      </p:pic>
      <p:pic>
        <p:nvPicPr>
          <p:cNvPr id="9" name="Imagen 8"/>
          <p:cNvPicPr>
            <a:picLocks noChangeAspect="1"/>
          </p:cNvPicPr>
          <p:nvPr/>
        </p:nvPicPr>
        <p:blipFill rotWithShape="1">
          <a:blip r:embed="rId3">
            <a:extLst>
              <a:ext uri="{28A0092B-C50C-407E-A947-70E740481C1C}">
                <a14:useLocalDpi xmlns:a14="http://schemas.microsoft.com/office/drawing/2010/main" val="0"/>
              </a:ext>
            </a:extLst>
          </a:blip>
          <a:srcRect t="32150" r="16421" b="16401"/>
          <a:stretch/>
        </p:blipFill>
        <p:spPr>
          <a:xfrm>
            <a:off x="3547567" y="3588146"/>
            <a:ext cx="4301551" cy="2493555"/>
          </a:xfrm>
          <a:prstGeom prst="rect">
            <a:avLst/>
          </a:prstGeom>
        </p:spPr>
      </p:pic>
    </p:spTree>
    <p:extLst>
      <p:ext uri="{BB962C8B-B14F-4D97-AF65-F5344CB8AC3E}">
        <p14:creationId xmlns:p14="http://schemas.microsoft.com/office/powerpoint/2010/main" val="21888351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1086677"/>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186822" y="1086677"/>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28976" y="1639850"/>
            <a:ext cx="2474871" cy="3046988"/>
          </a:xfrm>
          <a:prstGeom prst="rect">
            <a:avLst/>
          </a:prstGeom>
          <a:noFill/>
        </p:spPr>
        <p:txBody>
          <a:bodyPr wrap="square" rtlCol="0">
            <a:spAutoFit/>
          </a:bodyPr>
          <a:lstStyle/>
          <a:p>
            <a:pPr algn="ctr"/>
            <a:r>
              <a:rPr lang="es-MX" sz="1200" dirty="0" smtClean="0">
                <a:latin typeface="Arial" pitchFamily="34" charset="0"/>
                <a:cs typeface="Arial" pitchFamily="34" charset="0"/>
              </a:rPr>
              <a:t>09 DE SEPTIEMBRE</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Apoyo a Delegacion de </a:t>
            </a:r>
            <a:r>
              <a:rPr lang="es-MX" sz="1200" dirty="0" err="1" smtClean="0">
                <a:latin typeface="Arial" pitchFamily="34" charset="0"/>
                <a:cs typeface="Arial" pitchFamily="34" charset="0"/>
              </a:rPr>
              <a:t>Tateposco</a:t>
            </a:r>
            <a:r>
              <a:rPr lang="es-MX" sz="1200" dirty="0" smtClean="0">
                <a:latin typeface="Arial" pitchFamily="34" charset="0"/>
                <a:cs typeface="Arial" pitchFamily="34" charset="0"/>
              </a:rPr>
              <a:t> brindando información a los vecinos de la Colonia acerca de las obras y apoyos que se estarán dando en los próximos días. </a:t>
            </a:r>
          </a:p>
          <a:p>
            <a:pPr algn="just"/>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Asiste la Directora Rosas Pérez Leal , la  delegada de las Juntas , personal de la Delegación y de las otras delegaciones.</a:t>
            </a:r>
          </a:p>
          <a:p>
            <a:pPr algn="just"/>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con un horario de 11:30 </a:t>
            </a:r>
            <a:r>
              <a:rPr lang="es-MX" sz="1200" dirty="0">
                <a:latin typeface="Arial" pitchFamily="34" charset="0"/>
                <a:cs typeface="Arial" pitchFamily="34" charset="0"/>
              </a:rPr>
              <a:t>a</a:t>
            </a:r>
            <a:r>
              <a:rPr lang="es-MX" sz="1200" dirty="0" smtClean="0">
                <a:latin typeface="Arial" pitchFamily="34" charset="0"/>
                <a:cs typeface="Arial" pitchFamily="34" charset="0"/>
              </a:rPr>
              <a:t>.m. a 1:30 </a:t>
            </a:r>
            <a:r>
              <a:rPr lang="es-MX" sz="1200" dirty="0">
                <a:latin typeface="Arial" pitchFamily="34" charset="0"/>
                <a:cs typeface="Arial" pitchFamily="34" charset="0"/>
              </a:rPr>
              <a:t>p</a:t>
            </a:r>
            <a:r>
              <a:rPr lang="es-MX" sz="1200" dirty="0" smtClean="0">
                <a:latin typeface="Arial" pitchFamily="34" charset="0"/>
                <a:cs typeface="Arial" pitchFamily="34" charset="0"/>
              </a:rPr>
              <a:t>.m. </a:t>
            </a:r>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a:latin typeface="Arial" panose="020B0604020202020204" pitchFamily="34" charset="0"/>
                <a:cs typeface="Arial" panose="020B0604020202020204" pitchFamily="34" charset="0"/>
              </a:rPr>
              <a:t>APOYO A OTRAS DEPENDENCIAS                                                                                          </a:t>
            </a:r>
            <a:r>
              <a:rPr lang="es-MX" sz="1200" dirty="0" smtClean="0">
                <a:latin typeface="Arial" panose="020B0604020202020204" pitchFamily="34" charset="0"/>
                <a:cs typeface="Arial" panose="020B0604020202020204" pitchFamily="34" charset="0"/>
              </a:rPr>
              <a:t>  SEPTIEMBRE </a:t>
            </a:r>
            <a:r>
              <a:rPr lang="es-MX" sz="1200" dirty="0">
                <a:latin typeface="Arial" panose="020B0604020202020204" pitchFamily="34" charset="0"/>
                <a:cs typeface="Arial" panose="020B0604020202020204" pitchFamily="34" charset="0"/>
              </a:rPr>
              <a:t>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6734" y="1473862"/>
            <a:ext cx="4851690" cy="3827346"/>
          </a:xfrm>
          <a:prstGeom prst="rect">
            <a:avLst/>
          </a:prstGeom>
        </p:spPr>
      </p:pic>
    </p:spTree>
    <p:extLst>
      <p:ext uri="{BB962C8B-B14F-4D97-AF65-F5344CB8AC3E}">
        <p14:creationId xmlns:p14="http://schemas.microsoft.com/office/powerpoint/2010/main" val="19878300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1086677"/>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186822" y="1086677"/>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28976" y="1639850"/>
            <a:ext cx="2474871" cy="3416320"/>
          </a:xfrm>
          <a:prstGeom prst="rect">
            <a:avLst/>
          </a:prstGeom>
          <a:noFill/>
        </p:spPr>
        <p:txBody>
          <a:bodyPr wrap="square" rtlCol="0">
            <a:spAutoFit/>
          </a:bodyPr>
          <a:lstStyle/>
          <a:p>
            <a:pPr algn="ctr"/>
            <a:r>
              <a:rPr lang="es-MX" sz="1200" dirty="0" smtClean="0">
                <a:latin typeface="Arial" pitchFamily="34" charset="0"/>
                <a:cs typeface="Arial" pitchFamily="34" charset="0"/>
              </a:rPr>
              <a:t>23</a:t>
            </a:r>
            <a:r>
              <a:rPr lang="es-MX" sz="1200" dirty="0" smtClean="0">
                <a:latin typeface="Arial" pitchFamily="34" charset="0"/>
                <a:cs typeface="Arial" pitchFamily="34" charset="0"/>
              </a:rPr>
              <a:t> </a:t>
            </a:r>
            <a:r>
              <a:rPr lang="es-MX" sz="1200" dirty="0" smtClean="0">
                <a:latin typeface="Arial" pitchFamily="34" charset="0"/>
                <a:cs typeface="Arial" pitchFamily="34" charset="0"/>
              </a:rPr>
              <a:t>DE SEPTIEMBRE</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Apoyo </a:t>
            </a:r>
            <a:r>
              <a:rPr lang="es-MX" sz="1200" dirty="0" smtClean="0">
                <a:latin typeface="Arial" pitchFamily="34" charset="0"/>
                <a:cs typeface="Arial" pitchFamily="34" charset="0"/>
              </a:rPr>
              <a:t>a CEMEX en evento realizado en la Plaza de Las Juntas en donde se lleva acabo el intercambio de productos para la limpieza por material de reciclaje. ECOMUDE</a:t>
            </a:r>
          </a:p>
          <a:p>
            <a:pPr algn="just"/>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Asiste LA Lic. Inés Ochoa de Centro Comunitario CEMEX .</a:t>
            </a:r>
          </a:p>
          <a:p>
            <a:pPr algn="just"/>
            <a:endParaRPr lang="es-MX" sz="1200" dirty="0">
              <a:latin typeface="Arial" pitchFamily="34" charset="0"/>
              <a:cs typeface="Arial" pitchFamily="34" charset="0"/>
            </a:endParaRPr>
          </a:p>
          <a:p>
            <a:pPr algn="just"/>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con un horario de </a:t>
            </a:r>
            <a:r>
              <a:rPr lang="es-MX" sz="1200" dirty="0" smtClean="0">
                <a:latin typeface="Arial" pitchFamily="34" charset="0"/>
                <a:cs typeface="Arial" pitchFamily="34" charset="0"/>
              </a:rPr>
              <a:t>10</a:t>
            </a:r>
            <a:r>
              <a:rPr lang="es-MX" sz="1200" dirty="0" smtClean="0">
                <a:latin typeface="Arial" pitchFamily="34" charset="0"/>
                <a:cs typeface="Arial" pitchFamily="34" charset="0"/>
              </a:rPr>
              <a:t>:00 </a:t>
            </a:r>
            <a:r>
              <a:rPr lang="es-MX" sz="1200" dirty="0">
                <a:latin typeface="Arial" pitchFamily="34" charset="0"/>
                <a:cs typeface="Arial" pitchFamily="34" charset="0"/>
              </a:rPr>
              <a:t>a</a:t>
            </a:r>
            <a:r>
              <a:rPr lang="es-MX" sz="1200" dirty="0" smtClean="0">
                <a:latin typeface="Arial" pitchFamily="34" charset="0"/>
                <a:cs typeface="Arial" pitchFamily="34" charset="0"/>
              </a:rPr>
              <a:t>.m. a </a:t>
            </a:r>
            <a:r>
              <a:rPr lang="es-MX" sz="1200" dirty="0" smtClean="0">
                <a:latin typeface="Arial" pitchFamily="34" charset="0"/>
                <a:cs typeface="Arial" pitchFamily="34" charset="0"/>
              </a:rPr>
              <a:t>2:00 </a:t>
            </a:r>
            <a:r>
              <a:rPr lang="es-MX" sz="1200" dirty="0">
                <a:latin typeface="Arial" pitchFamily="34" charset="0"/>
                <a:cs typeface="Arial" pitchFamily="34" charset="0"/>
              </a:rPr>
              <a:t>p</a:t>
            </a:r>
            <a:r>
              <a:rPr lang="es-MX" sz="1200" dirty="0" smtClean="0">
                <a:latin typeface="Arial" pitchFamily="34" charset="0"/>
                <a:cs typeface="Arial" pitchFamily="34" charset="0"/>
              </a:rPr>
              <a:t>.m. </a:t>
            </a:r>
            <a:endParaRPr lang="es-MX" sz="1200" dirty="0" smtClean="0">
              <a:latin typeface="Arial" pitchFamily="34" charset="0"/>
              <a:cs typeface="Arial" pitchFamily="34" charset="0"/>
            </a:endParaRPr>
          </a:p>
          <a:p>
            <a:pPr algn="just"/>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Asisten 30 personas aproximadamente.</a:t>
            </a:r>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a:latin typeface="Arial" panose="020B0604020202020204" pitchFamily="34" charset="0"/>
                <a:cs typeface="Arial" panose="020B0604020202020204" pitchFamily="34" charset="0"/>
              </a:rPr>
              <a:t>APOYO A OTRAS DEPENDENCIAS                                                                                          </a:t>
            </a:r>
            <a:r>
              <a:rPr lang="es-MX" sz="1200" dirty="0" smtClean="0">
                <a:latin typeface="Arial" panose="020B0604020202020204" pitchFamily="34" charset="0"/>
                <a:cs typeface="Arial" panose="020B0604020202020204" pitchFamily="34" charset="0"/>
              </a:rPr>
              <a:t>  SEPTIEMBRE </a:t>
            </a:r>
            <a:r>
              <a:rPr lang="es-MX" sz="1200" dirty="0">
                <a:latin typeface="Arial" panose="020B0604020202020204" pitchFamily="34" charset="0"/>
                <a:cs typeface="Arial" panose="020B0604020202020204" pitchFamily="34" charset="0"/>
              </a:rPr>
              <a:t>2021</a:t>
            </a:r>
            <a:endParaRPr lang="es-MX" sz="1200" dirty="0"/>
          </a:p>
        </p:txBody>
      </p:sp>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r="23606" b="21167"/>
          <a:stretch/>
        </p:blipFill>
        <p:spPr>
          <a:xfrm>
            <a:off x="3312384" y="1268760"/>
            <a:ext cx="1843916" cy="3384376"/>
          </a:xfrm>
          <a:prstGeom prst="rect">
            <a:avLst/>
          </a:prstGeom>
        </p:spPr>
      </p:pic>
      <p:pic>
        <p:nvPicPr>
          <p:cNvPr id="8" name="Imagen 7"/>
          <p:cNvPicPr>
            <a:picLocks noChangeAspect="1"/>
          </p:cNvPicPr>
          <p:nvPr/>
        </p:nvPicPr>
        <p:blipFill rotWithShape="1">
          <a:blip r:embed="rId3" cstate="print">
            <a:extLst>
              <a:ext uri="{28A0092B-C50C-407E-A947-70E740481C1C}">
                <a14:useLocalDpi xmlns:a14="http://schemas.microsoft.com/office/drawing/2010/main" val="0"/>
              </a:ext>
            </a:extLst>
          </a:blip>
          <a:srcRect l="6688" r="20863"/>
          <a:stretch/>
        </p:blipFill>
        <p:spPr>
          <a:xfrm>
            <a:off x="4860032" y="3837853"/>
            <a:ext cx="3213121" cy="2354475"/>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6819" y="1280899"/>
            <a:ext cx="3064553" cy="2298415"/>
          </a:xfrm>
          <a:prstGeom prst="rect">
            <a:avLst/>
          </a:prstGeom>
        </p:spPr>
      </p:pic>
    </p:spTree>
    <p:extLst>
      <p:ext uri="{BB962C8B-B14F-4D97-AF65-F5344CB8AC3E}">
        <p14:creationId xmlns:p14="http://schemas.microsoft.com/office/powerpoint/2010/main" val="7974427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758193"/>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4" name="3 Conector recto"/>
          <p:cNvCxnSpPr/>
          <p:nvPr/>
        </p:nvCxnSpPr>
        <p:spPr>
          <a:xfrm>
            <a:off x="3203847" y="758193"/>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436749" y="1714816"/>
            <a:ext cx="2474871" cy="1200329"/>
          </a:xfrm>
          <a:prstGeom prst="rect">
            <a:avLst/>
          </a:prstGeom>
          <a:noFill/>
        </p:spPr>
        <p:txBody>
          <a:bodyPr wrap="square" rtlCol="0">
            <a:spAutoFit/>
          </a:bodyPr>
          <a:lstStyle/>
          <a:p>
            <a:pPr algn="ctr"/>
            <a:r>
              <a:rPr lang="es-MX" sz="1200" dirty="0" smtClean="0">
                <a:latin typeface="Arial" pitchFamily="34" charset="0"/>
                <a:cs typeface="Arial" pitchFamily="34" charset="0"/>
              </a:rPr>
              <a:t>30 AGOSTO</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Atención ciudadana </a:t>
            </a:r>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con un horario de 11:00 </a:t>
            </a:r>
            <a:r>
              <a:rPr lang="es-MX" sz="1200" dirty="0">
                <a:latin typeface="Arial" pitchFamily="34" charset="0"/>
                <a:cs typeface="Arial" pitchFamily="34" charset="0"/>
              </a:rPr>
              <a:t>a</a:t>
            </a:r>
            <a:r>
              <a:rPr lang="es-MX" sz="1200" dirty="0" smtClean="0">
                <a:latin typeface="Arial" pitchFamily="34" charset="0"/>
                <a:cs typeface="Arial" pitchFamily="34" charset="0"/>
              </a:rPr>
              <a:t>.m. a 11:30 </a:t>
            </a:r>
            <a:r>
              <a:rPr lang="es-MX" sz="1200" dirty="0">
                <a:latin typeface="Arial" pitchFamily="34" charset="0"/>
                <a:cs typeface="Arial" pitchFamily="34" charset="0"/>
              </a:rPr>
              <a:t>a</a:t>
            </a:r>
            <a:r>
              <a:rPr lang="es-MX" sz="1200" dirty="0" smtClean="0">
                <a:latin typeface="Arial" pitchFamily="34" charset="0"/>
                <a:cs typeface="Arial" pitchFamily="34" charset="0"/>
              </a:rPr>
              <a:t>.m. </a:t>
            </a:r>
            <a:endParaRPr lang="es-MX" sz="1200" dirty="0">
              <a:latin typeface="Arial" pitchFamily="34" charset="0"/>
              <a:cs typeface="Arial" pitchFamily="34" charset="0"/>
            </a:endParaRPr>
          </a:p>
        </p:txBody>
      </p:sp>
      <p:sp>
        <p:nvSpPr>
          <p:cNvPr id="14" name="2 Rectángulo"/>
          <p:cNvSpPr/>
          <p:nvPr/>
        </p:nvSpPr>
        <p:spPr>
          <a:xfrm>
            <a:off x="259452" y="1390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 ACTIVIDADES COMPLEMENTARIAS                                                                                               AGOSTO </a:t>
            </a:r>
            <a:r>
              <a:rPr lang="es-MX" sz="1200" dirty="0">
                <a:latin typeface="Arial" panose="020B0604020202020204" pitchFamily="34" charset="0"/>
                <a:cs typeface="Arial" panose="020B0604020202020204" pitchFamily="34" charset="0"/>
              </a:rPr>
              <a:t>2021</a:t>
            </a:r>
            <a:endParaRPr lang="es-MX" sz="1200" dirty="0"/>
          </a:p>
        </p:txBody>
      </p:sp>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r="11413"/>
          <a:stretch/>
        </p:blipFill>
        <p:spPr>
          <a:xfrm>
            <a:off x="3582144" y="1967525"/>
            <a:ext cx="4355976" cy="2765911"/>
          </a:xfrm>
          <a:prstGeom prst="rect">
            <a:avLst/>
          </a:prstGeom>
        </p:spPr>
      </p:pic>
    </p:spTree>
    <p:extLst>
      <p:ext uri="{BB962C8B-B14F-4D97-AF65-F5344CB8AC3E}">
        <p14:creationId xmlns:p14="http://schemas.microsoft.com/office/powerpoint/2010/main" val="33939618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758193"/>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4" name="3 Conector recto"/>
          <p:cNvCxnSpPr/>
          <p:nvPr/>
        </p:nvCxnSpPr>
        <p:spPr>
          <a:xfrm>
            <a:off x="3203847" y="758193"/>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436749" y="1714816"/>
            <a:ext cx="2474871" cy="2492990"/>
          </a:xfrm>
          <a:prstGeom prst="rect">
            <a:avLst/>
          </a:prstGeom>
          <a:noFill/>
        </p:spPr>
        <p:txBody>
          <a:bodyPr wrap="square" rtlCol="0">
            <a:spAutoFit/>
          </a:bodyPr>
          <a:lstStyle/>
          <a:p>
            <a:pPr algn="ctr"/>
            <a:r>
              <a:rPr lang="es-MX" sz="1200" dirty="0" smtClean="0">
                <a:latin typeface="Arial" pitchFamily="34" charset="0"/>
                <a:cs typeface="Arial" pitchFamily="34" charset="0"/>
              </a:rPr>
              <a:t>26 AGOSTO</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Foro Virtual de Prevención , Detección y Sanción de la Corrupción en el Gobierno Municipal de Tlaquepaque.</a:t>
            </a:r>
          </a:p>
          <a:p>
            <a:pPr algn="just"/>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Asiste Norma, Cindy y Paula.</a:t>
            </a:r>
          </a:p>
          <a:p>
            <a:pPr algn="just"/>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con un horario de 10:00 </a:t>
            </a:r>
            <a:r>
              <a:rPr lang="es-MX" sz="1200" dirty="0">
                <a:latin typeface="Arial" pitchFamily="34" charset="0"/>
                <a:cs typeface="Arial" pitchFamily="34" charset="0"/>
              </a:rPr>
              <a:t>a</a:t>
            </a:r>
            <a:r>
              <a:rPr lang="es-MX" sz="1200" dirty="0" smtClean="0">
                <a:latin typeface="Arial" pitchFamily="34" charset="0"/>
                <a:cs typeface="Arial" pitchFamily="34" charset="0"/>
              </a:rPr>
              <a:t>.m. a 1:00 </a:t>
            </a:r>
            <a:r>
              <a:rPr lang="es-MX" sz="1200" dirty="0">
                <a:latin typeface="Arial" pitchFamily="34" charset="0"/>
                <a:cs typeface="Arial" pitchFamily="34" charset="0"/>
              </a:rPr>
              <a:t>p</a:t>
            </a:r>
            <a:r>
              <a:rPr lang="es-MX" sz="1200" dirty="0" smtClean="0">
                <a:latin typeface="Arial" pitchFamily="34" charset="0"/>
                <a:cs typeface="Arial" pitchFamily="34" charset="0"/>
              </a:rPr>
              <a:t>.m. </a:t>
            </a:r>
            <a:endParaRPr lang="es-MX" sz="1200" dirty="0">
              <a:latin typeface="Arial" pitchFamily="34" charset="0"/>
              <a:cs typeface="Arial" pitchFamily="34" charset="0"/>
            </a:endParaRPr>
          </a:p>
        </p:txBody>
      </p:sp>
      <p:sp>
        <p:nvSpPr>
          <p:cNvPr id="14" name="2 Rectángulo"/>
          <p:cNvSpPr/>
          <p:nvPr/>
        </p:nvSpPr>
        <p:spPr>
          <a:xfrm>
            <a:off x="259452" y="1390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 ACTIVIDADES COMPLEMENTARIAS                                                                                               AGOSTO </a:t>
            </a:r>
            <a:r>
              <a:rPr lang="es-MX" sz="1200" dirty="0">
                <a:latin typeface="Arial" panose="020B0604020202020204" pitchFamily="34" charset="0"/>
                <a:cs typeface="Arial" panose="020B0604020202020204" pitchFamily="34" charset="0"/>
              </a:rPr>
              <a:t>2021</a:t>
            </a:r>
            <a:endParaRPr lang="es-MX" sz="1200"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1661" y="857408"/>
            <a:ext cx="2741936" cy="2057738"/>
          </a:xfrm>
          <a:prstGeom prst="rect">
            <a:avLst/>
          </a:prstGeom>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9025" t="18500"/>
          <a:stretch/>
        </p:blipFill>
        <p:spPr>
          <a:xfrm>
            <a:off x="3982647" y="3350481"/>
            <a:ext cx="3240359" cy="2178507"/>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6175" y="1160001"/>
            <a:ext cx="1951774" cy="2024156"/>
          </a:xfrm>
          <a:prstGeom prst="rect">
            <a:avLst/>
          </a:prstGeom>
        </p:spPr>
      </p:pic>
    </p:spTree>
    <p:extLst>
      <p:ext uri="{BB962C8B-B14F-4D97-AF65-F5344CB8AC3E}">
        <p14:creationId xmlns:p14="http://schemas.microsoft.com/office/powerpoint/2010/main" val="40225413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1714" y="1139731"/>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477601"/>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31 DE AGOSTO</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El Vergel  calle Tizapan para supervisión de  trabajo de reparación del Socavón por parte del personal del SIAPA.</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Acude la delegada.</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11:00 </a:t>
            </a:r>
            <a:r>
              <a:rPr lang="es-MX" sz="1100" dirty="0">
                <a:latin typeface="Arial" pitchFamily="34" charset="0"/>
                <a:cs typeface="Arial" pitchFamily="34" charset="0"/>
              </a:rPr>
              <a:t>a</a:t>
            </a:r>
            <a:r>
              <a:rPr lang="es-MX" sz="1100" dirty="0" smtClean="0">
                <a:latin typeface="Arial" pitchFamily="34" charset="0"/>
                <a:cs typeface="Arial" pitchFamily="34" charset="0"/>
              </a:rPr>
              <a:t>.m. a 11:30 </a:t>
            </a:r>
            <a:r>
              <a:rPr lang="es-MX" sz="1100" dirty="0">
                <a:latin typeface="Arial" pitchFamily="34" charset="0"/>
                <a:cs typeface="Arial" pitchFamily="34" charset="0"/>
              </a:rPr>
              <a:t>a</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AGOSTO 2021</a:t>
            </a:r>
            <a:endParaRPr lang="es-MX" sz="1200" dirty="0"/>
          </a:p>
        </p:txBody>
      </p:sp>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l="20346" r="13085"/>
          <a:stretch/>
        </p:blipFill>
        <p:spPr>
          <a:xfrm>
            <a:off x="3321866" y="1203598"/>
            <a:ext cx="3115765" cy="2632807"/>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9492" y="2348880"/>
            <a:ext cx="2090831" cy="3717032"/>
          </a:xfrm>
          <a:prstGeom prst="rect">
            <a:avLst/>
          </a:prstGeom>
        </p:spPr>
      </p:pic>
    </p:spTree>
    <p:extLst>
      <p:ext uri="{BB962C8B-B14F-4D97-AF65-F5344CB8AC3E}">
        <p14:creationId xmlns:p14="http://schemas.microsoft.com/office/powerpoint/2010/main" val="37516496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758193"/>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4" name="3 Conector recto"/>
          <p:cNvCxnSpPr/>
          <p:nvPr/>
        </p:nvCxnSpPr>
        <p:spPr>
          <a:xfrm>
            <a:off x="3203847" y="758193"/>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436749" y="1714816"/>
            <a:ext cx="2474871" cy="1200329"/>
          </a:xfrm>
          <a:prstGeom prst="rect">
            <a:avLst/>
          </a:prstGeom>
          <a:noFill/>
        </p:spPr>
        <p:txBody>
          <a:bodyPr wrap="square" rtlCol="0">
            <a:spAutoFit/>
          </a:bodyPr>
          <a:lstStyle/>
          <a:p>
            <a:pPr algn="ctr"/>
            <a:r>
              <a:rPr lang="es-MX" sz="1200" dirty="0" smtClean="0">
                <a:latin typeface="Arial" pitchFamily="34" charset="0"/>
                <a:cs typeface="Arial" pitchFamily="34" charset="0"/>
              </a:rPr>
              <a:t>31 AGOSTO</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Atención ciudadana </a:t>
            </a:r>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con un horario de 10:00 </a:t>
            </a:r>
            <a:r>
              <a:rPr lang="es-MX" sz="1200" dirty="0">
                <a:latin typeface="Arial" pitchFamily="34" charset="0"/>
                <a:cs typeface="Arial" pitchFamily="34" charset="0"/>
              </a:rPr>
              <a:t>a</a:t>
            </a:r>
            <a:r>
              <a:rPr lang="es-MX" sz="1200" dirty="0" smtClean="0">
                <a:latin typeface="Arial" pitchFamily="34" charset="0"/>
                <a:cs typeface="Arial" pitchFamily="34" charset="0"/>
              </a:rPr>
              <a:t>.m. a 11:00 </a:t>
            </a:r>
            <a:r>
              <a:rPr lang="es-MX" sz="1200" dirty="0">
                <a:latin typeface="Arial" pitchFamily="34" charset="0"/>
                <a:cs typeface="Arial" pitchFamily="34" charset="0"/>
              </a:rPr>
              <a:t>a</a:t>
            </a:r>
            <a:r>
              <a:rPr lang="es-MX" sz="1200" dirty="0" smtClean="0">
                <a:latin typeface="Arial" pitchFamily="34" charset="0"/>
                <a:cs typeface="Arial" pitchFamily="34" charset="0"/>
              </a:rPr>
              <a:t>.m. </a:t>
            </a:r>
            <a:endParaRPr lang="es-MX" sz="1200" dirty="0">
              <a:latin typeface="Arial" pitchFamily="34" charset="0"/>
              <a:cs typeface="Arial" pitchFamily="34" charset="0"/>
            </a:endParaRPr>
          </a:p>
        </p:txBody>
      </p:sp>
      <p:sp>
        <p:nvSpPr>
          <p:cNvPr id="14" name="2 Rectángulo"/>
          <p:cNvSpPr/>
          <p:nvPr/>
        </p:nvSpPr>
        <p:spPr>
          <a:xfrm>
            <a:off x="259452" y="1390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 ACTIVIDADES COMPLEMENTARIAS                                                                                               AGOSTO </a:t>
            </a:r>
            <a:r>
              <a:rPr lang="es-MX" sz="1200" dirty="0">
                <a:latin typeface="Arial" panose="020B0604020202020204" pitchFamily="34" charset="0"/>
                <a:cs typeface="Arial" panose="020B0604020202020204" pitchFamily="34" charset="0"/>
              </a:rPr>
              <a:t>2021</a:t>
            </a:r>
            <a:endParaRPr lang="es-MX" sz="1200"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9439" y="1052736"/>
            <a:ext cx="2293353" cy="4077072"/>
          </a:xfrm>
          <a:prstGeom prst="rect">
            <a:avLst/>
          </a:prstGeom>
        </p:spPr>
      </p:pic>
    </p:spTree>
    <p:extLst>
      <p:ext uri="{BB962C8B-B14F-4D97-AF65-F5344CB8AC3E}">
        <p14:creationId xmlns:p14="http://schemas.microsoft.com/office/powerpoint/2010/main" val="820214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758193"/>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4" name="3 Conector recto"/>
          <p:cNvCxnSpPr/>
          <p:nvPr/>
        </p:nvCxnSpPr>
        <p:spPr>
          <a:xfrm>
            <a:off x="3203847" y="758193"/>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436749" y="1714816"/>
            <a:ext cx="2474871" cy="2308324"/>
          </a:xfrm>
          <a:prstGeom prst="rect">
            <a:avLst/>
          </a:prstGeom>
          <a:noFill/>
        </p:spPr>
        <p:txBody>
          <a:bodyPr wrap="square" rtlCol="0">
            <a:spAutoFit/>
          </a:bodyPr>
          <a:lstStyle/>
          <a:p>
            <a:pPr algn="ctr"/>
            <a:r>
              <a:rPr lang="es-MX" sz="1200" dirty="0" smtClean="0">
                <a:latin typeface="Arial" pitchFamily="34" charset="0"/>
                <a:cs typeface="Arial" pitchFamily="34" charset="0"/>
              </a:rPr>
              <a:t>01 DE SEPTIEMBRE</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Reunión en la Delegacion de Las Juntas con el personal de la oficina de Prevención Social del Delito para la organización del próximo evento que se llevara acabo en la calle Rio Grande Col. El Vergel. </a:t>
            </a:r>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con un horario de 10:00 </a:t>
            </a:r>
            <a:r>
              <a:rPr lang="es-MX" sz="1200" dirty="0">
                <a:latin typeface="Arial" pitchFamily="34" charset="0"/>
                <a:cs typeface="Arial" pitchFamily="34" charset="0"/>
              </a:rPr>
              <a:t>a</a:t>
            </a:r>
            <a:r>
              <a:rPr lang="es-MX" sz="1200" dirty="0" smtClean="0">
                <a:latin typeface="Arial" pitchFamily="34" charset="0"/>
                <a:cs typeface="Arial" pitchFamily="34" charset="0"/>
              </a:rPr>
              <a:t>.m. a 11:00 </a:t>
            </a:r>
            <a:r>
              <a:rPr lang="es-MX" sz="1200" dirty="0">
                <a:latin typeface="Arial" pitchFamily="34" charset="0"/>
                <a:cs typeface="Arial" pitchFamily="34" charset="0"/>
              </a:rPr>
              <a:t>a</a:t>
            </a:r>
            <a:r>
              <a:rPr lang="es-MX" sz="1200" dirty="0" smtClean="0">
                <a:latin typeface="Arial" pitchFamily="34" charset="0"/>
                <a:cs typeface="Arial" pitchFamily="34" charset="0"/>
              </a:rPr>
              <a:t>.m. </a:t>
            </a:r>
            <a:endParaRPr lang="es-MX" sz="1200" dirty="0">
              <a:latin typeface="Arial" pitchFamily="34" charset="0"/>
              <a:cs typeface="Arial" pitchFamily="34" charset="0"/>
            </a:endParaRPr>
          </a:p>
        </p:txBody>
      </p:sp>
      <p:sp>
        <p:nvSpPr>
          <p:cNvPr id="14" name="2 Rectángulo"/>
          <p:cNvSpPr/>
          <p:nvPr/>
        </p:nvSpPr>
        <p:spPr>
          <a:xfrm>
            <a:off x="259452" y="1390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 ACTIVIDADES COMPLEMENTARIAS                                                                                           SEPTIEMBRE </a:t>
            </a:r>
            <a:r>
              <a:rPr lang="es-MX" sz="1200" dirty="0">
                <a:latin typeface="Arial" panose="020B0604020202020204" pitchFamily="34" charset="0"/>
                <a:cs typeface="Arial" panose="020B0604020202020204" pitchFamily="34" charset="0"/>
              </a:rPr>
              <a:t>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3453" y="1124744"/>
            <a:ext cx="2263016" cy="4023140"/>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0010" y="1455184"/>
            <a:ext cx="2495876" cy="4437112"/>
          </a:xfrm>
          <a:prstGeom prst="rect">
            <a:avLst/>
          </a:prstGeom>
        </p:spPr>
      </p:pic>
    </p:spTree>
    <p:extLst>
      <p:ext uri="{BB962C8B-B14F-4D97-AF65-F5344CB8AC3E}">
        <p14:creationId xmlns:p14="http://schemas.microsoft.com/office/powerpoint/2010/main" val="6091002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758193"/>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4" name="3 Conector recto"/>
          <p:cNvCxnSpPr/>
          <p:nvPr/>
        </p:nvCxnSpPr>
        <p:spPr>
          <a:xfrm>
            <a:off x="3203847" y="758193"/>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436749" y="1714816"/>
            <a:ext cx="2474871" cy="2123658"/>
          </a:xfrm>
          <a:prstGeom prst="rect">
            <a:avLst/>
          </a:prstGeom>
          <a:noFill/>
        </p:spPr>
        <p:txBody>
          <a:bodyPr wrap="square" rtlCol="0">
            <a:spAutoFit/>
          </a:bodyPr>
          <a:lstStyle/>
          <a:p>
            <a:pPr algn="ctr"/>
            <a:r>
              <a:rPr lang="es-MX" sz="1200" dirty="0" smtClean="0">
                <a:latin typeface="Arial" pitchFamily="34" charset="0"/>
                <a:cs typeface="Arial" pitchFamily="34" charset="0"/>
              </a:rPr>
              <a:t>01 DE SEPTIEMBRE</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Entrega de despensa y complementos  a persona del Programa JALISCO TE RECONOCE” en la Delegacion de las Juntas.</a:t>
            </a:r>
          </a:p>
          <a:p>
            <a:pPr algn="just"/>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con un horario de 11:00 </a:t>
            </a:r>
            <a:r>
              <a:rPr lang="es-MX" sz="1200" dirty="0">
                <a:latin typeface="Arial" pitchFamily="34" charset="0"/>
                <a:cs typeface="Arial" pitchFamily="34" charset="0"/>
              </a:rPr>
              <a:t>a</a:t>
            </a:r>
            <a:r>
              <a:rPr lang="es-MX" sz="1200" dirty="0" smtClean="0">
                <a:latin typeface="Arial" pitchFamily="34" charset="0"/>
                <a:cs typeface="Arial" pitchFamily="34" charset="0"/>
              </a:rPr>
              <a:t>.m. a 11:20 </a:t>
            </a:r>
            <a:r>
              <a:rPr lang="es-MX" sz="1200" dirty="0">
                <a:latin typeface="Arial" pitchFamily="34" charset="0"/>
                <a:cs typeface="Arial" pitchFamily="34" charset="0"/>
              </a:rPr>
              <a:t>a</a:t>
            </a:r>
            <a:r>
              <a:rPr lang="es-MX" sz="1200" dirty="0" smtClean="0">
                <a:latin typeface="Arial" pitchFamily="34" charset="0"/>
                <a:cs typeface="Arial" pitchFamily="34" charset="0"/>
              </a:rPr>
              <a:t>.m. </a:t>
            </a:r>
            <a:endParaRPr lang="es-MX" sz="1200" dirty="0">
              <a:latin typeface="Arial" pitchFamily="34" charset="0"/>
              <a:cs typeface="Arial" pitchFamily="34" charset="0"/>
            </a:endParaRPr>
          </a:p>
        </p:txBody>
      </p:sp>
      <p:sp>
        <p:nvSpPr>
          <p:cNvPr id="14" name="2 Rectángulo"/>
          <p:cNvSpPr/>
          <p:nvPr/>
        </p:nvSpPr>
        <p:spPr>
          <a:xfrm>
            <a:off x="259452" y="1390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 ACTIVIDADES COMPLEMENTARIAS                                                                                           SEPTIEMBRE </a:t>
            </a:r>
            <a:r>
              <a:rPr lang="es-MX" sz="1200" dirty="0">
                <a:latin typeface="Arial" panose="020B0604020202020204" pitchFamily="34" charset="0"/>
                <a:cs typeface="Arial" panose="020B0604020202020204" pitchFamily="34" charset="0"/>
              </a:rPr>
              <a:t>2021</a:t>
            </a:r>
            <a:endParaRPr lang="es-MX" sz="1200" dirty="0"/>
          </a:p>
        </p:txBody>
      </p:sp>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t="18500" b="27951"/>
          <a:stretch/>
        </p:blipFill>
        <p:spPr>
          <a:xfrm>
            <a:off x="3318581" y="1083439"/>
            <a:ext cx="2287915" cy="2448272"/>
          </a:xfrm>
          <a:prstGeom prst="rect">
            <a:avLst/>
          </a:prstGeom>
        </p:spPr>
      </p:pic>
      <p:pic>
        <p:nvPicPr>
          <p:cNvPr id="8" name="Imagen 7"/>
          <p:cNvPicPr>
            <a:picLocks noChangeAspect="1"/>
          </p:cNvPicPr>
          <p:nvPr/>
        </p:nvPicPr>
        <p:blipFill rotWithShape="1">
          <a:blip r:embed="rId3" cstate="print">
            <a:extLst>
              <a:ext uri="{28A0092B-C50C-407E-A947-70E740481C1C}">
                <a14:useLocalDpi xmlns:a14="http://schemas.microsoft.com/office/drawing/2010/main" val="0"/>
              </a:ext>
            </a:extLst>
          </a:blip>
          <a:srcRect t="15351" b="26900"/>
          <a:stretch/>
        </p:blipFill>
        <p:spPr>
          <a:xfrm>
            <a:off x="5772270" y="3212976"/>
            <a:ext cx="2378372" cy="2441761"/>
          </a:xfrm>
          <a:prstGeom prst="rect">
            <a:avLst/>
          </a:prstGeom>
        </p:spPr>
      </p:pic>
    </p:spTree>
    <p:extLst>
      <p:ext uri="{BB962C8B-B14F-4D97-AF65-F5344CB8AC3E}">
        <p14:creationId xmlns:p14="http://schemas.microsoft.com/office/powerpoint/2010/main" val="22491106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758193"/>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4" name="3 Conector recto"/>
          <p:cNvCxnSpPr/>
          <p:nvPr/>
        </p:nvCxnSpPr>
        <p:spPr>
          <a:xfrm>
            <a:off x="3203847" y="758193"/>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436749" y="1714816"/>
            <a:ext cx="2474871" cy="1384995"/>
          </a:xfrm>
          <a:prstGeom prst="rect">
            <a:avLst/>
          </a:prstGeom>
          <a:noFill/>
        </p:spPr>
        <p:txBody>
          <a:bodyPr wrap="square" rtlCol="0">
            <a:spAutoFit/>
          </a:bodyPr>
          <a:lstStyle/>
          <a:p>
            <a:pPr algn="ctr"/>
            <a:r>
              <a:rPr lang="es-MX" sz="1200" dirty="0" smtClean="0">
                <a:latin typeface="Arial" pitchFamily="34" charset="0"/>
                <a:cs typeface="Arial" pitchFamily="34" charset="0"/>
              </a:rPr>
              <a:t>02 DE SEPTIEMBRE</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Atención Ciudadana.</a:t>
            </a:r>
          </a:p>
          <a:p>
            <a:pPr algn="just"/>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con un horario de 10:00 </a:t>
            </a:r>
            <a:r>
              <a:rPr lang="es-MX" sz="1200" dirty="0">
                <a:latin typeface="Arial" pitchFamily="34" charset="0"/>
                <a:cs typeface="Arial" pitchFamily="34" charset="0"/>
              </a:rPr>
              <a:t>a</a:t>
            </a:r>
            <a:r>
              <a:rPr lang="es-MX" sz="1200" dirty="0" smtClean="0">
                <a:latin typeface="Arial" pitchFamily="34" charset="0"/>
                <a:cs typeface="Arial" pitchFamily="34" charset="0"/>
              </a:rPr>
              <a:t>.m. a 10:20 </a:t>
            </a:r>
            <a:r>
              <a:rPr lang="es-MX" sz="1200" dirty="0">
                <a:latin typeface="Arial" pitchFamily="34" charset="0"/>
                <a:cs typeface="Arial" pitchFamily="34" charset="0"/>
              </a:rPr>
              <a:t>a</a:t>
            </a:r>
            <a:r>
              <a:rPr lang="es-MX" sz="1200" dirty="0" smtClean="0">
                <a:latin typeface="Arial" pitchFamily="34" charset="0"/>
                <a:cs typeface="Arial" pitchFamily="34" charset="0"/>
              </a:rPr>
              <a:t>.m. </a:t>
            </a:r>
            <a:endParaRPr lang="es-MX" sz="1200" dirty="0">
              <a:latin typeface="Arial" pitchFamily="34" charset="0"/>
              <a:cs typeface="Arial" pitchFamily="34" charset="0"/>
            </a:endParaRPr>
          </a:p>
        </p:txBody>
      </p:sp>
      <p:sp>
        <p:nvSpPr>
          <p:cNvPr id="14" name="2 Rectángulo"/>
          <p:cNvSpPr/>
          <p:nvPr/>
        </p:nvSpPr>
        <p:spPr>
          <a:xfrm>
            <a:off x="259452" y="1390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 ACTIVIDADES COMPLEMENTARIAS                                                                                           SEPTIEMBRE </a:t>
            </a:r>
            <a:r>
              <a:rPr lang="es-MX" sz="1200" dirty="0">
                <a:latin typeface="Arial" panose="020B0604020202020204" pitchFamily="34" charset="0"/>
                <a:cs typeface="Arial" panose="020B0604020202020204" pitchFamily="34" charset="0"/>
              </a:rPr>
              <a:t>2021</a:t>
            </a:r>
            <a:endParaRPr lang="es-MX" sz="1200" dirty="0"/>
          </a:p>
        </p:txBody>
      </p:sp>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l="48425"/>
          <a:stretch/>
        </p:blipFill>
        <p:spPr>
          <a:xfrm>
            <a:off x="3324130" y="850739"/>
            <a:ext cx="2291985" cy="2499742"/>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6397" y="1669450"/>
            <a:ext cx="2171840" cy="3861048"/>
          </a:xfrm>
          <a:prstGeom prst="rect">
            <a:avLst/>
          </a:prstGeom>
        </p:spPr>
      </p:pic>
    </p:spTree>
    <p:extLst>
      <p:ext uri="{BB962C8B-B14F-4D97-AF65-F5344CB8AC3E}">
        <p14:creationId xmlns:p14="http://schemas.microsoft.com/office/powerpoint/2010/main" val="12610183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758193"/>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4" name="3 Conector recto"/>
          <p:cNvCxnSpPr/>
          <p:nvPr/>
        </p:nvCxnSpPr>
        <p:spPr>
          <a:xfrm>
            <a:off x="3203847" y="758193"/>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436749" y="1714816"/>
            <a:ext cx="2474871" cy="1384995"/>
          </a:xfrm>
          <a:prstGeom prst="rect">
            <a:avLst/>
          </a:prstGeom>
          <a:noFill/>
        </p:spPr>
        <p:txBody>
          <a:bodyPr wrap="square" rtlCol="0">
            <a:spAutoFit/>
          </a:bodyPr>
          <a:lstStyle/>
          <a:p>
            <a:pPr algn="ctr"/>
            <a:r>
              <a:rPr lang="es-MX" sz="1200" dirty="0" smtClean="0">
                <a:latin typeface="Arial" pitchFamily="34" charset="0"/>
                <a:cs typeface="Arial" pitchFamily="34" charset="0"/>
              </a:rPr>
              <a:t>06 DE SEPTIEMBRE</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Reunión con personal de SEDENA.</a:t>
            </a:r>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con un horario de 12:00 </a:t>
            </a:r>
            <a:r>
              <a:rPr lang="es-MX" sz="1200" dirty="0">
                <a:latin typeface="Arial" pitchFamily="34" charset="0"/>
                <a:cs typeface="Arial" pitchFamily="34" charset="0"/>
              </a:rPr>
              <a:t>P</a:t>
            </a:r>
            <a:r>
              <a:rPr lang="es-MX" sz="1200" dirty="0" smtClean="0">
                <a:latin typeface="Arial" pitchFamily="34" charset="0"/>
                <a:cs typeface="Arial" pitchFamily="34" charset="0"/>
              </a:rPr>
              <a:t>.m. a 12:30 </a:t>
            </a:r>
            <a:r>
              <a:rPr lang="es-MX" sz="1200" dirty="0">
                <a:latin typeface="Arial" pitchFamily="34" charset="0"/>
                <a:cs typeface="Arial" pitchFamily="34" charset="0"/>
              </a:rPr>
              <a:t>p</a:t>
            </a:r>
            <a:r>
              <a:rPr lang="es-MX" sz="1200" dirty="0" smtClean="0">
                <a:latin typeface="Arial" pitchFamily="34" charset="0"/>
                <a:cs typeface="Arial" pitchFamily="34" charset="0"/>
              </a:rPr>
              <a:t>.m. </a:t>
            </a:r>
            <a:endParaRPr lang="es-MX" sz="1200" dirty="0">
              <a:latin typeface="Arial" pitchFamily="34" charset="0"/>
              <a:cs typeface="Arial" pitchFamily="34" charset="0"/>
            </a:endParaRPr>
          </a:p>
        </p:txBody>
      </p:sp>
      <p:sp>
        <p:nvSpPr>
          <p:cNvPr id="14" name="2 Rectángulo"/>
          <p:cNvSpPr/>
          <p:nvPr/>
        </p:nvSpPr>
        <p:spPr>
          <a:xfrm>
            <a:off x="259452" y="1390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 ACTIVIDADES COMPLEMENTARIAS                                                                                           SEPTIEMBRE </a:t>
            </a:r>
            <a:r>
              <a:rPr lang="es-MX" sz="1200" dirty="0">
                <a:latin typeface="Arial" panose="020B0604020202020204" pitchFamily="34" charset="0"/>
                <a:cs typeface="Arial" panose="020B0604020202020204" pitchFamily="34" charset="0"/>
              </a:rPr>
              <a:t>2021</a:t>
            </a:r>
            <a:endParaRPr lang="es-MX" sz="1200" dirty="0"/>
          </a:p>
        </p:txBody>
      </p:sp>
      <p:pic>
        <p:nvPicPr>
          <p:cNvPr id="8" name="Imagen 7"/>
          <p:cNvPicPr>
            <a:picLocks noChangeAspect="1"/>
          </p:cNvPicPr>
          <p:nvPr/>
        </p:nvPicPr>
        <p:blipFill rotWithShape="1">
          <a:blip r:embed="rId2">
            <a:extLst>
              <a:ext uri="{28A0092B-C50C-407E-A947-70E740481C1C}">
                <a14:useLocalDpi xmlns:a14="http://schemas.microsoft.com/office/drawing/2010/main" val="0"/>
              </a:ext>
            </a:extLst>
          </a:blip>
          <a:srcRect l="24801" t="20601" r="12988" b="20600"/>
          <a:stretch/>
        </p:blipFill>
        <p:spPr>
          <a:xfrm>
            <a:off x="3362545" y="1833323"/>
            <a:ext cx="4764407" cy="2532976"/>
          </a:xfrm>
          <a:prstGeom prst="rect">
            <a:avLst/>
          </a:prstGeom>
        </p:spPr>
      </p:pic>
    </p:spTree>
    <p:extLst>
      <p:ext uri="{BB962C8B-B14F-4D97-AF65-F5344CB8AC3E}">
        <p14:creationId xmlns:p14="http://schemas.microsoft.com/office/powerpoint/2010/main" val="33482875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758193"/>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4" name="3 Conector recto"/>
          <p:cNvCxnSpPr/>
          <p:nvPr/>
        </p:nvCxnSpPr>
        <p:spPr>
          <a:xfrm>
            <a:off x="3203847" y="758193"/>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436749" y="1714816"/>
            <a:ext cx="2474871" cy="1384995"/>
          </a:xfrm>
          <a:prstGeom prst="rect">
            <a:avLst/>
          </a:prstGeom>
          <a:noFill/>
        </p:spPr>
        <p:txBody>
          <a:bodyPr wrap="square" rtlCol="0">
            <a:spAutoFit/>
          </a:bodyPr>
          <a:lstStyle/>
          <a:p>
            <a:pPr algn="ctr"/>
            <a:r>
              <a:rPr lang="es-MX" sz="1200" dirty="0" smtClean="0">
                <a:latin typeface="Arial" pitchFamily="34" charset="0"/>
                <a:cs typeface="Arial" pitchFamily="34" charset="0"/>
              </a:rPr>
              <a:t>08 DE SEPTIEMBRE</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Atención Ciudadana.</a:t>
            </a:r>
          </a:p>
          <a:p>
            <a:pPr algn="just"/>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con un horario de 10:00 </a:t>
            </a:r>
            <a:r>
              <a:rPr lang="es-MX" sz="1200" dirty="0">
                <a:latin typeface="Arial" pitchFamily="34" charset="0"/>
                <a:cs typeface="Arial" pitchFamily="34" charset="0"/>
              </a:rPr>
              <a:t>a</a:t>
            </a:r>
            <a:r>
              <a:rPr lang="es-MX" sz="1200" dirty="0" smtClean="0">
                <a:latin typeface="Arial" pitchFamily="34" charset="0"/>
                <a:cs typeface="Arial" pitchFamily="34" charset="0"/>
              </a:rPr>
              <a:t>.m. a 10:30 </a:t>
            </a:r>
            <a:r>
              <a:rPr lang="es-MX" sz="1200" dirty="0">
                <a:latin typeface="Arial" pitchFamily="34" charset="0"/>
                <a:cs typeface="Arial" pitchFamily="34" charset="0"/>
              </a:rPr>
              <a:t>a</a:t>
            </a:r>
            <a:r>
              <a:rPr lang="es-MX" sz="1200" dirty="0" smtClean="0">
                <a:latin typeface="Arial" pitchFamily="34" charset="0"/>
                <a:cs typeface="Arial" pitchFamily="34" charset="0"/>
              </a:rPr>
              <a:t>.m. </a:t>
            </a:r>
            <a:endParaRPr lang="es-MX" sz="1200" dirty="0">
              <a:latin typeface="Arial" pitchFamily="34" charset="0"/>
              <a:cs typeface="Arial" pitchFamily="34" charset="0"/>
            </a:endParaRPr>
          </a:p>
        </p:txBody>
      </p:sp>
      <p:sp>
        <p:nvSpPr>
          <p:cNvPr id="14" name="2 Rectángulo"/>
          <p:cNvSpPr/>
          <p:nvPr/>
        </p:nvSpPr>
        <p:spPr>
          <a:xfrm>
            <a:off x="259452" y="1390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 ACTIVIDADES COMPLEMENTARIAS                                                                                           SEPTIEMBRE </a:t>
            </a:r>
            <a:r>
              <a:rPr lang="es-MX" sz="1200" dirty="0">
                <a:latin typeface="Arial" panose="020B0604020202020204" pitchFamily="34" charset="0"/>
                <a:cs typeface="Arial" panose="020B0604020202020204" pitchFamily="34" charset="0"/>
              </a:rPr>
              <a:t>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8996" y="1915615"/>
            <a:ext cx="4210475" cy="2368392"/>
          </a:xfrm>
          <a:prstGeom prst="rect">
            <a:avLst/>
          </a:prstGeom>
        </p:spPr>
      </p:pic>
    </p:spTree>
    <p:extLst>
      <p:ext uri="{BB962C8B-B14F-4D97-AF65-F5344CB8AC3E}">
        <p14:creationId xmlns:p14="http://schemas.microsoft.com/office/powerpoint/2010/main" val="8397194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758193"/>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4" name="3 Conector recto"/>
          <p:cNvCxnSpPr/>
          <p:nvPr/>
        </p:nvCxnSpPr>
        <p:spPr>
          <a:xfrm>
            <a:off x="3203847" y="758193"/>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436749" y="1714816"/>
            <a:ext cx="2474871" cy="1384995"/>
          </a:xfrm>
          <a:prstGeom prst="rect">
            <a:avLst/>
          </a:prstGeom>
          <a:noFill/>
        </p:spPr>
        <p:txBody>
          <a:bodyPr wrap="square" rtlCol="0">
            <a:spAutoFit/>
          </a:bodyPr>
          <a:lstStyle/>
          <a:p>
            <a:pPr algn="ctr"/>
            <a:r>
              <a:rPr lang="es-MX" sz="1200" dirty="0" smtClean="0">
                <a:latin typeface="Arial" pitchFamily="34" charset="0"/>
                <a:cs typeface="Arial" pitchFamily="34" charset="0"/>
              </a:rPr>
              <a:t>17</a:t>
            </a:r>
            <a:r>
              <a:rPr lang="es-MX" sz="1200" dirty="0" smtClean="0">
                <a:latin typeface="Arial" pitchFamily="34" charset="0"/>
                <a:cs typeface="Arial" pitchFamily="34" charset="0"/>
              </a:rPr>
              <a:t> </a:t>
            </a:r>
            <a:r>
              <a:rPr lang="es-MX" sz="1200" dirty="0" smtClean="0">
                <a:latin typeface="Arial" pitchFamily="34" charset="0"/>
                <a:cs typeface="Arial" pitchFamily="34" charset="0"/>
              </a:rPr>
              <a:t>DE SEPTIEMBRE</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Atención Ciudadana.</a:t>
            </a:r>
          </a:p>
          <a:p>
            <a:pPr algn="just"/>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con un horario de </a:t>
            </a:r>
            <a:r>
              <a:rPr lang="es-MX" sz="1200" dirty="0">
                <a:latin typeface="Arial" pitchFamily="34" charset="0"/>
                <a:cs typeface="Arial" pitchFamily="34" charset="0"/>
              </a:rPr>
              <a:t>2</a:t>
            </a:r>
            <a:r>
              <a:rPr lang="es-MX" sz="1200" dirty="0" smtClean="0">
                <a:latin typeface="Arial" pitchFamily="34" charset="0"/>
                <a:cs typeface="Arial" pitchFamily="34" charset="0"/>
              </a:rPr>
              <a:t>:00 </a:t>
            </a:r>
            <a:r>
              <a:rPr lang="es-MX" sz="1200" dirty="0">
                <a:latin typeface="Arial" pitchFamily="34" charset="0"/>
                <a:cs typeface="Arial" pitchFamily="34" charset="0"/>
              </a:rPr>
              <a:t>p</a:t>
            </a:r>
            <a:r>
              <a:rPr lang="es-MX" sz="1200" dirty="0" smtClean="0">
                <a:latin typeface="Arial" pitchFamily="34" charset="0"/>
                <a:cs typeface="Arial" pitchFamily="34" charset="0"/>
              </a:rPr>
              <a:t>.m</a:t>
            </a:r>
            <a:r>
              <a:rPr lang="es-MX" sz="1200" dirty="0" smtClean="0">
                <a:latin typeface="Arial" pitchFamily="34" charset="0"/>
                <a:cs typeface="Arial" pitchFamily="34" charset="0"/>
              </a:rPr>
              <a:t>. a </a:t>
            </a:r>
            <a:r>
              <a:rPr lang="es-MX" sz="1200" dirty="0">
                <a:latin typeface="Arial" pitchFamily="34" charset="0"/>
                <a:cs typeface="Arial" pitchFamily="34" charset="0"/>
              </a:rPr>
              <a:t>2</a:t>
            </a:r>
            <a:r>
              <a:rPr lang="es-MX" sz="1200" dirty="0" smtClean="0">
                <a:latin typeface="Arial" pitchFamily="34" charset="0"/>
                <a:cs typeface="Arial" pitchFamily="34" charset="0"/>
              </a:rPr>
              <a:t>:30 </a:t>
            </a:r>
            <a:r>
              <a:rPr lang="es-MX" sz="1200" dirty="0">
                <a:latin typeface="Arial" pitchFamily="34" charset="0"/>
                <a:cs typeface="Arial" pitchFamily="34" charset="0"/>
              </a:rPr>
              <a:t>p</a:t>
            </a:r>
            <a:r>
              <a:rPr lang="es-MX" sz="1200" dirty="0" smtClean="0">
                <a:latin typeface="Arial" pitchFamily="34" charset="0"/>
                <a:cs typeface="Arial" pitchFamily="34" charset="0"/>
              </a:rPr>
              <a:t>.m</a:t>
            </a:r>
            <a:r>
              <a:rPr lang="es-MX" sz="1200" dirty="0" smtClean="0">
                <a:latin typeface="Arial" pitchFamily="34" charset="0"/>
                <a:cs typeface="Arial" pitchFamily="34" charset="0"/>
              </a:rPr>
              <a:t>. </a:t>
            </a:r>
            <a:endParaRPr lang="es-MX" sz="1200" dirty="0">
              <a:latin typeface="Arial" pitchFamily="34" charset="0"/>
              <a:cs typeface="Arial" pitchFamily="34" charset="0"/>
            </a:endParaRPr>
          </a:p>
        </p:txBody>
      </p:sp>
      <p:sp>
        <p:nvSpPr>
          <p:cNvPr id="14" name="2 Rectángulo"/>
          <p:cNvSpPr/>
          <p:nvPr/>
        </p:nvSpPr>
        <p:spPr>
          <a:xfrm>
            <a:off x="259452" y="1390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 ACTIVIDADES COMPLEMENTARIAS                                                                                           SEPTIEMBRE </a:t>
            </a:r>
            <a:r>
              <a:rPr lang="es-MX" sz="1200" dirty="0">
                <a:latin typeface="Arial" panose="020B0604020202020204" pitchFamily="34" charset="0"/>
                <a:cs typeface="Arial" panose="020B0604020202020204" pitchFamily="34" charset="0"/>
              </a:rPr>
              <a:t>2021</a:t>
            </a:r>
            <a:endParaRPr lang="es-MX" sz="1200"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2074" y="908720"/>
            <a:ext cx="2616116" cy="4653136"/>
          </a:xfrm>
          <a:prstGeom prst="rect">
            <a:avLst/>
          </a:prstGeom>
        </p:spPr>
      </p:pic>
    </p:spTree>
    <p:extLst>
      <p:ext uri="{BB962C8B-B14F-4D97-AF65-F5344CB8AC3E}">
        <p14:creationId xmlns:p14="http://schemas.microsoft.com/office/powerpoint/2010/main" val="27720051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758193"/>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4" name="3 Conector recto"/>
          <p:cNvCxnSpPr/>
          <p:nvPr/>
        </p:nvCxnSpPr>
        <p:spPr>
          <a:xfrm>
            <a:off x="3203847" y="758193"/>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436749" y="1714816"/>
            <a:ext cx="2474871" cy="1754326"/>
          </a:xfrm>
          <a:prstGeom prst="rect">
            <a:avLst/>
          </a:prstGeom>
          <a:noFill/>
        </p:spPr>
        <p:txBody>
          <a:bodyPr wrap="square" rtlCol="0">
            <a:spAutoFit/>
          </a:bodyPr>
          <a:lstStyle/>
          <a:p>
            <a:pPr algn="ctr"/>
            <a:r>
              <a:rPr lang="es-MX" sz="1200" dirty="0" smtClean="0">
                <a:latin typeface="Arial" pitchFamily="34" charset="0"/>
                <a:cs typeface="Arial" pitchFamily="34" charset="0"/>
              </a:rPr>
              <a:t>08 DE SEPTIEMBRE</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Reunión con personal del INEEJAD para ofrecer a los ciudadanos terminar la primaria y secundaria gratuita.</a:t>
            </a:r>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con un horario de 11:00 </a:t>
            </a:r>
            <a:r>
              <a:rPr lang="es-MX" sz="1200" dirty="0">
                <a:latin typeface="Arial" pitchFamily="34" charset="0"/>
                <a:cs typeface="Arial" pitchFamily="34" charset="0"/>
              </a:rPr>
              <a:t>a</a:t>
            </a:r>
            <a:r>
              <a:rPr lang="es-MX" sz="1200" dirty="0" smtClean="0">
                <a:latin typeface="Arial" pitchFamily="34" charset="0"/>
                <a:cs typeface="Arial" pitchFamily="34" charset="0"/>
              </a:rPr>
              <a:t>.m. a 11:30 </a:t>
            </a:r>
            <a:r>
              <a:rPr lang="es-MX" sz="1200" dirty="0">
                <a:latin typeface="Arial" pitchFamily="34" charset="0"/>
                <a:cs typeface="Arial" pitchFamily="34" charset="0"/>
              </a:rPr>
              <a:t>a</a:t>
            </a:r>
            <a:r>
              <a:rPr lang="es-MX" sz="1200" dirty="0" smtClean="0">
                <a:latin typeface="Arial" pitchFamily="34" charset="0"/>
                <a:cs typeface="Arial" pitchFamily="34" charset="0"/>
              </a:rPr>
              <a:t>.m. </a:t>
            </a:r>
            <a:endParaRPr lang="es-MX" sz="1200" dirty="0">
              <a:latin typeface="Arial" pitchFamily="34" charset="0"/>
              <a:cs typeface="Arial" pitchFamily="34" charset="0"/>
            </a:endParaRPr>
          </a:p>
        </p:txBody>
      </p:sp>
      <p:sp>
        <p:nvSpPr>
          <p:cNvPr id="14" name="2 Rectángulo"/>
          <p:cNvSpPr/>
          <p:nvPr/>
        </p:nvSpPr>
        <p:spPr>
          <a:xfrm>
            <a:off x="259452" y="1390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 ACTIVIDADES COMPLEMENTARIAS                                                                                           SEPTIEMBRE </a:t>
            </a:r>
            <a:r>
              <a:rPr lang="es-MX" sz="1200" dirty="0">
                <a:latin typeface="Arial" panose="020B0604020202020204" pitchFamily="34" charset="0"/>
                <a:cs typeface="Arial" panose="020B0604020202020204" pitchFamily="34" charset="0"/>
              </a:rPr>
              <a:t>2021</a:t>
            </a:r>
            <a:endParaRPr lang="es-MX" sz="1200"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9415" y="1052736"/>
            <a:ext cx="2374362" cy="4221088"/>
          </a:xfrm>
          <a:prstGeom prst="rect">
            <a:avLst/>
          </a:prstGeom>
        </p:spPr>
      </p:pic>
    </p:spTree>
    <p:extLst>
      <p:ext uri="{BB962C8B-B14F-4D97-AF65-F5344CB8AC3E}">
        <p14:creationId xmlns:p14="http://schemas.microsoft.com/office/powerpoint/2010/main" val="35836565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9452" y="777717"/>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4" name="3 Conector recto"/>
          <p:cNvCxnSpPr/>
          <p:nvPr/>
        </p:nvCxnSpPr>
        <p:spPr>
          <a:xfrm>
            <a:off x="3203847" y="758193"/>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436749" y="1714816"/>
            <a:ext cx="2474871" cy="1384995"/>
          </a:xfrm>
          <a:prstGeom prst="rect">
            <a:avLst/>
          </a:prstGeom>
          <a:noFill/>
        </p:spPr>
        <p:txBody>
          <a:bodyPr wrap="square" rtlCol="0">
            <a:spAutoFit/>
          </a:bodyPr>
          <a:lstStyle/>
          <a:p>
            <a:pPr algn="ctr"/>
            <a:r>
              <a:rPr lang="es-MX" sz="1200" dirty="0" smtClean="0">
                <a:latin typeface="Arial" pitchFamily="34" charset="0"/>
                <a:cs typeface="Arial" pitchFamily="34" charset="0"/>
              </a:rPr>
              <a:t>13 DE SEPTIEMBRE</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Atención Ciudadana.</a:t>
            </a:r>
          </a:p>
          <a:p>
            <a:pPr algn="just"/>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con un horario de 11:00 </a:t>
            </a:r>
            <a:r>
              <a:rPr lang="es-MX" sz="1200" dirty="0">
                <a:latin typeface="Arial" pitchFamily="34" charset="0"/>
                <a:cs typeface="Arial" pitchFamily="34" charset="0"/>
              </a:rPr>
              <a:t>a</a:t>
            </a:r>
            <a:r>
              <a:rPr lang="es-MX" sz="1200" dirty="0" smtClean="0">
                <a:latin typeface="Arial" pitchFamily="34" charset="0"/>
                <a:cs typeface="Arial" pitchFamily="34" charset="0"/>
              </a:rPr>
              <a:t>.m. a 11:30 </a:t>
            </a:r>
            <a:r>
              <a:rPr lang="es-MX" sz="1200" dirty="0">
                <a:latin typeface="Arial" pitchFamily="34" charset="0"/>
                <a:cs typeface="Arial" pitchFamily="34" charset="0"/>
              </a:rPr>
              <a:t>a</a:t>
            </a:r>
            <a:r>
              <a:rPr lang="es-MX" sz="1200" dirty="0" smtClean="0">
                <a:latin typeface="Arial" pitchFamily="34" charset="0"/>
                <a:cs typeface="Arial" pitchFamily="34" charset="0"/>
              </a:rPr>
              <a:t>.m. </a:t>
            </a:r>
            <a:endParaRPr lang="es-MX" sz="1200" dirty="0">
              <a:latin typeface="Arial" pitchFamily="34" charset="0"/>
              <a:cs typeface="Arial" pitchFamily="34" charset="0"/>
            </a:endParaRPr>
          </a:p>
        </p:txBody>
      </p:sp>
      <p:sp>
        <p:nvSpPr>
          <p:cNvPr id="14" name="2 Rectángulo"/>
          <p:cNvSpPr/>
          <p:nvPr/>
        </p:nvSpPr>
        <p:spPr>
          <a:xfrm>
            <a:off x="259452" y="1390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 ACTIVIDADES COMPLEMENTARIAS                                                                                           SEPTIEMBRE </a:t>
            </a:r>
            <a:r>
              <a:rPr lang="es-MX" sz="1200" dirty="0">
                <a:latin typeface="Arial" panose="020B0604020202020204" pitchFamily="34" charset="0"/>
                <a:cs typeface="Arial" panose="020B0604020202020204" pitchFamily="34" charset="0"/>
              </a:rPr>
              <a:t>2021</a:t>
            </a:r>
            <a:endParaRPr lang="es-MX" sz="1200"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0133" y="1002120"/>
            <a:ext cx="4268211" cy="3147814"/>
          </a:xfrm>
          <a:prstGeom prst="rect">
            <a:avLst/>
          </a:prstGeom>
        </p:spPr>
      </p:pic>
    </p:spTree>
    <p:extLst>
      <p:ext uri="{BB962C8B-B14F-4D97-AF65-F5344CB8AC3E}">
        <p14:creationId xmlns:p14="http://schemas.microsoft.com/office/powerpoint/2010/main" val="5840128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9452" y="777717"/>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4" name="3 Conector recto"/>
          <p:cNvCxnSpPr/>
          <p:nvPr/>
        </p:nvCxnSpPr>
        <p:spPr>
          <a:xfrm>
            <a:off x="3203847" y="758193"/>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436749" y="1714816"/>
            <a:ext cx="2474871" cy="1384995"/>
          </a:xfrm>
          <a:prstGeom prst="rect">
            <a:avLst/>
          </a:prstGeom>
          <a:noFill/>
        </p:spPr>
        <p:txBody>
          <a:bodyPr wrap="square" rtlCol="0">
            <a:spAutoFit/>
          </a:bodyPr>
          <a:lstStyle/>
          <a:p>
            <a:pPr algn="ctr"/>
            <a:r>
              <a:rPr lang="es-MX" sz="1200" dirty="0" smtClean="0">
                <a:latin typeface="Arial" pitchFamily="34" charset="0"/>
                <a:cs typeface="Arial" pitchFamily="34" charset="0"/>
              </a:rPr>
              <a:t>13 DE SEPTIEMBRE</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Atención Ciudadana.</a:t>
            </a:r>
          </a:p>
          <a:p>
            <a:pPr algn="just"/>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con un horario de 1:00 </a:t>
            </a:r>
            <a:r>
              <a:rPr lang="es-MX" sz="1200" dirty="0">
                <a:latin typeface="Arial" pitchFamily="34" charset="0"/>
                <a:cs typeface="Arial" pitchFamily="34" charset="0"/>
              </a:rPr>
              <a:t>p</a:t>
            </a:r>
            <a:r>
              <a:rPr lang="es-MX" sz="1200" dirty="0" smtClean="0">
                <a:latin typeface="Arial" pitchFamily="34" charset="0"/>
                <a:cs typeface="Arial" pitchFamily="34" charset="0"/>
              </a:rPr>
              <a:t>.m. a 1:30 </a:t>
            </a:r>
            <a:r>
              <a:rPr lang="es-MX" sz="1200" dirty="0">
                <a:latin typeface="Arial" pitchFamily="34" charset="0"/>
                <a:cs typeface="Arial" pitchFamily="34" charset="0"/>
              </a:rPr>
              <a:t>p</a:t>
            </a:r>
            <a:r>
              <a:rPr lang="es-MX" sz="1200" dirty="0" smtClean="0">
                <a:latin typeface="Arial" pitchFamily="34" charset="0"/>
                <a:cs typeface="Arial" pitchFamily="34" charset="0"/>
              </a:rPr>
              <a:t>.m. </a:t>
            </a:r>
            <a:endParaRPr lang="es-MX" sz="1200" dirty="0">
              <a:latin typeface="Arial" pitchFamily="34" charset="0"/>
              <a:cs typeface="Arial" pitchFamily="34" charset="0"/>
            </a:endParaRPr>
          </a:p>
        </p:txBody>
      </p:sp>
      <p:sp>
        <p:nvSpPr>
          <p:cNvPr id="14" name="2 Rectángulo"/>
          <p:cNvSpPr/>
          <p:nvPr/>
        </p:nvSpPr>
        <p:spPr>
          <a:xfrm>
            <a:off x="259452" y="1390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 ACTIVIDADES COMPLEMENTARIAS                                                                                           SEPTIEMBRE </a:t>
            </a:r>
            <a:r>
              <a:rPr lang="es-MX" sz="1200" dirty="0">
                <a:latin typeface="Arial" panose="020B0604020202020204" pitchFamily="34" charset="0"/>
                <a:cs typeface="Arial" panose="020B0604020202020204" pitchFamily="34" charset="0"/>
              </a:rPr>
              <a:t>2021</a:t>
            </a:r>
            <a:endParaRPr lang="es-MX" sz="12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1940" y="1854116"/>
            <a:ext cx="4572000" cy="2571750"/>
          </a:xfrm>
          <a:prstGeom prst="rect">
            <a:avLst/>
          </a:prstGeom>
        </p:spPr>
      </p:pic>
    </p:spTree>
    <p:extLst>
      <p:ext uri="{BB962C8B-B14F-4D97-AF65-F5344CB8AC3E}">
        <p14:creationId xmlns:p14="http://schemas.microsoft.com/office/powerpoint/2010/main" val="41862409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1714" y="1139731"/>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477601"/>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02 DE SEPTIEMBRE</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El Tapatío, Brisas de Chapala y Las Juntitas para entrega de apoyos de “JALISCO TE RECONOCE”.</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 Acude la delegada.</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12:00 </a:t>
            </a:r>
            <a:r>
              <a:rPr lang="es-MX" sz="1100" dirty="0">
                <a:latin typeface="Arial" pitchFamily="34" charset="0"/>
                <a:cs typeface="Arial" pitchFamily="34" charset="0"/>
              </a:rPr>
              <a:t>p</a:t>
            </a:r>
            <a:r>
              <a:rPr lang="es-MX" sz="1100" dirty="0" smtClean="0">
                <a:latin typeface="Arial" pitchFamily="34" charset="0"/>
                <a:cs typeface="Arial" pitchFamily="34" charset="0"/>
              </a:rPr>
              <a:t>.m. a </a:t>
            </a:r>
            <a:r>
              <a:rPr lang="es-MX" sz="1100" dirty="0">
                <a:latin typeface="Arial" pitchFamily="34" charset="0"/>
                <a:cs typeface="Arial" pitchFamily="34" charset="0"/>
              </a:rPr>
              <a:t>3</a:t>
            </a:r>
            <a:r>
              <a:rPr lang="es-MX" sz="1100" dirty="0" smtClean="0">
                <a:latin typeface="Arial" pitchFamily="34" charset="0"/>
                <a:cs typeface="Arial" pitchFamily="34" charset="0"/>
              </a:rPr>
              <a:t>:30 </a:t>
            </a:r>
            <a:r>
              <a:rPr lang="es-MX" sz="1100" dirty="0">
                <a:latin typeface="Arial" pitchFamily="34" charset="0"/>
                <a:cs typeface="Arial" pitchFamily="34" charset="0"/>
              </a:rPr>
              <a:t>p</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SEPTIEMBRE 2021</a:t>
            </a:r>
            <a:endParaRPr lang="es-MX" sz="1200" dirty="0"/>
          </a:p>
        </p:txBody>
      </p:sp>
      <p:pic>
        <p:nvPicPr>
          <p:cNvPr id="8" name="Imagen 7"/>
          <p:cNvPicPr>
            <a:picLocks noChangeAspect="1"/>
          </p:cNvPicPr>
          <p:nvPr/>
        </p:nvPicPr>
        <p:blipFill rotWithShape="1">
          <a:blip r:embed="rId2" cstate="print">
            <a:extLst>
              <a:ext uri="{28A0092B-C50C-407E-A947-70E740481C1C}">
                <a14:useLocalDpi xmlns:a14="http://schemas.microsoft.com/office/drawing/2010/main" val="0"/>
              </a:ext>
            </a:extLst>
          </a:blip>
          <a:srcRect t="22111"/>
          <a:stretch/>
        </p:blipFill>
        <p:spPr>
          <a:xfrm>
            <a:off x="3380435" y="1358804"/>
            <a:ext cx="2790730" cy="2053848"/>
          </a:xfrm>
          <a:prstGeom prst="rect">
            <a:avLst/>
          </a:prstGeom>
        </p:spPr>
      </p:pic>
      <p:pic>
        <p:nvPicPr>
          <p:cNvPr id="9" name="Imagen 8"/>
          <p:cNvPicPr>
            <a:picLocks noChangeAspect="1"/>
          </p:cNvPicPr>
          <p:nvPr/>
        </p:nvPicPr>
        <p:blipFill rotWithShape="1">
          <a:blip r:embed="rId3" cstate="print">
            <a:extLst>
              <a:ext uri="{28A0092B-C50C-407E-A947-70E740481C1C}">
                <a14:useLocalDpi xmlns:a14="http://schemas.microsoft.com/office/drawing/2010/main" val="0"/>
              </a:ext>
            </a:extLst>
          </a:blip>
          <a:srcRect l="12667" t="14300" b="15351"/>
          <a:stretch/>
        </p:blipFill>
        <p:spPr>
          <a:xfrm>
            <a:off x="6821224" y="1264476"/>
            <a:ext cx="1698212" cy="2431924"/>
          </a:xfrm>
          <a:prstGeom prst="rect">
            <a:avLst/>
          </a:prstGeom>
        </p:spPr>
      </p:pic>
      <p:pic>
        <p:nvPicPr>
          <p:cNvPr id="11" name="Imagen 10"/>
          <p:cNvPicPr>
            <a:picLocks noChangeAspect="1"/>
          </p:cNvPicPr>
          <p:nvPr/>
        </p:nvPicPr>
        <p:blipFill rotWithShape="1">
          <a:blip r:embed="rId4" cstate="print">
            <a:extLst>
              <a:ext uri="{28A0092B-C50C-407E-A947-70E740481C1C}">
                <a14:useLocalDpi xmlns:a14="http://schemas.microsoft.com/office/drawing/2010/main" val="0"/>
              </a:ext>
            </a:extLst>
          </a:blip>
          <a:srcRect l="12667" t="21651"/>
          <a:stretch/>
        </p:blipFill>
        <p:spPr>
          <a:xfrm>
            <a:off x="3853908" y="3555846"/>
            <a:ext cx="2014236" cy="2520280"/>
          </a:xfrm>
          <a:prstGeom prst="rect">
            <a:avLst/>
          </a:prstGeom>
        </p:spPr>
      </p:pic>
      <p:pic>
        <p:nvPicPr>
          <p:cNvPr id="12" name="Imagen 11"/>
          <p:cNvPicPr>
            <a:picLocks noChangeAspect="1"/>
          </p:cNvPicPr>
          <p:nvPr/>
        </p:nvPicPr>
        <p:blipFill rotWithShape="1">
          <a:blip r:embed="rId5" cstate="print">
            <a:extLst>
              <a:ext uri="{28A0092B-C50C-407E-A947-70E740481C1C}">
                <a14:useLocalDpi xmlns:a14="http://schemas.microsoft.com/office/drawing/2010/main" val="0"/>
              </a:ext>
            </a:extLst>
          </a:blip>
          <a:srcRect t="3800" b="6951"/>
          <a:stretch/>
        </p:blipFill>
        <p:spPr>
          <a:xfrm>
            <a:off x="6298833" y="3757248"/>
            <a:ext cx="1543050" cy="2448272"/>
          </a:xfrm>
          <a:prstGeom prst="rect">
            <a:avLst/>
          </a:prstGeom>
        </p:spPr>
      </p:pic>
    </p:spTree>
    <p:extLst>
      <p:ext uri="{BB962C8B-B14F-4D97-AF65-F5344CB8AC3E}">
        <p14:creationId xmlns:p14="http://schemas.microsoft.com/office/powerpoint/2010/main" val="33979006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9452" y="777717"/>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4" name="3 Conector recto"/>
          <p:cNvCxnSpPr/>
          <p:nvPr/>
        </p:nvCxnSpPr>
        <p:spPr>
          <a:xfrm>
            <a:off x="3203847" y="758193"/>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436749" y="1714816"/>
            <a:ext cx="2474871" cy="1384995"/>
          </a:xfrm>
          <a:prstGeom prst="rect">
            <a:avLst/>
          </a:prstGeom>
          <a:noFill/>
        </p:spPr>
        <p:txBody>
          <a:bodyPr wrap="square" rtlCol="0">
            <a:spAutoFit/>
          </a:bodyPr>
          <a:lstStyle/>
          <a:p>
            <a:pPr algn="ctr"/>
            <a:r>
              <a:rPr lang="es-MX" sz="1200" dirty="0" smtClean="0">
                <a:latin typeface="Arial" pitchFamily="34" charset="0"/>
                <a:cs typeface="Arial" pitchFamily="34" charset="0"/>
              </a:rPr>
              <a:t>22</a:t>
            </a:r>
            <a:r>
              <a:rPr lang="es-MX" sz="1200" dirty="0" smtClean="0">
                <a:latin typeface="Arial" pitchFamily="34" charset="0"/>
                <a:cs typeface="Arial" pitchFamily="34" charset="0"/>
              </a:rPr>
              <a:t> </a:t>
            </a:r>
            <a:r>
              <a:rPr lang="es-MX" sz="1200" dirty="0" smtClean="0">
                <a:latin typeface="Arial" pitchFamily="34" charset="0"/>
                <a:cs typeface="Arial" pitchFamily="34" charset="0"/>
              </a:rPr>
              <a:t>DE SEPTIEMBRE</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Atención Ciudadana.</a:t>
            </a:r>
          </a:p>
          <a:p>
            <a:pPr algn="just"/>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con un horario de </a:t>
            </a:r>
            <a:r>
              <a:rPr lang="es-MX" sz="1200" dirty="0" smtClean="0">
                <a:latin typeface="Arial" pitchFamily="34" charset="0"/>
                <a:cs typeface="Arial" pitchFamily="34" charset="0"/>
              </a:rPr>
              <a:t>11:40 </a:t>
            </a:r>
            <a:r>
              <a:rPr lang="es-MX" sz="1200" dirty="0">
                <a:latin typeface="Arial" pitchFamily="34" charset="0"/>
                <a:cs typeface="Arial" pitchFamily="34" charset="0"/>
              </a:rPr>
              <a:t>a</a:t>
            </a:r>
            <a:r>
              <a:rPr lang="es-MX" sz="1200" dirty="0" smtClean="0">
                <a:latin typeface="Arial" pitchFamily="34" charset="0"/>
                <a:cs typeface="Arial" pitchFamily="34" charset="0"/>
              </a:rPr>
              <a:t>.m</a:t>
            </a:r>
            <a:r>
              <a:rPr lang="es-MX" sz="1200" dirty="0" smtClean="0">
                <a:latin typeface="Arial" pitchFamily="34" charset="0"/>
                <a:cs typeface="Arial" pitchFamily="34" charset="0"/>
              </a:rPr>
              <a:t>. a </a:t>
            </a:r>
            <a:r>
              <a:rPr lang="es-MX" sz="1200" dirty="0" smtClean="0">
                <a:latin typeface="Arial" pitchFamily="34" charset="0"/>
                <a:cs typeface="Arial" pitchFamily="34" charset="0"/>
              </a:rPr>
              <a:t>12:00 </a:t>
            </a:r>
            <a:r>
              <a:rPr lang="es-MX" sz="1200" dirty="0">
                <a:latin typeface="Arial" pitchFamily="34" charset="0"/>
                <a:cs typeface="Arial" pitchFamily="34" charset="0"/>
              </a:rPr>
              <a:t>p</a:t>
            </a:r>
            <a:r>
              <a:rPr lang="es-MX" sz="1200" dirty="0" smtClean="0">
                <a:latin typeface="Arial" pitchFamily="34" charset="0"/>
                <a:cs typeface="Arial" pitchFamily="34" charset="0"/>
              </a:rPr>
              <a:t>.m. </a:t>
            </a:r>
            <a:endParaRPr lang="es-MX" sz="1200" dirty="0">
              <a:latin typeface="Arial" pitchFamily="34" charset="0"/>
              <a:cs typeface="Arial" pitchFamily="34" charset="0"/>
            </a:endParaRPr>
          </a:p>
        </p:txBody>
      </p:sp>
      <p:sp>
        <p:nvSpPr>
          <p:cNvPr id="14" name="2 Rectángulo"/>
          <p:cNvSpPr/>
          <p:nvPr/>
        </p:nvSpPr>
        <p:spPr>
          <a:xfrm>
            <a:off x="259452" y="1390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 ACTIVIDADES COMPLEMENTARIAS                                                                                           SEPTIEMBRE </a:t>
            </a:r>
            <a:r>
              <a:rPr lang="es-MX" sz="1200" dirty="0">
                <a:latin typeface="Arial" panose="020B0604020202020204" pitchFamily="34" charset="0"/>
                <a:cs typeface="Arial" panose="020B0604020202020204" pitchFamily="34" charset="0"/>
              </a:rPr>
              <a:t>2021</a:t>
            </a:r>
            <a:endParaRPr lang="es-MX" sz="1200"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5403" y="764704"/>
            <a:ext cx="2617389" cy="4653136"/>
          </a:xfrm>
          <a:prstGeom prst="rect">
            <a:avLst/>
          </a:prstGeom>
        </p:spPr>
      </p:pic>
    </p:spTree>
    <p:extLst>
      <p:ext uri="{BB962C8B-B14F-4D97-AF65-F5344CB8AC3E}">
        <p14:creationId xmlns:p14="http://schemas.microsoft.com/office/powerpoint/2010/main" val="26787129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89606" y="758193"/>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4" name="3 Conector recto"/>
          <p:cNvCxnSpPr/>
          <p:nvPr/>
        </p:nvCxnSpPr>
        <p:spPr>
          <a:xfrm>
            <a:off x="3203847" y="758193"/>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436749" y="1714816"/>
            <a:ext cx="2474871" cy="2492990"/>
          </a:xfrm>
          <a:prstGeom prst="rect">
            <a:avLst/>
          </a:prstGeom>
          <a:noFill/>
        </p:spPr>
        <p:txBody>
          <a:bodyPr wrap="square" rtlCol="0">
            <a:spAutoFit/>
          </a:bodyPr>
          <a:lstStyle/>
          <a:p>
            <a:pPr algn="ctr"/>
            <a:r>
              <a:rPr lang="es-MX" sz="1200" dirty="0" smtClean="0">
                <a:latin typeface="Arial" pitchFamily="34" charset="0"/>
                <a:cs typeface="Arial" pitchFamily="34" charset="0"/>
              </a:rPr>
              <a:t>24</a:t>
            </a:r>
            <a:r>
              <a:rPr lang="es-MX" sz="1200" dirty="0" smtClean="0">
                <a:latin typeface="Arial" pitchFamily="34" charset="0"/>
                <a:cs typeface="Arial" pitchFamily="34" charset="0"/>
              </a:rPr>
              <a:t> </a:t>
            </a:r>
            <a:r>
              <a:rPr lang="es-MX" sz="1200" dirty="0" smtClean="0">
                <a:latin typeface="Arial" pitchFamily="34" charset="0"/>
                <a:cs typeface="Arial" pitchFamily="34" charset="0"/>
              </a:rPr>
              <a:t>DE SEPTIEMBRE</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Reunión con Directivos de CONALEP GDL 1 , Ubicado en calle del Bajío en la Colonia Las Juntas.</a:t>
            </a:r>
          </a:p>
          <a:p>
            <a:pPr algn="just"/>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con un horario de </a:t>
            </a:r>
            <a:r>
              <a:rPr lang="es-MX" sz="1200" dirty="0" smtClean="0">
                <a:latin typeface="Arial" pitchFamily="34" charset="0"/>
                <a:cs typeface="Arial" pitchFamily="34" charset="0"/>
              </a:rPr>
              <a:t>10:00 </a:t>
            </a:r>
            <a:r>
              <a:rPr lang="es-MX" sz="1200" dirty="0">
                <a:latin typeface="Arial" pitchFamily="34" charset="0"/>
                <a:cs typeface="Arial" pitchFamily="34" charset="0"/>
              </a:rPr>
              <a:t>a</a:t>
            </a:r>
            <a:r>
              <a:rPr lang="es-MX" sz="1200" dirty="0" smtClean="0">
                <a:latin typeface="Arial" pitchFamily="34" charset="0"/>
                <a:cs typeface="Arial" pitchFamily="34" charset="0"/>
              </a:rPr>
              <a:t>.m</a:t>
            </a:r>
            <a:r>
              <a:rPr lang="es-MX" sz="1200" dirty="0" smtClean="0">
                <a:latin typeface="Arial" pitchFamily="34" charset="0"/>
                <a:cs typeface="Arial" pitchFamily="34" charset="0"/>
              </a:rPr>
              <a:t>. a </a:t>
            </a:r>
            <a:r>
              <a:rPr lang="es-MX" sz="1200" dirty="0" smtClean="0">
                <a:latin typeface="Arial" pitchFamily="34" charset="0"/>
                <a:cs typeface="Arial" pitchFamily="34" charset="0"/>
              </a:rPr>
              <a:t>11:20 </a:t>
            </a:r>
            <a:r>
              <a:rPr lang="es-MX" sz="1200" dirty="0">
                <a:latin typeface="Arial" pitchFamily="34" charset="0"/>
                <a:cs typeface="Arial" pitchFamily="34" charset="0"/>
              </a:rPr>
              <a:t>p</a:t>
            </a:r>
            <a:r>
              <a:rPr lang="es-MX" sz="1200" dirty="0" smtClean="0">
                <a:latin typeface="Arial" pitchFamily="34" charset="0"/>
                <a:cs typeface="Arial" pitchFamily="34" charset="0"/>
              </a:rPr>
              <a:t>.m. </a:t>
            </a:r>
            <a:endParaRPr lang="es-MX" sz="1200" dirty="0" smtClean="0">
              <a:latin typeface="Arial" pitchFamily="34" charset="0"/>
              <a:cs typeface="Arial" pitchFamily="34" charset="0"/>
            </a:endParaRPr>
          </a:p>
          <a:p>
            <a:pPr algn="just"/>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Asisten 20 personas.</a:t>
            </a:r>
            <a:endParaRPr lang="es-MX" sz="1200" dirty="0">
              <a:latin typeface="Arial" pitchFamily="34" charset="0"/>
              <a:cs typeface="Arial" pitchFamily="34" charset="0"/>
            </a:endParaRPr>
          </a:p>
        </p:txBody>
      </p:sp>
      <p:sp>
        <p:nvSpPr>
          <p:cNvPr id="14" name="2 Rectángulo"/>
          <p:cNvSpPr/>
          <p:nvPr/>
        </p:nvSpPr>
        <p:spPr>
          <a:xfrm>
            <a:off x="259452" y="1390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 ACTIVIDADES COMPLEMENTARIAS                                                                                           SEPTIEMBRE </a:t>
            </a:r>
            <a:r>
              <a:rPr lang="es-MX" sz="1200" dirty="0">
                <a:latin typeface="Arial" panose="020B0604020202020204" pitchFamily="34" charset="0"/>
                <a:cs typeface="Arial" panose="020B0604020202020204" pitchFamily="34" charset="0"/>
              </a:rPr>
              <a:t>2021</a:t>
            </a:r>
            <a:endParaRPr lang="es-MX" sz="1200" dirty="0"/>
          </a:p>
        </p:txBody>
      </p:sp>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r="34145"/>
          <a:stretch/>
        </p:blipFill>
        <p:spPr>
          <a:xfrm>
            <a:off x="5440260" y="3717032"/>
            <a:ext cx="2708137" cy="2060848"/>
          </a:xfrm>
          <a:prstGeom prst="rect">
            <a:avLst/>
          </a:prstGeom>
        </p:spPr>
      </p:pic>
      <p:pic>
        <p:nvPicPr>
          <p:cNvPr id="7" name="Imagen 6"/>
          <p:cNvPicPr>
            <a:picLocks noChangeAspect="1"/>
          </p:cNvPicPr>
          <p:nvPr/>
        </p:nvPicPr>
        <p:blipFill rotWithShape="1">
          <a:blip r:embed="rId3" cstate="print">
            <a:extLst>
              <a:ext uri="{28A0092B-C50C-407E-A947-70E740481C1C}">
                <a14:useLocalDpi xmlns:a14="http://schemas.microsoft.com/office/drawing/2010/main" val="0"/>
              </a:ext>
            </a:extLst>
          </a:blip>
          <a:srcRect l="13073" t="23750" r="8489"/>
          <a:stretch/>
        </p:blipFill>
        <p:spPr>
          <a:xfrm>
            <a:off x="3618935" y="902209"/>
            <a:ext cx="4320480" cy="2448272"/>
          </a:xfrm>
          <a:prstGeom prst="rect">
            <a:avLst/>
          </a:prstGeom>
        </p:spPr>
      </p:pic>
      <p:pic>
        <p:nvPicPr>
          <p:cNvPr id="9" name="Imagen 8"/>
          <p:cNvPicPr>
            <a:picLocks noChangeAspect="1"/>
          </p:cNvPicPr>
          <p:nvPr/>
        </p:nvPicPr>
        <p:blipFill rotWithShape="1">
          <a:blip r:embed="rId4" cstate="print">
            <a:extLst>
              <a:ext uri="{28A0092B-C50C-407E-A947-70E740481C1C}">
                <a14:useLocalDpi xmlns:a14="http://schemas.microsoft.com/office/drawing/2010/main" val="0"/>
              </a:ext>
            </a:extLst>
          </a:blip>
          <a:srcRect l="38975" r="25588"/>
          <a:stretch/>
        </p:blipFill>
        <p:spPr>
          <a:xfrm>
            <a:off x="3797982" y="3460065"/>
            <a:ext cx="1080120" cy="2286000"/>
          </a:xfrm>
          <a:prstGeom prst="rect">
            <a:avLst/>
          </a:prstGeom>
        </p:spPr>
      </p:pic>
    </p:spTree>
    <p:extLst>
      <p:ext uri="{BB962C8B-B14F-4D97-AF65-F5344CB8AC3E}">
        <p14:creationId xmlns:p14="http://schemas.microsoft.com/office/powerpoint/2010/main" val="36527084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778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1714" y="1139731"/>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646878"/>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06 DE SEPTIEMBRE</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Calle Privada Juan de la Barrera para la atención de un reporte ciudadano por una tapa de alcantarilla suelta.</a:t>
            </a:r>
          </a:p>
          <a:p>
            <a:pPr algn="just"/>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 Acude la delegada.</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a:t>
            </a:r>
            <a:r>
              <a:rPr lang="es-MX" sz="1100" dirty="0">
                <a:latin typeface="Arial" pitchFamily="34" charset="0"/>
                <a:cs typeface="Arial" pitchFamily="34" charset="0"/>
              </a:rPr>
              <a:t>9</a:t>
            </a:r>
            <a:r>
              <a:rPr lang="es-MX" sz="1100" dirty="0" smtClean="0">
                <a:latin typeface="Arial" pitchFamily="34" charset="0"/>
                <a:cs typeface="Arial" pitchFamily="34" charset="0"/>
              </a:rPr>
              <a:t>:00 </a:t>
            </a:r>
            <a:r>
              <a:rPr lang="es-MX" sz="1100" dirty="0">
                <a:latin typeface="Arial" pitchFamily="34" charset="0"/>
                <a:cs typeface="Arial" pitchFamily="34" charset="0"/>
              </a:rPr>
              <a:t>a</a:t>
            </a:r>
            <a:r>
              <a:rPr lang="es-MX" sz="1100" dirty="0" smtClean="0">
                <a:latin typeface="Arial" pitchFamily="34" charset="0"/>
                <a:cs typeface="Arial" pitchFamily="34" charset="0"/>
              </a:rPr>
              <a:t>.m. a 9:30 </a:t>
            </a:r>
            <a:r>
              <a:rPr lang="es-MX" sz="1100" dirty="0">
                <a:latin typeface="Arial" pitchFamily="34" charset="0"/>
                <a:cs typeface="Arial" pitchFamily="34" charset="0"/>
              </a:rPr>
              <a:t>a</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SEPTIEMBRE 2021</a:t>
            </a:r>
            <a:endParaRPr lang="es-MX" sz="1200" dirty="0"/>
          </a:p>
        </p:txBody>
      </p:sp>
      <p:pic>
        <p:nvPicPr>
          <p:cNvPr id="6" name="Imagen 5"/>
          <p:cNvPicPr>
            <a:picLocks noChangeAspect="1"/>
          </p:cNvPicPr>
          <p:nvPr/>
        </p:nvPicPr>
        <p:blipFill rotWithShape="1">
          <a:blip r:embed="rId2">
            <a:extLst>
              <a:ext uri="{28A0092B-C50C-407E-A947-70E740481C1C}">
                <a14:useLocalDpi xmlns:a14="http://schemas.microsoft.com/office/drawing/2010/main" val="0"/>
              </a:ext>
            </a:extLst>
          </a:blip>
          <a:srcRect t="15163" b="26295"/>
          <a:stretch/>
        </p:blipFill>
        <p:spPr>
          <a:xfrm>
            <a:off x="3443724" y="1484784"/>
            <a:ext cx="2538282" cy="4320480"/>
          </a:xfrm>
          <a:prstGeom prst="rect">
            <a:avLst/>
          </a:prstGeom>
        </p:spPr>
      </p:pic>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l="27600" t="20601" r="34600"/>
          <a:stretch/>
        </p:blipFill>
        <p:spPr>
          <a:xfrm>
            <a:off x="6372200" y="1333443"/>
            <a:ext cx="1944216" cy="4678259"/>
          </a:xfrm>
          <a:prstGeom prst="rect">
            <a:avLst/>
          </a:prstGeom>
        </p:spPr>
      </p:pic>
    </p:spTree>
    <p:extLst>
      <p:ext uri="{BB962C8B-B14F-4D97-AF65-F5344CB8AC3E}">
        <p14:creationId xmlns:p14="http://schemas.microsoft.com/office/powerpoint/2010/main" val="21612133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1714" y="1139731"/>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985433"/>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06 DE SEPTIEMBRE</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El Vergel en la Explanada del Templo para la supervisión del arranque del evento que se llevara acabo por parte de la dirección de Prevención al Delito, el cual se tuvo que suspender por las lluvias.</a:t>
            </a:r>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 Acude la delegada.</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10:00 </a:t>
            </a:r>
            <a:r>
              <a:rPr lang="es-MX" sz="1100" dirty="0">
                <a:latin typeface="Arial" pitchFamily="34" charset="0"/>
                <a:cs typeface="Arial" pitchFamily="34" charset="0"/>
              </a:rPr>
              <a:t>a</a:t>
            </a:r>
            <a:r>
              <a:rPr lang="es-MX" sz="1100" dirty="0" smtClean="0">
                <a:latin typeface="Arial" pitchFamily="34" charset="0"/>
                <a:cs typeface="Arial" pitchFamily="34" charset="0"/>
              </a:rPr>
              <a:t>.m. a 10:30 </a:t>
            </a:r>
            <a:r>
              <a:rPr lang="es-MX" sz="1100" dirty="0">
                <a:latin typeface="Arial" pitchFamily="34" charset="0"/>
                <a:cs typeface="Arial" pitchFamily="34" charset="0"/>
              </a:rPr>
              <a:t>a</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SEPTIEMBRE 2021</a:t>
            </a:r>
            <a:endParaRPr lang="es-MX" sz="1200" dirty="0"/>
          </a:p>
        </p:txBody>
      </p:sp>
      <p:pic>
        <p:nvPicPr>
          <p:cNvPr id="8" name="Imagen 7"/>
          <p:cNvPicPr>
            <a:picLocks noChangeAspect="1"/>
          </p:cNvPicPr>
          <p:nvPr/>
        </p:nvPicPr>
        <p:blipFill rotWithShape="1">
          <a:blip r:embed="rId2">
            <a:extLst>
              <a:ext uri="{28A0092B-C50C-407E-A947-70E740481C1C}">
                <a14:useLocalDpi xmlns:a14="http://schemas.microsoft.com/office/drawing/2010/main" val="0"/>
              </a:ext>
            </a:extLst>
          </a:blip>
          <a:srcRect l="22438" t="17800" b="12200"/>
          <a:stretch/>
        </p:blipFill>
        <p:spPr>
          <a:xfrm>
            <a:off x="3419872" y="1169224"/>
            <a:ext cx="4977135" cy="2526645"/>
          </a:xfrm>
          <a:prstGeom prst="rect">
            <a:avLst/>
          </a:prstGeom>
        </p:spPr>
      </p:pic>
      <p:pic>
        <p:nvPicPr>
          <p:cNvPr id="9" name="Imagen 8"/>
          <p:cNvPicPr>
            <a:picLocks noChangeAspect="1"/>
          </p:cNvPicPr>
          <p:nvPr/>
        </p:nvPicPr>
        <p:blipFill rotWithShape="1">
          <a:blip r:embed="rId3">
            <a:extLst>
              <a:ext uri="{28A0092B-C50C-407E-A947-70E740481C1C}">
                <a14:useLocalDpi xmlns:a14="http://schemas.microsoft.com/office/drawing/2010/main" val="0"/>
              </a:ext>
            </a:extLst>
          </a:blip>
          <a:srcRect l="20862" t="16401" r="37400" b="15001"/>
          <a:stretch/>
        </p:blipFill>
        <p:spPr>
          <a:xfrm>
            <a:off x="3300687" y="3885062"/>
            <a:ext cx="2376264" cy="2196923"/>
          </a:xfrm>
          <a:prstGeom prst="rect">
            <a:avLst/>
          </a:prstGeom>
        </p:spPr>
      </p:pic>
      <p:pic>
        <p:nvPicPr>
          <p:cNvPr id="11" name="Imagen 10"/>
          <p:cNvPicPr>
            <a:picLocks noChangeAspect="1"/>
          </p:cNvPicPr>
          <p:nvPr/>
        </p:nvPicPr>
        <p:blipFill rotWithShape="1">
          <a:blip r:embed="rId4" cstate="print">
            <a:extLst>
              <a:ext uri="{28A0092B-C50C-407E-A947-70E740481C1C}">
                <a14:useLocalDpi xmlns:a14="http://schemas.microsoft.com/office/drawing/2010/main" val="0"/>
              </a:ext>
            </a:extLst>
          </a:blip>
          <a:srcRect l="30313" r="29525" b="10800"/>
          <a:stretch/>
        </p:blipFill>
        <p:spPr>
          <a:xfrm>
            <a:off x="6133693" y="3725362"/>
            <a:ext cx="2116175" cy="2371736"/>
          </a:xfrm>
          <a:prstGeom prst="rect">
            <a:avLst/>
          </a:prstGeom>
        </p:spPr>
      </p:pic>
    </p:spTree>
    <p:extLst>
      <p:ext uri="{BB962C8B-B14F-4D97-AF65-F5344CB8AC3E}">
        <p14:creationId xmlns:p14="http://schemas.microsoft.com/office/powerpoint/2010/main" val="144910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1714" y="1139731"/>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477601"/>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06 DE SEPTIEMBRE</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Romita en la calle Gorrión para verificar reporte de mamposteo colapsado por las fuertes lluvias..</a:t>
            </a:r>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 Acude la delegada.</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11:00 </a:t>
            </a:r>
            <a:r>
              <a:rPr lang="es-MX" sz="1100" dirty="0">
                <a:latin typeface="Arial" pitchFamily="34" charset="0"/>
                <a:cs typeface="Arial" pitchFamily="34" charset="0"/>
              </a:rPr>
              <a:t>a</a:t>
            </a:r>
            <a:r>
              <a:rPr lang="es-MX" sz="1100" dirty="0" smtClean="0">
                <a:latin typeface="Arial" pitchFamily="34" charset="0"/>
                <a:cs typeface="Arial" pitchFamily="34" charset="0"/>
              </a:rPr>
              <a:t>.m. a 11:30 </a:t>
            </a:r>
            <a:r>
              <a:rPr lang="es-MX" sz="1100" dirty="0">
                <a:latin typeface="Arial" pitchFamily="34" charset="0"/>
                <a:cs typeface="Arial" pitchFamily="34" charset="0"/>
              </a:rPr>
              <a:t>a</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SEPTIEMBRE 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9872" y="1474941"/>
            <a:ext cx="2232248" cy="4402331"/>
          </a:xfrm>
          <a:prstGeom prst="rect">
            <a:avLst/>
          </a:prstGeom>
        </p:spPr>
      </p:pic>
      <p:pic>
        <p:nvPicPr>
          <p:cNvPr id="7" name="Imagen 6"/>
          <p:cNvPicPr>
            <a:picLocks noChangeAspect="1"/>
          </p:cNvPicPr>
          <p:nvPr/>
        </p:nvPicPr>
        <p:blipFill rotWithShape="1">
          <a:blip r:embed="rId3" cstate="print">
            <a:extLst>
              <a:ext uri="{28A0092B-C50C-407E-A947-70E740481C1C}">
                <a14:useLocalDpi xmlns:a14="http://schemas.microsoft.com/office/drawing/2010/main" val="0"/>
              </a:ext>
            </a:extLst>
          </a:blip>
          <a:srcRect t="15459"/>
          <a:stretch/>
        </p:blipFill>
        <p:spPr>
          <a:xfrm>
            <a:off x="5868143" y="1252628"/>
            <a:ext cx="2643758" cy="4846956"/>
          </a:xfrm>
          <a:prstGeom prst="rect">
            <a:avLst/>
          </a:prstGeom>
        </p:spPr>
      </p:pic>
    </p:spTree>
    <p:extLst>
      <p:ext uri="{BB962C8B-B14F-4D97-AF65-F5344CB8AC3E}">
        <p14:creationId xmlns:p14="http://schemas.microsoft.com/office/powerpoint/2010/main" val="22243182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1714" y="1139731"/>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308324"/>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07 DE SEPTIEMBRE</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El Vergel  en la calle Clavel para verificar la obra del puente y el arroyo.</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 Acude la delegada.</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1:00 </a:t>
            </a:r>
            <a:r>
              <a:rPr lang="es-MX" sz="1100" dirty="0">
                <a:latin typeface="Arial" pitchFamily="34" charset="0"/>
                <a:cs typeface="Arial" pitchFamily="34" charset="0"/>
              </a:rPr>
              <a:t>p</a:t>
            </a:r>
            <a:r>
              <a:rPr lang="es-MX" sz="1100" dirty="0" smtClean="0">
                <a:latin typeface="Arial" pitchFamily="34" charset="0"/>
                <a:cs typeface="Arial" pitchFamily="34" charset="0"/>
              </a:rPr>
              <a:t>.m. a 1:30 </a:t>
            </a:r>
            <a:r>
              <a:rPr lang="es-MX" sz="1100" dirty="0">
                <a:latin typeface="Arial" pitchFamily="34" charset="0"/>
                <a:cs typeface="Arial" pitchFamily="34" charset="0"/>
              </a:rPr>
              <a:t>p</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SEPTIEMBRE 2021</a:t>
            </a:r>
            <a:endParaRPr lang="es-MX" sz="1200" dirty="0"/>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6732" y="4274092"/>
            <a:ext cx="2231662" cy="1931412"/>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7711" y="1219638"/>
            <a:ext cx="2193708" cy="2924944"/>
          </a:xfrm>
          <a:prstGeom prst="rect">
            <a:avLst/>
          </a:prstGeom>
        </p:spPr>
      </p:pic>
      <p:pic>
        <p:nvPicPr>
          <p:cNvPr id="11" name="Imagen 10"/>
          <p:cNvPicPr>
            <a:picLocks noChangeAspect="1"/>
          </p:cNvPicPr>
          <p:nvPr/>
        </p:nvPicPr>
        <p:blipFill rotWithShape="1">
          <a:blip r:embed="rId4" cstate="print">
            <a:extLst>
              <a:ext uri="{28A0092B-C50C-407E-A947-70E740481C1C}">
                <a14:useLocalDpi xmlns:a14="http://schemas.microsoft.com/office/drawing/2010/main" val="0"/>
              </a:ext>
            </a:extLst>
          </a:blip>
          <a:srcRect t="22700"/>
          <a:stretch/>
        </p:blipFill>
        <p:spPr>
          <a:xfrm>
            <a:off x="5738394" y="1282592"/>
            <a:ext cx="2715766" cy="2799036"/>
          </a:xfrm>
          <a:prstGeom prst="rect">
            <a:avLst/>
          </a:prstGeom>
        </p:spPr>
      </p:pic>
      <p:pic>
        <p:nvPicPr>
          <p:cNvPr id="12" name="Imagen 11"/>
          <p:cNvPicPr>
            <a:picLocks noChangeAspect="1"/>
          </p:cNvPicPr>
          <p:nvPr/>
        </p:nvPicPr>
        <p:blipFill rotWithShape="1">
          <a:blip r:embed="rId5" cstate="print">
            <a:extLst>
              <a:ext uri="{28A0092B-C50C-407E-A947-70E740481C1C}">
                <a14:useLocalDpi xmlns:a14="http://schemas.microsoft.com/office/drawing/2010/main" val="0"/>
              </a:ext>
            </a:extLst>
          </a:blip>
          <a:srcRect t="40550"/>
          <a:stretch/>
        </p:blipFill>
        <p:spPr>
          <a:xfrm>
            <a:off x="5918414" y="4211138"/>
            <a:ext cx="2355726" cy="1867301"/>
          </a:xfrm>
          <a:prstGeom prst="rect">
            <a:avLst/>
          </a:prstGeom>
        </p:spPr>
      </p:pic>
    </p:spTree>
    <p:extLst>
      <p:ext uri="{BB962C8B-B14F-4D97-AF65-F5344CB8AC3E}">
        <p14:creationId xmlns:p14="http://schemas.microsoft.com/office/powerpoint/2010/main" val="2846018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1714" y="1139731"/>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646878"/>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07 DE SEPTIEMBRE</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calle Orozco para la atención de un reporte ciudadano acerca de un tronco que se encuentra en el predio del mismo.</a:t>
            </a:r>
          </a:p>
          <a:p>
            <a:pPr algn="just"/>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 Acude la delegada.</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a:t>
            </a:r>
            <a:r>
              <a:rPr lang="es-MX" sz="1100" dirty="0">
                <a:latin typeface="Arial" pitchFamily="34" charset="0"/>
                <a:cs typeface="Arial" pitchFamily="34" charset="0"/>
              </a:rPr>
              <a:t>3</a:t>
            </a:r>
            <a:r>
              <a:rPr lang="es-MX" sz="1100" dirty="0" smtClean="0">
                <a:latin typeface="Arial" pitchFamily="34" charset="0"/>
                <a:cs typeface="Arial" pitchFamily="34" charset="0"/>
              </a:rPr>
              <a:t>:00 </a:t>
            </a:r>
            <a:r>
              <a:rPr lang="es-MX" sz="1100" dirty="0">
                <a:latin typeface="Arial" pitchFamily="34" charset="0"/>
                <a:cs typeface="Arial" pitchFamily="34" charset="0"/>
              </a:rPr>
              <a:t>p</a:t>
            </a:r>
            <a:r>
              <a:rPr lang="es-MX" sz="1100" dirty="0" smtClean="0">
                <a:latin typeface="Arial" pitchFamily="34" charset="0"/>
                <a:cs typeface="Arial" pitchFamily="34" charset="0"/>
              </a:rPr>
              <a:t>.m. a </a:t>
            </a:r>
            <a:r>
              <a:rPr lang="es-MX" sz="1100" dirty="0">
                <a:latin typeface="Arial" pitchFamily="34" charset="0"/>
                <a:cs typeface="Arial" pitchFamily="34" charset="0"/>
              </a:rPr>
              <a:t>3</a:t>
            </a:r>
            <a:r>
              <a:rPr lang="es-MX" sz="1100" dirty="0" smtClean="0">
                <a:latin typeface="Arial" pitchFamily="34" charset="0"/>
                <a:cs typeface="Arial" pitchFamily="34" charset="0"/>
              </a:rPr>
              <a:t>:30 </a:t>
            </a:r>
            <a:r>
              <a:rPr lang="es-MX" sz="1100" dirty="0">
                <a:latin typeface="Arial" pitchFamily="34" charset="0"/>
                <a:cs typeface="Arial" pitchFamily="34" charset="0"/>
              </a:rPr>
              <a:t>p</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SEPTIEMBRE 2021</a:t>
            </a:r>
            <a:endParaRPr lang="es-MX" sz="1200" dirty="0"/>
          </a:p>
        </p:txBody>
      </p:sp>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t="45432"/>
          <a:stretch/>
        </p:blipFill>
        <p:spPr>
          <a:xfrm>
            <a:off x="3317711" y="4512112"/>
            <a:ext cx="2139702" cy="1556792"/>
          </a:xfrm>
          <a:prstGeom prst="rect">
            <a:avLst/>
          </a:prstGeom>
        </p:spPr>
      </p:pic>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t="37686"/>
          <a:stretch/>
        </p:blipFill>
        <p:spPr>
          <a:xfrm>
            <a:off x="5006647" y="1307436"/>
            <a:ext cx="3549708" cy="2949274"/>
          </a:xfrm>
          <a:prstGeom prst="rect">
            <a:avLst/>
          </a:prstGeom>
        </p:spPr>
      </p:pic>
    </p:spTree>
    <p:extLst>
      <p:ext uri="{BB962C8B-B14F-4D97-AF65-F5344CB8AC3E}">
        <p14:creationId xmlns:p14="http://schemas.microsoft.com/office/powerpoint/2010/main" val="1365180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22525</TotalTime>
  <Words>1858</Words>
  <Application>Microsoft Office PowerPoint</Application>
  <PresentationFormat>Presentación en pantalla (4:3)</PresentationFormat>
  <Paragraphs>381</Paragraphs>
  <Slides>42</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42</vt:i4>
      </vt:variant>
    </vt:vector>
  </HeadingPairs>
  <TitlesOfParts>
    <vt:vector size="49" baseType="lpstr">
      <vt:lpstr>Arial Unicode MS</vt:lpstr>
      <vt:lpstr>Arial</vt:lpstr>
      <vt:lpstr>Arial Narrow</vt:lpstr>
      <vt:lpstr>Calibri</vt:lpstr>
      <vt:lpstr>Calisto MT</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San_Sebastianito</dc:creator>
  <cp:lastModifiedBy>Delegacion</cp:lastModifiedBy>
  <cp:revision>369</cp:revision>
  <cp:lastPrinted>2021-09-24T19:06:06Z</cp:lastPrinted>
  <dcterms:created xsi:type="dcterms:W3CDTF">2019-04-04T16:38:12Z</dcterms:created>
  <dcterms:modified xsi:type="dcterms:W3CDTF">2021-09-24T19:07:39Z</dcterms:modified>
</cp:coreProperties>
</file>