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367" r:id="rId4"/>
    <p:sldId id="368" r:id="rId5"/>
    <p:sldId id="369" r:id="rId6"/>
    <p:sldId id="370" r:id="rId7"/>
    <p:sldId id="371" r:id="rId8"/>
    <p:sldId id="372" r:id="rId9"/>
    <p:sldId id="345" r:id="rId10"/>
    <p:sldId id="348" r:id="rId11"/>
    <p:sldId id="363" r:id="rId12"/>
    <p:sldId id="373" r:id="rId13"/>
    <p:sldId id="374" r:id="rId14"/>
    <p:sldId id="375" r:id="rId15"/>
    <p:sldId id="376" r:id="rId16"/>
    <p:sldId id="377" r:id="rId17"/>
    <p:sldId id="378" r:id="rId18"/>
    <p:sldId id="379" r:id="rId19"/>
    <p:sldId id="380" r:id="rId20"/>
    <p:sldId id="381" r:id="rId21"/>
    <p:sldId id="382" r:id="rId22"/>
    <p:sldId id="383" r:id="rId23"/>
    <p:sldId id="384" r:id="rId24"/>
    <p:sldId id="385" r:id="rId25"/>
    <p:sldId id="387" r:id="rId26"/>
    <p:sldId id="349" r:id="rId27"/>
    <p:sldId id="350" r:id="rId28"/>
    <p:sldId id="351" r:id="rId29"/>
  </p:sldIdLst>
  <p:sldSz cx="9144000" cy="6858000" type="screen4x3"/>
  <p:notesSz cx="6807200" cy="9906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31" autoAdjust="0"/>
    <p:restoredTop sz="94660"/>
  </p:normalViewPr>
  <p:slideViewPr>
    <p:cSldViewPr>
      <p:cViewPr varScale="1">
        <p:scale>
          <a:sx n="96" d="100"/>
          <a:sy n="96" d="100"/>
        </p:scale>
        <p:origin x="7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2949786" cy="495300"/>
          </a:xfrm>
          <a:prstGeom prst="rect">
            <a:avLst/>
          </a:prstGeom>
        </p:spPr>
        <p:txBody>
          <a:bodyPr vert="horz" lIns="90891" tIns="45446" rIns="90891" bIns="45446" rtlCol="0"/>
          <a:lstStyle>
            <a:lvl1pPr algn="l">
              <a:defRPr sz="1200"/>
            </a:lvl1pPr>
          </a:lstStyle>
          <a:p>
            <a:endParaRPr lang="es-ES"/>
          </a:p>
        </p:txBody>
      </p:sp>
      <p:sp>
        <p:nvSpPr>
          <p:cNvPr id="3" name="2 Marcador de fecha"/>
          <p:cNvSpPr>
            <a:spLocks noGrp="1"/>
          </p:cNvSpPr>
          <p:nvPr>
            <p:ph type="dt" idx="1"/>
          </p:nvPr>
        </p:nvSpPr>
        <p:spPr>
          <a:xfrm>
            <a:off x="3855839" y="0"/>
            <a:ext cx="2949786" cy="495300"/>
          </a:xfrm>
          <a:prstGeom prst="rect">
            <a:avLst/>
          </a:prstGeom>
        </p:spPr>
        <p:txBody>
          <a:bodyPr vert="horz" lIns="90891" tIns="45446" rIns="90891" bIns="45446" rtlCol="0"/>
          <a:lstStyle>
            <a:lvl1pPr algn="r">
              <a:defRPr sz="1200"/>
            </a:lvl1pPr>
          </a:lstStyle>
          <a:p>
            <a:fld id="{44D27BEE-4193-42BD-A2C6-D0C7F9FEAF21}" type="datetimeFigureOut">
              <a:rPr lang="es-ES" smtClean="0"/>
              <a:t>02/08/2021</a:t>
            </a:fld>
            <a:endParaRPr lang="es-ES"/>
          </a:p>
        </p:txBody>
      </p:sp>
      <p:sp>
        <p:nvSpPr>
          <p:cNvPr id="4" name="3 Marcador de imagen de diapositiva"/>
          <p:cNvSpPr>
            <a:spLocks noGrp="1" noRot="1" noChangeAspect="1"/>
          </p:cNvSpPr>
          <p:nvPr>
            <p:ph type="sldImg" idx="2"/>
          </p:nvPr>
        </p:nvSpPr>
        <p:spPr>
          <a:xfrm>
            <a:off x="927100" y="742950"/>
            <a:ext cx="4954588" cy="3714750"/>
          </a:xfrm>
          <a:prstGeom prst="rect">
            <a:avLst/>
          </a:prstGeom>
          <a:noFill/>
          <a:ln w="12700">
            <a:solidFill>
              <a:prstClr val="black"/>
            </a:solidFill>
          </a:ln>
        </p:spPr>
        <p:txBody>
          <a:bodyPr vert="horz" lIns="90891" tIns="45446" rIns="90891" bIns="45446" rtlCol="0" anchor="ctr"/>
          <a:lstStyle/>
          <a:p>
            <a:endParaRPr lang="es-ES"/>
          </a:p>
        </p:txBody>
      </p:sp>
      <p:sp>
        <p:nvSpPr>
          <p:cNvPr id="5" name="4 Marcador de notas"/>
          <p:cNvSpPr>
            <a:spLocks noGrp="1"/>
          </p:cNvSpPr>
          <p:nvPr>
            <p:ph type="body" sz="quarter" idx="3"/>
          </p:nvPr>
        </p:nvSpPr>
        <p:spPr>
          <a:xfrm>
            <a:off x="680720" y="4705350"/>
            <a:ext cx="5445760" cy="4457700"/>
          </a:xfrm>
          <a:prstGeom prst="rect">
            <a:avLst/>
          </a:prstGeom>
        </p:spPr>
        <p:txBody>
          <a:bodyPr vert="horz" lIns="90891" tIns="45446" rIns="90891" bIns="45446"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1" y="9408981"/>
            <a:ext cx="2949786" cy="495300"/>
          </a:xfrm>
          <a:prstGeom prst="rect">
            <a:avLst/>
          </a:prstGeom>
        </p:spPr>
        <p:txBody>
          <a:bodyPr vert="horz" lIns="90891" tIns="45446" rIns="90891" bIns="45446"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55839" y="9408981"/>
            <a:ext cx="2949786" cy="495300"/>
          </a:xfrm>
          <a:prstGeom prst="rect">
            <a:avLst/>
          </a:prstGeom>
        </p:spPr>
        <p:txBody>
          <a:bodyPr vert="horz" lIns="90891" tIns="45446" rIns="90891" bIns="45446" rtlCol="0" anchor="b"/>
          <a:lstStyle>
            <a:lvl1pPr algn="r">
              <a:defRPr sz="1200"/>
            </a:lvl1pPr>
          </a:lstStyle>
          <a:p>
            <a:fld id="{1EC80A76-8CD6-491D-9A5C-5D6BD1DE8C53}" type="slidenum">
              <a:rPr lang="es-ES" smtClean="0"/>
              <a:t>‹Nº›</a:t>
            </a:fld>
            <a:endParaRPr lang="es-ES"/>
          </a:p>
        </p:txBody>
      </p:sp>
    </p:spTree>
    <p:extLst>
      <p:ext uri="{BB962C8B-B14F-4D97-AF65-F5344CB8AC3E}">
        <p14:creationId xmlns:p14="http://schemas.microsoft.com/office/powerpoint/2010/main" val="3724071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5564C5AB-0384-44CF-8A76-84DE126730C5}" type="datetimeFigureOut">
              <a:rPr lang="es-MX" smtClean="0"/>
              <a:t>02/08/2021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1763869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564C5AB-0384-44CF-8A76-84DE126730C5}" type="datetimeFigureOut">
              <a:rPr lang="es-MX" smtClean="0"/>
              <a:t>02/08/2021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822450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564C5AB-0384-44CF-8A76-84DE126730C5}" type="datetimeFigureOut">
              <a:rPr lang="es-MX" smtClean="0"/>
              <a:t>02/08/2021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1320846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564C5AB-0384-44CF-8A76-84DE126730C5}" type="datetimeFigureOut">
              <a:rPr lang="es-MX" smtClean="0"/>
              <a:t>02/08/2021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1011961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564C5AB-0384-44CF-8A76-84DE126730C5}" type="datetimeFigureOut">
              <a:rPr lang="es-MX" smtClean="0"/>
              <a:t>02/08/2021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471475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5564C5AB-0384-44CF-8A76-84DE126730C5}" type="datetimeFigureOut">
              <a:rPr lang="es-MX" smtClean="0"/>
              <a:t>02/08/2021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464930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5564C5AB-0384-44CF-8A76-84DE126730C5}" type="datetimeFigureOut">
              <a:rPr lang="es-MX" smtClean="0"/>
              <a:t>02/08/2021</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2457608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5564C5AB-0384-44CF-8A76-84DE126730C5}" type="datetimeFigureOut">
              <a:rPr lang="es-MX" smtClean="0"/>
              <a:t>02/08/2021</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241056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564C5AB-0384-44CF-8A76-84DE126730C5}" type="datetimeFigureOut">
              <a:rPr lang="es-MX" smtClean="0"/>
              <a:t>02/08/2021</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3879973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564C5AB-0384-44CF-8A76-84DE126730C5}" type="datetimeFigureOut">
              <a:rPr lang="es-MX" smtClean="0"/>
              <a:t>02/08/2021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95951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564C5AB-0384-44CF-8A76-84DE126730C5}" type="datetimeFigureOut">
              <a:rPr lang="es-MX" smtClean="0"/>
              <a:t>02/08/2021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2548768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4C5AB-0384-44CF-8A76-84DE126730C5}" type="datetimeFigureOut">
              <a:rPr lang="es-MX" smtClean="0"/>
              <a:t>02/08/2021</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4780C-8FBC-46F3-8A0C-790447E79E1B}" type="slidenum">
              <a:rPr lang="es-MX" smtClean="0"/>
              <a:t>‹Nº›</a:t>
            </a:fld>
            <a:endParaRPr lang="es-MX"/>
          </a:p>
        </p:txBody>
      </p:sp>
    </p:spTree>
    <p:extLst>
      <p:ext uri="{BB962C8B-B14F-4D97-AF65-F5344CB8AC3E}">
        <p14:creationId xmlns:p14="http://schemas.microsoft.com/office/powerpoint/2010/main" val="1385960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 Id="rId5" Type="http://schemas.openxmlformats.org/officeDocument/2006/relationships/image" Target="../media/image91.jpeg"/><Relationship Id="rId4" Type="http://schemas.openxmlformats.org/officeDocument/2006/relationships/image" Target="../media/image9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43108" y="571480"/>
            <a:ext cx="6143668" cy="658642"/>
          </a:xfrm>
          <a:prstGeom prst="rect">
            <a:avLst/>
          </a:prstGeom>
        </p:spPr>
        <p:txBody>
          <a:bodyPr wrap="square">
            <a:spAutoFit/>
          </a:bodyPr>
          <a:lstStyle/>
          <a:p>
            <a:pPr algn="ctr">
              <a:lnSpc>
                <a:spcPct val="115000"/>
              </a:lnSpc>
              <a:spcAft>
                <a:spcPts val="0"/>
              </a:spcAft>
            </a:pPr>
            <a:r>
              <a:rPr lang="es-MX" b="1" dirty="0" smtClean="0">
                <a:latin typeface="Calisto MT"/>
                <a:ea typeface="Calibri"/>
                <a:cs typeface="Times New Roman"/>
              </a:rPr>
              <a:t>AYUNTAMIENTO DE SAN PEDRO TLAQUEPAQUE</a:t>
            </a:r>
            <a:endParaRPr lang="es-MX" dirty="0" smtClean="0">
              <a:ea typeface="Calibri"/>
              <a:cs typeface="Times New Roman"/>
            </a:endParaRPr>
          </a:p>
          <a:p>
            <a:pPr algn="ctr">
              <a:lnSpc>
                <a:spcPct val="115000"/>
              </a:lnSpc>
              <a:spcAft>
                <a:spcPts val="0"/>
              </a:spcAft>
            </a:pPr>
            <a:r>
              <a:rPr lang="es-MX" sz="1400" dirty="0" smtClean="0">
                <a:latin typeface="Arial Narrow"/>
                <a:ea typeface="Calibri"/>
                <a:cs typeface="Times New Roman"/>
              </a:rPr>
              <a:t>GOBIERNO 2018 - 2021</a:t>
            </a:r>
            <a:endParaRPr lang="es-MX" sz="1100" dirty="0">
              <a:ea typeface="Calibri"/>
              <a:cs typeface="Times New Roman"/>
            </a:endParaRPr>
          </a:p>
        </p:txBody>
      </p:sp>
      <p:sp>
        <p:nvSpPr>
          <p:cNvPr id="5" name="4 Rectángulo"/>
          <p:cNvSpPr/>
          <p:nvPr/>
        </p:nvSpPr>
        <p:spPr>
          <a:xfrm>
            <a:off x="2428860" y="1500174"/>
            <a:ext cx="5572132" cy="1200329"/>
          </a:xfrm>
          <a:prstGeom prst="rect">
            <a:avLst/>
          </a:prstGeom>
        </p:spPr>
        <p:txBody>
          <a:bodyPr wrap="square">
            <a:spAutoFit/>
          </a:bodyPr>
          <a:lstStyle/>
          <a:p>
            <a:pPr lvl="0" algn="ctr" eaLnBrk="0" fontAlgn="base" hangingPunct="0">
              <a:spcBef>
                <a:spcPct val="0"/>
              </a:spcBef>
              <a:spcAft>
                <a:spcPct val="0"/>
              </a:spcAft>
            </a:pPr>
            <a:r>
              <a:rPr lang="es-MX" dirty="0" smtClean="0">
                <a:latin typeface="Arial Unicode MS" pitchFamily="34" charset="-128"/>
                <a:ea typeface="Arial Unicode MS" pitchFamily="34" charset="-128"/>
                <a:cs typeface="Arial" pitchFamily="34" charset="0"/>
              </a:rPr>
              <a:t>Secretaria General del Ayuntamiento </a:t>
            </a:r>
          </a:p>
          <a:p>
            <a:pPr lvl="0" algn="ctr" eaLnBrk="0" fontAlgn="base" hangingPunct="0">
              <a:spcBef>
                <a:spcPct val="0"/>
              </a:spcBef>
              <a:spcAft>
                <a:spcPct val="0"/>
              </a:spcAft>
            </a:pPr>
            <a:endParaRPr lang="es-MX" dirty="0" smtClean="0">
              <a:latin typeface="Arial Unicode MS" pitchFamily="34" charset="-128"/>
              <a:ea typeface="Arial Unicode MS" pitchFamily="34" charset="-128"/>
              <a:cs typeface="Arial" pitchFamily="34" charset="0"/>
            </a:endParaRPr>
          </a:p>
          <a:p>
            <a:pPr lvl="0" algn="ctr" eaLnBrk="0" fontAlgn="base" hangingPunct="0">
              <a:spcBef>
                <a:spcPct val="0"/>
              </a:spcBef>
              <a:spcAft>
                <a:spcPct val="0"/>
              </a:spcAft>
            </a:pPr>
            <a:r>
              <a:rPr lang="es-MX" dirty="0" smtClean="0">
                <a:latin typeface="Arial Unicode MS" pitchFamily="34" charset="-128"/>
                <a:ea typeface="Arial Unicode MS" pitchFamily="34" charset="-128"/>
                <a:cs typeface="Arial" pitchFamily="34" charset="0"/>
              </a:rPr>
              <a:t>Dirección de Delegaciones y Agencias Municipales                                                                                    </a:t>
            </a:r>
            <a:endParaRPr lang="es-MX" dirty="0" smtClean="0">
              <a:latin typeface="Arial" pitchFamily="34" charset="0"/>
              <a:cs typeface="Arial" pitchFamily="34" charset="0"/>
            </a:endParaRPr>
          </a:p>
          <a:p>
            <a:pPr lvl="0" algn="ctr" eaLnBrk="0" fontAlgn="base" hangingPunct="0">
              <a:spcBef>
                <a:spcPct val="0"/>
              </a:spcBef>
              <a:spcAft>
                <a:spcPct val="0"/>
              </a:spcAft>
            </a:pPr>
            <a:endParaRPr lang="es-MX" dirty="0"/>
          </a:p>
        </p:txBody>
      </p:sp>
      <p:sp>
        <p:nvSpPr>
          <p:cNvPr id="6" name="5 CuadroTexto"/>
          <p:cNvSpPr txBox="1"/>
          <p:nvPr/>
        </p:nvSpPr>
        <p:spPr>
          <a:xfrm>
            <a:off x="1954444" y="3929066"/>
            <a:ext cx="5857916" cy="461665"/>
          </a:xfrm>
          <a:prstGeom prst="rect">
            <a:avLst/>
          </a:prstGeom>
          <a:noFill/>
        </p:spPr>
        <p:txBody>
          <a:bodyPr wrap="square" rtlCol="0">
            <a:spAutoFit/>
          </a:bodyPr>
          <a:lstStyle/>
          <a:p>
            <a:pPr algn="ctr"/>
            <a:r>
              <a:rPr lang="es-MX" sz="2400" dirty="0" smtClean="0"/>
              <a:t>Informe Julio 2021</a:t>
            </a:r>
            <a:endParaRPr lang="es-MX" sz="2400" dirty="0"/>
          </a:p>
        </p:txBody>
      </p:sp>
      <p:pic>
        <p:nvPicPr>
          <p:cNvPr id="7" name="6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571479"/>
            <a:ext cx="1328740" cy="1390359"/>
          </a:xfrm>
          <a:prstGeom prst="rect">
            <a:avLst/>
          </a:prstGeom>
          <a:noFill/>
          <a:ln>
            <a:noFill/>
          </a:ln>
          <a:extLst/>
        </p:spPr>
      </p:pic>
      <p:sp>
        <p:nvSpPr>
          <p:cNvPr id="8" name="7 CuadroTexto"/>
          <p:cNvSpPr txBox="1"/>
          <p:nvPr/>
        </p:nvSpPr>
        <p:spPr>
          <a:xfrm>
            <a:off x="1571604" y="3358834"/>
            <a:ext cx="7072362" cy="400110"/>
          </a:xfrm>
          <a:prstGeom prst="rect">
            <a:avLst/>
          </a:prstGeom>
          <a:noFill/>
        </p:spPr>
        <p:txBody>
          <a:bodyPr wrap="square" rtlCol="0">
            <a:spAutoFit/>
          </a:bodyPr>
          <a:lstStyle/>
          <a:p>
            <a:pPr algn="ctr"/>
            <a:r>
              <a:rPr lang="es-MX" sz="2000" dirty="0" smtClean="0">
                <a:latin typeface="Arial" panose="020B0604020202020204" pitchFamily="34" charset="0"/>
                <a:cs typeface="Arial" panose="020B0604020202020204" pitchFamily="34" charset="0"/>
              </a:rPr>
              <a:t>DELEGACIÓN MUNICIPAL SANTA ANITA</a:t>
            </a:r>
            <a:endParaRPr lang="es-MX"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7402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19708" y="1124744"/>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Actividades 12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14257" y="1196752"/>
            <a:ext cx="2448272" cy="6147837"/>
          </a:xfrm>
          <a:prstGeom prst="rect">
            <a:avLst/>
          </a:prstGeom>
          <a:noFill/>
        </p:spPr>
        <p:txBody>
          <a:bodyPr wrap="square" rtlCol="0">
            <a:spAutoFit/>
          </a:bodyPr>
          <a:lstStyle/>
          <a:p>
            <a:pPr algn="just"/>
            <a:r>
              <a:rPr lang="es-MX" sz="1050" dirty="0"/>
              <a:t>	</a:t>
            </a:r>
          </a:p>
          <a:p>
            <a:pPr algn="just"/>
            <a:r>
              <a:rPr lang="es-MX" sz="1200" dirty="0" smtClean="0"/>
              <a:t>-Reunión </a:t>
            </a:r>
            <a:r>
              <a:rPr lang="es-MX" sz="1200" dirty="0"/>
              <a:t>con </a:t>
            </a:r>
            <a:r>
              <a:rPr lang="es-MX" sz="1200" dirty="0" smtClean="0"/>
              <a:t>Dra. </a:t>
            </a:r>
            <a:r>
              <a:rPr lang="es-MX" sz="1200" dirty="0"/>
              <a:t>Sara Cruz Delgadillo, de Centro de Salud Santa Anita, solicita establecer mesa de trabajo para </a:t>
            </a:r>
            <a:r>
              <a:rPr lang="es-MX" sz="1200" dirty="0" smtClean="0"/>
              <a:t>Comité </a:t>
            </a:r>
            <a:r>
              <a:rPr lang="es-MX" sz="1200" dirty="0"/>
              <a:t>Local de </a:t>
            </a:r>
            <a:r>
              <a:rPr lang="es-MX" sz="1200" dirty="0" smtClean="0"/>
              <a:t>Salud.</a:t>
            </a:r>
          </a:p>
          <a:p>
            <a:pPr algn="just"/>
            <a:r>
              <a:rPr lang="es-MX" sz="1200" dirty="0"/>
              <a:t>-</a:t>
            </a:r>
            <a:r>
              <a:rPr lang="es-MX" sz="1200" dirty="0" smtClean="0"/>
              <a:t>Reunión </a:t>
            </a:r>
            <a:r>
              <a:rPr lang="es-MX" sz="1200" dirty="0"/>
              <a:t>con </a:t>
            </a:r>
            <a:r>
              <a:rPr lang="es-MX" sz="1200" dirty="0" smtClean="0"/>
              <a:t>Maestro </a:t>
            </a:r>
            <a:r>
              <a:rPr lang="es-MX" sz="1200" dirty="0"/>
              <a:t>Argel Omar </a:t>
            </a:r>
            <a:r>
              <a:rPr lang="es-MX" sz="1200" dirty="0" smtClean="0"/>
              <a:t>Gómez </a:t>
            </a:r>
            <a:r>
              <a:rPr lang="es-MX" sz="1200" dirty="0"/>
              <a:t>Mayoral, de Director de </a:t>
            </a:r>
            <a:r>
              <a:rPr lang="es-MX" sz="1200" dirty="0" err="1"/>
              <a:t>Comude</a:t>
            </a:r>
            <a:r>
              <a:rPr lang="es-MX" sz="1200" dirty="0"/>
              <a:t> Tlaquepaque, revisión de la Rehabilitación de las canchas de fútbol y básquetbol de la Colonia Ojo de </a:t>
            </a:r>
            <a:r>
              <a:rPr lang="es-MX" sz="1200" dirty="0" smtClean="0"/>
              <a:t>Agua.</a:t>
            </a:r>
          </a:p>
          <a:p>
            <a:pPr algn="just"/>
            <a:r>
              <a:rPr lang="es-MX" sz="1200" dirty="0" smtClean="0"/>
              <a:t>⁃Visita </a:t>
            </a:r>
            <a:r>
              <a:rPr lang="es-MX" sz="1200" dirty="0"/>
              <a:t>por la suscrita al domicilio de Pedro Moreno y Manuel Acuña, por reporte y solicitud de reparación de tope y colocación de bolardos </a:t>
            </a:r>
            <a:endParaRPr lang="es-MX" sz="1200" dirty="0" smtClean="0"/>
          </a:p>
          <a:p>
            <a:pPr algn="just"/>
            <a:r>
              <a:rPr lang="es-MX" sz="1200" dirty="0" smtClean="0"/>
              <a:t>-Reunión </a:t>
            </a:r>
            <a:r>
              <a:rPr lang="es-MX" sz="1200" dirty="0"/>
              <a:t>con cuadrilla de empedradores para la </a:t>
            </a:r>
            <a:r>
              <a:rPr lang="es-MX" sz="1200" dirty="0" smtClean="0"/>
              <a:t>Coordinación </a:t>
            </a:r>
            <a:r>
              <a:rPr lang="es-MX" sz="1200" dirty="0"/>
              <a:t>sobre el bacheo del pueblo de Santa Anita y sus </a:t>
            </a:r>
            <a:r>
              <a:rPr lang="es-MX" sz="1200" dirty="0" smtClean="0"/>
              <a:t>Colonias.</a:t>
            </a:r>
          </a:p>
          <a:p>
            <a:pPr algn="just"/>
            <a:r>
              <a:rPr lang="es-MX" sz="1200" dirty="0" smtClean="0"/>
              <a:t>-Seguimiento </a:t>
            </a:r>
            <a:r>
              <a:rPr lang="es-MX" sz="1200" dirty="0"/>
              <a:t>al reporte hecho al  bazar colocado en calle Aquiles Serdán y camino Real a Colima </a:t>
            </a:r>
            <a:r>
              <a:rPr lang="es-MX" sz="1200" dirty="0" smtClean="0"/>
              <a:t>.</a:t>
            </a:r>
          </a:p>
          <a:p>
            <a:pPr algn="just"/>
            <a:r>
              <a:rPr lang="es-MX" sz="1200" dirty="0" smtClean="0"/>
              <a:t>-Visita </a:t>
            </a:r>
            <a:r>
              <a:rPr lang="es-MX" sz="1200" dirty="0"/>
              <a:t>al pozo #4 para seguimiento sobre la reparación del mismo por vandalismo y saqueó </a:t>
            </a:r>
            <a:r>
              <a:rPr lang="es-MX" sz="1100" dirty="0"/>
              <a:t>	</a:t>
            </a:r>
            <a:endParaRPr lang="es-MX" sz="1100" dirty="0" smtClean="0"/>
          </a:p>
          <a:p>
            <a:pPr algn="just"/>
            <a:r>
              <a:rPr lang="es-MX" sz="1100" dirty="0"/>
              <a:t>	</a:t>
            </a:r>
            <a:endParaRPr lang="es-MX" sz="1100" dirty="0" smtClean="0"/>
          </a:p>
          <a:p>
            <a:pPr algn="just"/>
            <a:endParaRPr lang="es-MX" sz="1600" dirty="0"/>
          </a:p>
          <a:p>
            <a:pPr algn="just"/>
            <a:endParaRPr lang="es-MX" sz="1400" dirty="0" smtClean="0"/>
          </a:p>
          <a:p>
            <a:pPr algn="just"/>
            <a:endParaRPr lang="es-MX" sz="1400" dirty="0" smtClean="0"/>
          </a:p>
          <a:p>
            <a:pPr algn="just"/>
            <a:endParaRPr lang="es-MX" sz="1400" dirty="0"/>
          </a:p>
          <a:p>
            <a:pPr algn="just"/>
            <a:r>
              <a:rPr lang="es-MX" sz="1400" dirty="0" smtClean="0"/>
              <a:t>.</a:t>
            </a:r>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smtClean="0"/>
              <a:t>Julio </a:t>
            </a:r>
            <a:r>
              <a:rPr lang="es-MX" dirty="0" smtClean="0"/>
              <a:t>21</a:t>
            </a:r>
          </a:p>
        </p:txBody>
      </p:sp>
      <p:pic>
        <p:nvPicPr>
          <p:cNvPr id="11" name="10 Imagen" descr="D:\mis documentos\DELEGACION SANTA ANITA\OFICIOS 2021\FOTOS 2021\JULIO 2021\JULIO 2021\WhatsApp Image 2021-07-22 at 1.29.35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2720" y="1268760"/>
            <a:ext cx="2457392" cy="2520280"/>
          </a:xfrm>
          <a:prstGeom prst="rect">
            <a:avLst/>
          </a:prstGeom>
          <a:noFill/>
          <a:ln>
            <a:noFill/>
          </a:ln>
        </p:spPr>
      </p:pic>
      <p:pic>
        <p:nvPicPr>
          <p:cNvPr id="14" name="13 Imagen" descr="D:\mis documentos\DELEGACION SANTA ANITA\OFICIOS 2021\FOTOS 2021\JULIO 2021\JULIO 2021\WhatsApp Image 2021-07-22 at 1.31.54 PM (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1959" y="1268760"/>
            <a:ext cx="2554456" cy="2520280"/>
          </a:xfrm>
          <a:prstGeom prst="rect">
            <a:avLst/>
          </a:prstGeom>
          <a:noFill/>
          <a:ln>
            <a:noFill/>
          </a:ln>
        </p:spPr>
      </p:pic>
      <p:pic>
        <p:nvPicPr>
          <p:cNvPr id="15" name="14 Imagen" descr="D:\mis documentos\DELEGACION SANTA ANITA\OFICIOS 2021\FOTOS 2021\JULIO 2021\JULIO 2021\WhatsApp Image 2021-07-22 at 1.31.54 P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5424" y="3950116"/>
            <a:ext cx="2484688" cy="2287196"/>
          </a:xfrm>
          <a:prstGeom prst="rect">
            <a:avLst/>
          </a:prstGeom>
          <a:noFill/>
          <a:ln>
            <a:noFill/>
          </a:ln>
        </p:spPr>
      </p:pic>
      <p:pic>
        <p:nvPicPr>
          <p:cNvPr id="17" name="16 Imagen" descr="D:\mis documentos\DELEGACION SANTA ANITA\OFICIOS 2021\FOTOS 2021\JULIO 2021\JULIO 2021\WhatsApp Image 2021-07-22 at 1.31.55 P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1959" y="3950116"/>
            <a:ext cx="2554456" cy="2287196"/>
          </a:xfrm>
          <a:prstGeom prst="rect">
            <a:avLst/>
          </a:prstGeom>
          <a:noFill/>
          <a:ln>
            <a:noFill/>
          </a:ln>
        </p:spPr>
      </p:pic>
    </p:spTree>
    <p:extLst>
      <p:ext uri="{BB962C8B-B14F-4D97-AF65-F5344CB8AC3E}">
        <p14:creationId xmlns:p14="http://schemas.microsoft.com/office/powerpoint/2010/main" val="5904451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12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539552" y="1476035"/>
            <a:ext cx="2448272" cy="2985433"/>
          </a:xfrm>
          <a:prstGeom prst="rect">
            <a:avLst/>
          </a:prstGeom>
          <a:noFill/>
        </p:spPr>
        <p:txBody>
          <a:bodyPr wrap="square" rtlCol="0">
            <a:spAutoFit/>
          </a:bodyPr>
          <a:lstStyle/>
          <a:p>
            <a:pPr algn="just"/>
            <a:r>
              <a:rPr lang="es-MX" sz="1200" dirty="0"/>
              <a:t>-Supervisión de avance de obra de infraestructura sanitaria e hidráulica y superficie de rodamiento de la calle Ramón Corona desde camino real hasta calle Allende .	</a:t>
            </a:r>
          </a:p>
          <a:p>
            <a:pPr algn="just"/>
            <a:r>
              <a:rPr lang="es-MX" sz="1200" dirty="0" smtClean="0"/>
              <a:t>-</a:t>
            </a:r>
            <a:r>
              <a:rPr lang="es-MX" sz="1200" dirty="0"/>
              <a:t>Atención a 3 habitantes en la oficina de la Delegación, con distintas solicitudes .</a:t>
            </a:r>
          </a:p>
          <a:p>
            <a:pPr algn="just"/>
            <a:r>
              <a:rPr lang="es-MX" sz="1200" dirty="0"/>
              <a:t>-Se realizó solicitud de retiro de árbol seco de la Colonia Ojo de Agua.</a:t>
            </a:r>
          </a:p>
          <a:p>
            <a:pPr algn="just"/>
            <a:endParaRPr lang="es-MX" sz="1400" dirty="0" smtClean="0"/>
          </a:p>
          <a:p>
            <a:pPr algn="just"/>
            <a:endParaRPr lang="es-MX" sz="1400" dirty="0" smtClean="0"/>
          </a:p>
          <a:p>
            <a:pPr algn="just"/>
            <a:endParaRPr lang="es-MX" sz="1400" dirty="0"/>
          </a:p>
          <a:p>
            <a:pPr algn="just"/>
            <a:r>
              <a:rPr lang="es-MX" sz="1400" dirty="0" smtClean="0"/>
              <a:t>.</a:t>
            </a:r>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21</a:t>
            </a:r>
          </a:p>
        </p:txBody>
      </p:sp>
      <p:pic>
        <p:nvPicPr>
          <p:cNvPr id="12" name="11 Imagen" descr="D:\mis documentos\DELEGACION SANTA ANITA\OFICIOS 2021\FOTOS 2021\JULIO 2021\JULIO 2021\WhatsApp Image 2021-07-22 at 1.32.48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5624" y="1310352"/>
            <a:ext cx="2484488" cy="2478688"/>
          </a:xfrm>
          <a:prstGeom prst="rect">
            <a:avLst/>
          </a:prstGeom>
          <a:noFill/>
          <a:ln>
            <a:noFill/>
          </a:ln>
        </p:spPr>
      </p:pic>
      <p:pic>
        <p:nvPicPr>
          <p:cNvPr id="13" name="12 Imagen" descr="D:\mis documentos\DELEGACION SANTA ANITA\OFICIOS 2021\FOTOS 2021\JULIO 2021\JULIO 2021\WhatsApp Image 2021-07-22 at 1.32.49 PM (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582" y="1338719"/>
            <a:ext cx="2665832" cy="2450321"/>
          </a:xfrm>
          <a:prstGeom prst="rect">
            <a:avLst/>
          </a:prstGeom>
          <a:noFill/>
          <a:ln>
            <a:noFill/>
          </a:ln>
        </p:spPr>
      </p:pic>
      <p:pic>
        <p:nvPicPr>
          <p:cNvPr id="16" name="15 Imagen" descr="D:\mis documentos\DELEGACION SANTA ANITA\OFICIOS 2021\FOTOS 2021\JULIO 2021\JULIO 2021\WhatsApp Image 2021-07-22 at 1.32.49 PM (2).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5624" y="3886682"/>
            <a:ext cx="2484488" cy="2350630"/>
          </a:xfrm>
          <a:prstGeom prst="rect">
            <a:avLst/>
          </a:prstGeom>
          <a:noFill/>
          <a:ln>
            <a:noFill/>
          </a:ln>
        </p:spPr>
      </p:pic>
      <p:pic>
        <p:nvPicPr>
          <p:cNvPr id="18" name="17 Imagen" descr="D:\mis documentos\DELEGACION SANTA ANITA\OFICIOS 2021\FOTOS 2021\JULIO 2021\JULIO 2021\WhatsApp Image 2021-07-22 at 1.32.49 P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9524" y="3886682"/>
            <a:ext cx="2656890" cy="2350630"/>
          </a:xfrm>
          <a:prstGeom prst="rect">
            <a:avLst/>
          </a:prstGeom>
          <a:noFill/>
          <a:ln>
            <a:noFill/>
          </a:ln>
        </p:spPr>
      </p:pic>
    </p:spTree>
    <p:extLst>
      <p:ext uri="{BB962C8B-B14F-4D97-AF65-F5344CB8AC3E}">
        <p14:creationId xmlns:p14="http://schemas.microsoft.com/office/powerpoint/2010/main" val="1861012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Actividades 13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47459" y="1268760"/>
            <a:ext cx="2448272" cy="6555641"/>
          </a:xfrm>
          <a:prstGeom prst="rect">
            <a:avLst/>
          </a:prstGeom>
          <a:noFill/>
        </p:spPr>
        <p:txBody>
          <a:bodyPr wrap="square" rtlCol="0">
            <a:spAutoFit/>
          </a:bodyPr>
          <a:lstStyle/>
          <a:p>
            <a:pPr algn="just"/>
            <a:r>
              <a:rPr lang="en-US" dirty="0"/>
              <a:t>⁃</a:t>
            </a:r>
            <a:r>
              <a:rPr lang="es-MX" sz="1100" dirty="0"/>
              <a:t>Revisión del término de la obra de infraestructura sanitaria, de la privada Francisco I Madero</a:t>
            </a:r>
          </a:p>
          <a:p>
            <a:pPr algn="just"/>
            <a:r>
              <a:rPr lang="en-US" sz="1100" dirty="0"/>
              <a:t>⁃</a:t>
            </a:r>
            <a:r>
              <a:rPr lang="es-MX" sz="1100" dirty="0"/>
              <a:t>Visita por la suscrita al domicilio de Francisco I Madero #273, por solicitud y colocación de bolardos </a:t>
            </a:r>
          </a:p>
          <a:p>
            <a:pPr algn="just"/>
            <a:r>
              <a:rPr lang="en-US" sz="1100" dirty="0"/>
              <a:t>⁃</a:t>
            </a:r>
            <a:r>
              <a:rPr lang="es-MX" sz="1100" dirty="0"/>
              <a:t>Solicitud de la piedra de recuperación de la obra existente de la calle Ramón Corona</a:t>
            </a:r>
          </a:p>
          <a:p>
            <a:pPr algn="just"/>
            <a:r>
              <a:rPr lang="en-US" sz="1100" dirty="0"/>
              <a:t>⁃</a:t>
            </a:r>
            <a:r>
              <a:rPr lang="es-MX" sz="1100" dirty="0"/>
              <a:t>Visita a Colonia Las Varitas, para atención sobre la falta de agua potable y abastecimiento del vital líquido con pipas de agua</a:t>
            </a:r>
          </a:p>
          <a:p>
            <a:pPr algn="just"/>
            <a:r>
              <a:rPr lang="en-US" sz="1100" dirty="0"/>
              <a:t>⁃</a:t>
            </a:r>
            <a:r>
              <a:rPr lang="es-MX" sz="1100" dirty="0"/>
              <a:t>Visita a la Colonia las Varitas para levantamiento del estado de drenaje y canal, para solicitar limpieza y desazolve del canal y líneas sanitarias, ya que en ocasiones se regresa el agua a las fincas</a:t>
            </a:r>
          </a:p>
          <a:p>
            <a:pPr algn="just"/>
            <a:r>
              <a:rPr lang="en-US" sz="1100" dirty="0"/>
              <a:t>⁃</a:t>
            </a:r>
            <a:r>
              <a:rPr lang="es-MX" sz="1100" dirty="0"/>
              <a:t>Atención a 2 habitantes en la oficina de la Delegación, con solicitud y orientación sobre trámite de exhumación y limpieza de panteón municipal.</a:t>
            </a:r>
          </a:p>
          <a:p>
            <a:pPr algn="just"/>
            <a:r>
              <a:rPr lang="en-US" sz="1100" dirty="0"/>
              <a:t>⁃</a:t>
            </a:r>
            <a:r>
              <a:rPr lang="es-MX" sz="1100" dirty="0"/>
              <a:t>Se realizó solicitud de poda estética de árboles de los parques y jardines de las Colonias Misión de San Francisco, Ojo de Agua, Candelaria, España, Pintores Españoles</a:t>
            </a:r>
          </a:p>
          <a:p>
            <a:pPr algn="just"/>
            <a:r>
              <a:rPr lang="es-MX" sz="1100" dirty="0" smtClean="0"/>
              <a:t>	</a:t>
            </a:r>
          </a:p>
          <a:p>
            <a:pPr algn="just"/>
            <a:r>
              <a:rPr lang="es-MX" sz="1100" dirty="0"/>
              <a:t>	</a:t>
            </a:r>
            <a:endParaRPr lang="es-MX" sz="1100" dirty="0" smtClean="0"/>
          </a:p>
          <a:p>
            <a:pPr algn="just"/>
            <a:endParaRPr lang="es-MX" sz="1600" dirty="0"/>
          </a:p>
          <a:p>
            <a:pPr algn="just"/>
            <a:endParaRPr lang="es-MX" sz="1400" dirty="0" smtClean="0"/>
          </a:p>
          <a:p>
            <a:pPr algn="just"/>
            <a:endParaRPr lang="es-MX" sz="1400" dirty="0" smtClean="0"/>
          </a:p>
          <a:p>
            <a:pPr algn="just"/>
            <a:endParaRPr lang="es-MX" sz="1400" dirty="0"/>
          </a:p>
          <a:p>
            <a:pPr algn="just"/>
            <a:r>
              <a:rPr lang="es-MX" sz="1400" dirty="0" smtClean="0"/>
              <a:t>.</a:t>
            </a:r>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smtClean="0"/>
              <a:t>Julio </a:t>
            </a:r>
            <a:r>
              <a:rPr lang="es-MX" dirty="0" smtClean="0"/>
              <a:t>21</a:t>
            </a:r>
          </a:p>
        </p:txBody>
      </p:sp>
      <p:pic>
        <p:nvPicPr>
          <p:cNvPr id="11" name="10 Imagen" descr="D:\mis documentos\DELEGACION SANTA ANITA\OFICIOS 2021\FOTOS 2021\JULIO 2021\JULIO 2021\WhatsApp Image 2021-07-22 at 1.34.41 PM (2).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8950" y="1268760"/>
            <a:ext cx="2551162" cy="2520280"/>
          </a:xfrm>
          <a:prstGeom prst="rect">
            <a:avLst/>
          </a:prstGeom>
          <a:noFill/>
          <a:ln>
            <a:noFill/>
          </a:ln>
        </p:spPr>
      </p:pic>
      <p:pic>
        <p:nvPicPr>
          <p:cNvPr id="14" name="13 Imagen" descr="D:\mis documentos\DELEGACION SANTA ANITA\OFICIOS 2021\FOTOS 2021\JULIO 2021\JULIO 2021\WhatsApp Image 2021-07-22 at 1.34.41 PM (3).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4299" y="1297126"/>
            <a:ext cx="2552117" cy="2491913"/>
          </a:xfrm>
          <a:prstGeom prst="rect">
            <a:avLst/>
          </a:prstGeom>
          <a:noFill/>
          <a:ln>
            <a:noFill/>
          </a:ln>
        </p:spPr>
      </p:pic>
      <p:pic>
        <p:nvPicPr>
          <p:cNvPr id="15" name="14 Imagen" descr="D:\mis documentos\DELEGACION SANTA ANITA\OFICIOS 2021\FOTOS 2021\JULIO 2021\JULIO 2021\WhatsApp Image 2021-07-22 at 1.34.41 P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8950" y="3933056"/>
            <a:ext cx="2551162" cy="2376264"/>
          </a:xfrm>
          <a:prstGeom prst="rect">
            <a:avLst/>
          </a:prstGeom>
          <a:noFill/>
          <a:ln>
            <a:noFill/>
          </a:ln>
        </p:spPr>
      </p:pic>
      <p:pic>
        <p:nvPicPr>
          <p:cNvPr id="17" name="16 Imagen" descr="D:\mis documentos\DELEGACION SANTA ANITA\OFICIOS 2021\FOTOS 2021\JULIO 2021\JULIO 2021\WhatsApp Image 2021-07-22 at 1.34.43 P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4300" y="3930358"/>
            <a:ext cx="2552116" cy="2378961"/>
          </a:xfrm>
          <a:prstGeom prst="rect">
            <a:avLst/>
          </a:prstGeom>
          <a:noFill/>
          <a:ln>
            <a:noFill/>
          </a:ln>
        </p:spPr>
      </p:pic>
    </p:spTree>
    <p:extLst>
      <p:ext uri="{BB962C8B-B14F-4D97-AF65-F5344CB8AC3E}">
        <p14:creationId xmlns:p14="http://schemas.microsoft.com/office/powerpoint/2010/main" val="30064174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Actividades 14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47459" y="1268760"/>
            <a:ext cx="2448272" cy="5032147"/>
          </a:xfrm>
          <a:prstGeom prst="rect">
            <a:avLst/>
          </a:prstGeom>
          <a:noFill/>
        </p:spPr>
        <p:txBody>
          <a:bodyPr wrap="square" rtlCol="0">
            <a:spAutoFit/>
          </a:bodyPr>
          <a:lstStyle/>
          <a:p>
            <a:pPr algn="just"/>
            <a:r>
              <a:rPr lang="es-MX" sz="1100" dirty="0" smtClean="0"/>
              <a:t>	</a:t>
            </a:r>
          </a:p>
          <a:p>
            <a:pPr algn="just"/>
            <a:r>
              <a:rPr lang="es-MX" dirty="0"/>
              <a:t>-</a:t>
            </a:r>
            <a:r>
              <a:rPr lang="es-MX" sz="1100" dirty="0"/>
              <a:t>Reunión con Director General de COMUDE Tlaquepaque, para entrega de rehabilitación de las canchas de fútbol rápido y básquetbol, así como parque lineal en la Colonia Ojo de Agua.  Así como asistieron colaboradores de la cancha del fútbol como testigos de dicha rehabilitación </a:t>
            </a:r>
          </a:p>
          <a:p>
            <a:pPr algn="just"/>
            <a:r>
              <a:rPr lang="en-US" sz="1100" dirty="0"/>
              <a:t>⁃</a:t>
            </a:r>
            <a:r>
              <a:rPr lang="es-MX" sz="1100" dirty="0"/>
              <a:t>Visita al domicilio de privada Agua Azul 319, entre agua azul y Prolongación Colon en la Colonia Ojo de Agua, por reporte de daños a su finca, debido a escombro dejado al lado de su casa por término de obra de infraestructura de la calle Aquiles Serdán. </a:t>
            </a:r>
          </a:p>
          <a:p>
            <a:pPr algn="just"/>
            <a:r>
              <a:rPr lang="en-US" sz="1100" dirty="0"/>
              <a:t>⁃</a:t>
            </a:r>
            <a:r>
              <a:rPr lang="es-MX" sz="1100" dirty="0"/>
              <a:t>Atención a 2 habitantes en la oficina de la Delegación, con solicitud de desazolve en calle 5 de Mayo y Ramón Corona y de recolección de basura </a:t>
            </a:r>
          </a:p>
          <a:p>
            <a:pPr algn="just"/>
            <a:r>
              <a:rPr lang="es-MX" sz="1100" dirty="0"/>
              <a:t>	</a:t>
            </a:r>
            <a:endParaRPr lang="es-MX" sz="1100" dirty="0" smtClean="0"/>
          </a:p>
          <a:p>
            <a:pPr algn="just"/>
            <a:endParaRPr lang="es-MX" sz="1600" dirty="0"/>
          </a:p>
          <a:p>
            <a:pPr algn="just"/>
            <a:endParaRPr lang="es-MX" sz="1400" dirty="0" smtClean="0"/>
          </a:p>
          <a:p>
            <a:pPr algn="just"/>
            <a:endParaRPr lang="es-MX" sz="1400" dirty="0" smtClean="0"/>
          </a:p>
          <a:p>
            <a:pPr algn="just"/>
            <a:endParaRPr lang="es-MX" sz="1400" dirty="0"/>
          </a:p>
          <a:p>
            <a:pPr algn="just"/>
            <a:r>
              <a:rPr lang="es-MX" sz="1400" dirty="0" smtClean="0"/>
              <a:t>.</a:t>
            </a:r>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smtClean="0"/>
              <a:t>Julio </a:t>
            </a:r>
            <a:r>
              <a:rPr lang="es-MX" dirty="0" smtClean="0"/>
              <a:t>21</a:t>
            </a:r>
          </a:p>
        </p:txBody>
      </p:sp>
      <p:pic>
        <p:nvPicPr>
          <p:cNvPr id="11" name="10 Imagen" descr="D:\mis documentos\DELEGACION SANTA ANITA\OFICIOS 2021\FOTOS 2021\JULIO 2021\JULIO 2021\WhatsApp Image 2021-07-22 at 1.35.20 PM (2).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1268760"/>
            <a:ext cx="2455912" cy="2520280"/>
          </a:xfrm>
          <a:prstGeom prst="rect">
            <a:avLst/>
          </a:prstGeom>
          <a:noFill/>
          <a:ln>
            <a:noFill/>
          </a:ln>
        </p:spPr>
      </p:pic>
      <p:pic>
        <p:nvPicPr>
          <p:cNvPr id="14" name="13 Imagen" descr="D:\mis documentos\DELEGACION SANTA ANITA\OFICIOS 2021\FOTOS 2021\JULIO 2021\JULIO 2021\WhatsApp Image 2021-07-22 at 1.35.18 P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8206" y="1268760"/>
            <a:ext cx="2618209" cy="2520280"/>
          </a:xfrm>
          <a:prstGeom prst="rect">
            <a:avLst/>
          </a:prstGeom>
          <a:noFill/>
          <a:ln>
            <a:noFill/>
          </a:ln>
        </p:spPr>
      </p:pic>
      <p:pic>
        <p:nvPicPr>
          <p:cNvPr id="15" name="14 Imagen" descr="D:\mis documentos\DELEGACION SANTA ANITA\OFICIOS 2021\FOTOS 2021\JULIO 2021\JULIO 2021\WhatsApp Image 2021-07-22 at 1.35.20 PM (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8759" y="3933056"/>
            <a:ext cx="2441353" cy="2367851"/>
          </a:xfrm>
          <a:prstGeom prst="rect">
            <a:avLst/>
          </a:prstGeom>
          <a:noFill/>
          <a:ln>
            <a:noFill/>
          </a:ln>
        </p:spPr>
      </p:pic>
      <p:pic>
        <p:nvPicPr>
          <p:cNvPr id="17" name="16 Imagen" descr="D:\mis documentos\DELEGACION SANTA ANITA\OFICIOS 2021\FOTOS 2021\JULIO 2021\JULIO 2021\WhatsApp Image 2021-07-22 at 1.35.20 P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3893" y="3933056"/>
            <a:ext cx="2642522" cy="2367851"/>
          </a:xfrm>
          <a:prstGeom prst="rect">
            <a:avLst/>
          </a:prstGeom>
          <a:noFill/>
          <a:ln>
            <a:noFill/>
          </a:ln>
        </p:spPr>
      </p:pic>
    </p:spTree>
    <p:extLst>
      <p:ext uri="{BB962C8B-B14F-4D97-AF65-F5344CB8AC3E}">
        <p14:creationId xmlns:p14="http://schemas.microsoft.com/office/powerpoint/2010/main" val="1381890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Actividades 15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47459" y="1268760"/>
            <a:ext cx="2448272" cy="6617196"/>
          </a:xfrm>
          <a:prstGeom prst="rect">
            <a:avLst/>
          </a:prstGeom>
          <a:noFill/>
        </p:spPr>
        <p:txBody>
          <a:bodyPr wrap="square" rtlCol="0">
            <a:spAutoFit/>
          </a:bodyPr>
          <a:lstStyle/>
          <a:p>
            <a:pPr algn="just"/>
            <a:r>
              <a:rPr lang="en-US" sz="1200" dirty="0"/>
              <a:t>⁃</a:t>
            </a:r>
            <a:r>
              <a:rPr lang="es-MX" sz="1200" dirty="0"/>
              <a:t>Se recibe en la Delegación a ciudadana con propuestas para la Delegación. </a:t>
            </a:r>
          </a:p>
          <a:p>
            <a:pPr algn="just"/>
            <a:r>
              <a:rPr lang="en-US" sz="1200" dirty="0"/>
              <a:t>⁃</a:t>
            </a:r>
            <a:r>
              <a:rPr lang="es-MX" sz="1200" dirty="0"/>
              <a:t>Entrega a la </a:t>
            </a:r>
            <a:r>
              <a:rPr lang="es-MX" sz="1200" dirty="0" err="1"/>
              <a:t>Sra</a:t>
            </a:r>
            <a:r>
              <a:rPr lang="es-MX" sz="1200" dirty="0"/>
              <a:t> Irma García Díaz vecina designada por los vecinos de la Colonia Ojo de Agua de 4 llaves, 4 candados y 4 cadenas para abertura y cierre de las canchas de fútbol rápido, se firma la recepción de los mismos.  </a:t>
            </a:r>
          </a:p>
          <a:p>
            <a:pPr algn="just"/>
            <a:r>
              <a:rPr lang="en-US" sz="1200" dirty="0"/>
              <a:t>⁃</a:t>
            </a:r>
            <a:r>
              <a:rPr lang="es-MX" sz="1200" dirty="0"/>
              <a:t>Se recibe de la </a:t>
            </a:r>
            <a:r>
              <a:rPr lang="es-MX" sz="1200" dirty="0" err="1"/>
              <a:t>Sra</a:t>
            </a:r>
            <a:r>
              <a:rPr lang="es-MX" sz="1200" dirty="0"/>
              <a:t> Ana María Gutiérrez Díaz, la donación de bolsas negras y 4 rastrillos para jardín, atendiendo lo dispuesto por la Cláusula quinta del Convenio de Colaboración entre la citada y el </a:t>
            </a:r>
            <a:r>
              <a:rPr lang="es-MX" sz="1200" dirty="0" err="1"/>
              <a:t>Comude</a:t>
            </a:r>
            <a:r>
              <a:rPr lang="es-MX" sz="1200" dirty="0"/>
              <a:t> Tlaquepaque, para el uso de la cancha de fútbol rápido de la Colonia Ojo de Agua.</a:t>
            </a:r>
          </a:p>
          <a:p>
            <a:pPr algn="just"/>
            <a:r>
              <a:rPr lang="en-US" sz="1200" dirty="0"/>
              <a:t>⁃</a:t>
            </a:r>
            <a:r>
              <a:rPr lang="es-MX" sz="1200" dirty="0"/>
              <a:t>Se realiza gestión vía telefónica con el Director de </a:t>
            </a:r>
            <a:r>
              <a:rPr lang="es-MX" sz="1200" dirty="0" err="1"/>
              <a:t>Comude</a:t>
            </a:r>
            <a:r>
              <a:rPr lang="es-MX" sz="1200" dirty="0"/>
              <a:t>, sobre el horario de uso para la cancha de fútbol a petición de los vecinos de la Colonia Ojo de Agua</a:t>
            </a:r>
            <a:r>
              <a:rPr lang="es-MX" sz="1200" dirty="0" smtClean="0"/>
              <a:t>.</a:t>
            </a:r>
          </a:p>
          <a:p>
            <a:pPr algn="just"/>
            <a:endParaRPr lang="es-MX" sz="1200" dirty="0" smtClean="0"/>
          </a:p>
          <a:p>
            <a:pPr algn="just"/>
            <a:endParaRPr lang="es-MX" sz="1200" dirty="0"/>
          </a:p>
          <a:p>
            <a:r>
              <a:rPr lang="es-MX" dirty="0"/>
              <a:t>	</a:t>
            </a:r>
          </a:p>
          <a:p>
            <a:pPr algn="just"/>
            <a:r>
              <a:rPr lang="es-MX" sz="1100" dirty="0" smtClean="0"/>
              <a:t>	</a:t>
            </a:r>
          </a:p>
          <a:p>
            <a:pPr algn="just"/>
            <a:r>
              <a:rPr lang="es-MX" sz="1100" dirty="0"/>
              <a:t>	</a:t>
            </a:r>
            <a:endParaRPr lang="es-MX" sz="1100" dirty="0" smtClean="0"/>
          </a:p>
          <a:p>
            <a:pPr algn="just"/>
            <a:endParaRPr lang="es-MX" sz="1600" dirty="0"/>
          </a:p>
          <a:p>
            <a:pPr algn="just"/>
            <a:endParaRPr lang="es-MX" sz="1400" dirty="0" smtClean="0"/>
          </a:p>
          <a:p>
            <a:pPr algn="just"/>
            <a:endParaRPr lang="es-MX" sz="1400" dirty="0" smtClean="0"/>
          </a:p>
          <a:p>
            <a:pPr algn="just"/>
            <a:endParaRPr lang="es-MX" sz="1400" dirty="0"/>
          </a:p>
          <a:p>
            <a:pPr algn="just"/>
            <a:r>
              <a:rPr lang="es-MX" sz="1400" dirty="0" smtClean="0"/>
              <a:t>.</a:t>
            </a:r>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smtClean="0"/>
              <a:t>Julio </a:t>
            </a:r>
            <a:r>
              <a:rPr lang="es-MX" dirty="0" smtClean="0"/>
              <a:t>21</a:t>
            </a:r>
          </a:p>
        </p:txBody>
      </p:sp>
      <p:pic>
        <p:nvPicPr>
          <p:cNvPr id="11" name="10 Imagen" descr="D:\mis documentos\DELEGACION SANTA ANITA\OFICIOS 2021\FOTOS 2021\JULIO 2021\JULIO 2021\WhatsApp Image 2021-07-22 at 1.35.22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1268760"/>
            <a:ext cx="3636404" cy="2520280"/>
          </a:xfrm>
          <a:prstGeom prst="rect">
            <a:avLst/>
          </a:prstGeom>
          <a:noFill/>
          <a:ln>
            <a:noFill/>
          </a:ln>
        </p:spPr>
      </p:pic>
      <p:pic>
        <p:nvPicPr>
          <p:cNvPr id="14" name="13 Imagen" descr="D:\mis documentos\DELEGACION SANTA ANITA\OFICIOS 2021\FOTOS 2021\JULIO 2021\JULIO 2021\WhatsApp Image 2021-07-22 at 1.35.23 PM.jpeg"/>
          <p:cNvPicPr/>
          <p:nvPr/>
        </p:nvPicPr>
        <p:blipFill>
          <a:blip r:embed="rId3">
            <a:extLst>
              <a:ext uri="{28A0092B-C50C-407E-A947-70E740481C1C}">
                <a14:useLocalDpi xmlns:a14="http://schemas.microsoft.com/office/drawing/2010/main" val="0"/>
              </a:ext>
            </a:extLst>
          </a:blip>
          <a:srcRect/>
          <a:stretch>
            <a:fillRect/>
          </a:stretch>
        </p:blipFill>
        <p:spPr bwMode="auto">
          <a:xfrm>
            <a:off x="3851920" y="3933056"/>
            <a:ext cx="3636404" cy="2304256"/>
          </a:xfrm>
          <a:prstGeom prst="rect">
            <a:avLst/>
          </a:prstGeom>
          <a:noFill/>
          <a:ln>
            <a:noFill/>
          </a:ln>
        </p:spPr>
      </p:pic>
    </p:spTree>
    <p:extLst>
      <p:ext uri="{BB962C8B-B14F-4D97-AF65-F5344CB8AC3E}">
        <p14:creationId xmlns:p14="http://schemas.microsoft.com/office/powerpoint/2010/main" val="1793818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Actividades 15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47459" y="1268760"/>
            <a:ext cx="2448272" cy="6617196"/>
          </a:xfrm>
          <a:prstGeom prst="rect">
            <a:avLst/>
          </a:prstGeom>
          <a:noFill/>
        </p:spPr>
        <p:txBody>
          <a:bodyPr wrap="square" rtlCol="0">
            <a:spAutoFit/>
          </a:bodyPr>
          <a:lstStyle/>
          <a:p>
            <a:pPr algn="just"/>
            <a:r>
              <a:rPr lang="en-US" dirty="0"/>
              <a:t>⁃</a:t>
            </a:r>
            <a:r>
              <a:rPr lang="es-MX" sz="1200" dirty="0"/>
              <a:t>Atención vía telefónica sobre petición para recolección de basura en la Colonia Las Varitas y solicitud de empedrado de la calle que actualmente se encuentra en terracería la cual es Camino al </a:t>
            </a:r>
            <a:r>
              <a:rPr lang="es-MX" sz="1200" dirty="0" err="1"/>
              <a:t>Colomito</a:t>
            </a:r>
            <a:r>
              <a:rPr lang="es-MX" sz="1200" dirty="0"/>
              <a:t> desde camino real a Colima hasta prolongación 5 de Mayo. ( se programó visita con la solicitante para su atención y seguimiento ) </a:t>
            </a:r>
          </a:p>
          <a:p>
            <a:pPr algn="just"/>
            <a:r>
              <a:rPr lang="en-US" sz="1200" dirty="0"/>
              <a:t>⁃</a:t>
            </a:r>
            <a:r>
              <a:rPr lang="es-MX" sz="1200" dirty="0"/>
              <a:t>Se agendan dos citas, una con un ciudadano y otra con el Director del Centro de Salud de Santa Anita que solicitan ser atendidos en la Delegación  </a:t>
            </a:r>
          </a:p>
          <a:p>
            <a:pPr algn="just"/>
            <a:r>
              <a:rPr lang="en-US" sz="1200" dirty="0"/>
              <a:t>⁃</a:t>
            </a:r>
            <a:r>
              <a:rPr lang="es-MX" sz="1200" dirty="0"/>
              <a:t>Se recibe solicitud de la Directora de Artes y casa de la Cultura de Santa Anita, para apoyo en la difusión de la cartelera que se expondrá en la casa de la Cultura de Santa Anita, que se realizará los días 17, 24 y 31 de julio </a:t>
            </a:r>
          </a:p>
          <a:p>
            <a:pPr algn="just"/>
            <a:r>
              <a:rPr lang="en-US" sz="1200" dirty="0"/>
              <a:t>⁃</a:t>
            </a:r>
            <a:r>
              <a:rPr lang="es-MX" sz="1200" dirty="0"/>
              <a:t>Se da seguimiento a la recepción de documentos de la jornada de trámite de cartilla militar.</a:t>
            </a:r>
          </a:p>
          <a:p>
            <a:pPr algn="just"/>
            <a:endParaRPr lang="es-MX" sz="1200" dirty="0"/>
          </a:p>
          <a:p>
            <a:pPr algn="just"/>
            <a:r>
              <a:rPr lang="es-MX" sz="1100" dirty="0" smtClean="0"/>
              <a:t>	</a:t>
            </a:r>
          </a:p>
          <a:p>
            <a:pPr algn="just"/>
            <a:r>
              <a:rPr lang="es-MX" sz="1100" dirty="0"/>
              <a:t>	</a:t>
            </a:r>
            <a:endParaRPr lang="es-MX" sz="1100" dirty="0" smtClean="0"/>
          </a:p>
          <a:p>
            <a:pPr algn="just"/>
            <a:endParaRPr lang="es-MX" sz="1600" dirty="0"/>
          </a:p>
          <a:p>
            <a:pPr algn="just"/>
            <a:endParaRPr lang="es-MX" sz="1400" dirty="0" smtClean="0"/>
          </a:p>
          <a:p>
            <a:pPr algn="just"/>
            <a:endParaRPr lang="es-MX" sz="1400" dirty="0" smtClean="0"/>
          </a:p>
          <a:p>
            <a:pPr algn="just"/>
            <a:endParaRPr lang="es-MX" sz="1400" dirty="0"/>
          </a:p>
          <a:p>
            <a:pPr algn="just"/>
            <a:r>
              <a:rPr lang="es-MX" sz="1400" dirty="0" smtClean="0"/>
              <a:t>.</a:t>
            </a:r>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smtClean="0"/>
              <a:t>Julio </a:t>
            </a:r>
            <a:r>
              <a:rPr lang="es-MX" dirty="0" smtClean="0"/>
              <a:t>21</a:t>
            </a:r>
          </a:p>
        </p:txBody>
      </p:sp>
      <p:pic>
        <p:nvPicPr>
          <p:cNvPr id="11" name="10 Imagen" descr="D:\mis documentos\DELEGACION SANTA ANITA\OFICIOS 2021\FOTOS 2021\JULIO 2021\JULIO 2021\WhatsApp Image 2021-07-22 at 1.35.23 PM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1326762"/>
            <a:ext cx="3528392" cy="2246254"/>
          </a:xfrm>
          <a:prstGeom prst="rect">
            <a:avLst/>
          </a:prstGeom>
          <a:noFill/>
          <a:ln>
            <a:noFill/>
          </a:ln>
        </p:spPr>
      </p:pic>
      <p:pic>
        <p:nvPicPr>
          <p:cNvPr id="14" name="13 Imagen" descr="D:\mis documentos\DELEGACION SANTA ANITA\OFICIOS 2021\FOTOS 2021\JULIO 2021\JULIO 2021\WhatsApp Image 2021-07-22 at 1.35.23 PM (3).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3624" y="3789041"/>
            <a:ext cx="3528392" cy="2287426"/>
          </a:xfrm>
          <a:prstGeom prst="rect">
            <a:avLst/>
          </a:prstGeom>
          <a:noFill/>
          <a:ln>
            <a:noFill/>
          </a:ln>
        </p:spPr>
      </p:pic>
    </p:spTree>
    <p:extLst>
      <p:ext uri="{BB962C8B-B14F-4D97-AF65-F5344CB8AC3E}">
        <p14:creationId xmlns:p14="http://schemas.microsoft.com/office/powerpoint/2010/main" val="11647900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Actividades 15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47459" y="1268760"/>
            <a:ext cx="2448272" cy="3754874"/>
          </a:xfrm>
          <a:prstGeom prst="rect">
            <a:avLst/>
          </a:prstGeom>
          <a:noFill/>
        </p:spPr>
        <p:txBody>
          <a:bodyPr wrap="square" rtlCol="0">
            <a:spAutoFit/>
          </a:bodyPr>
          <a:lstStyle/>
          <a:p>
            <a:pPr algn="just"/>
            <a:r>
              <a:rPr lang="es-MX" sz="1200" smtClean="0"/>
              <a:t>.</a:t>
            </a:r>
            <a:endParaRPr lang="es-MX" sz="1200" dirty="0"/>
          </a:p>
          <a:p>
            <a:pPr algn="just"/>
            <a:r>
              <a:rPr lang="en-US" sz="1200" dirty="0" smtClean="0"/>
              <a:t>⁃</a:t>
            </a:r>
            <a:r>
              <a:rPr lang="es-MX" sz="1200" dirty="0"/>
              <a:t>Se otorga información a las llamadas telefónicas y a las personas que acudieron a la Delegación, para solicitar el beneficio de los adultos mayores y demás programas que otorga la Secretaría de </a:t>
            </a:r>
            <a:r>
              <a:rPr lang="es-MX" sz="1200" dirty="0" smtClean="0"/>
              <a:t>Bienestar.</a:t>
            </a:r>
          </a:p>
          <a:p>
            <a:pPr algn="just"/>
            <a:r>
              <a:rPr lang="en-US" sz="1200" dirty="0"/>
              <a:t>⁃</a:t>
            </a:r>
            <a:r>
              <a:rPr lang="es-MX" sz="1200" dirty="0"/>
              <a:t>Se realiza visita a la clase de </a:t>
            </a:r>
            <a:r>
              <a:rPr lang="es-MX" sz="1200" dirty="0" err="1"/>
              <a:t>globoflexia</a:t>
            </a:r>
            <a:r>
              <a:rPr lang="es-MX" sz="1200" dirty="0"/>
              <a:t> que se imparte en la Delegación en el espacio asignado al </a:t>
            </a:r>
            <a:r>
              <a:rPr lang="es-MX" sz="1200" dirty="0" err="1"/>
              <a:t>Dif</a:t>
            </a:r>
            <a:r>
              <a:rPr lang="es-MX" sz="1200" dirty="0"/>
              <a:t> del municipio.</a:t>
            </a:r>
          </a:p>
          <a:p>
            <a:pPr algn="just"/>
            <a:r>
              <a:rPr lang="es-MX" sz="1200" dirty="0"/>
              <a:t>	</a:t>
            </a:r>
          </a:p>
          <a:p>
            <a:pPr algn="just"/>
            <a:r>
              <a:rPr lang="es-MX" sz="1100" dirty="0" smtClean="0"/>
              <a:t>	</a:t>
            </a:r>
          </a:p>
          <a:p>
            <a:pPr algn="just"/>
            <a:r>
              <a:rPr lang="es-MX" sz="1100" dirty="0"/>
              <a:t>	</a:t>
            </a:r>
            <a:endParaRPr lang="es-MX" sz="1100" dirty="0" smtClean="0"/>
          </a:p>
          <a:p>
            <a:pPr algn="just"/>
            <a:endParaRPr lang="es-MX" sz="1600" dirty="0"/>
          </a:p>
          <a:p>
            <a:pPr algn="just"/>
            <a:endParaRPr lang="es-MX" sz="1400" dirty="0" smtClean="0"/>
          </a:p>
          <a:p>
            <a:pPr algn="just"/>
            <a:endParaRPr lang="es-MX" sz="1400" dirty="0" smtClean="0"/>
          </a:p>
          <a:p>
            <a:pPr algn="just"/>
            <a:endParaRPr lang="es-MX" sz="1400" dirty="0"/>
          </a:p>
          <a:p>
            <a:pPr algn="just"/>
            <a:r>
              <a:rPr lang="es-MX" sz="1400" dirty="0" smtClean="0"/>
              <a:t>.</a:t>
            </a:r>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smtClean="0"/>
              <a:t>Julio </a:t>
            </a:r>
            <a:r>
              <a:rPr lang="es-MX" dirty="0" smtClean="0"/>
              <a:t>21</a:t>
            </a:r>
          </a:p>
        </p:txBody>
      </p:sp>
      <p:pic>
        <p:nvPicPr>
          <p:cNvPr id="11" name="10 Imagen" descr="D:\mis documentos\DELEGACION SANTA ANITA\OFICIOS 2021\FOTOS 2021\JULIO 2021\JULIO 2021\WhatsApp Image 2021-07-22 at 1.35.23 PM (2).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1328737"/>
            <a:ext cx="3636404" cy="1956247"/>
          </a:xfrm>
          <a:prstGeom prst="rect">
            <a:avLst/>
          </a:prstGeom>
          <a:noFill/>
          <a:ln>
            <a:noFill/>
          </a:ln>
        </p:spPr>
      </p:pic>
    </p:spTree>
    <p:extLst>
      <p:ext uri="{BB962C8B-B14F-4D97-AF65-F5344CB8AC3E}">
        <p14:creationId xmlns:p14="http://schemas.microsoft.com/office/powerpoint/2010/main" val="42676776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Actividades 16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47459" y="1268760"/>
            <a:ext cx="2448272" cy="6740307"/>
          </a:xfrm>
          <a:prstGeom prst="rect">
            <a:avLst/>
          </a:prstGeom>
          <a:noFill/>
        </p:spPr>
        <p:txBody>
          <a:bodyPr wrap="square" rtlCol="0">
            <a:spAutoFit/>
          </a:bodyPr>
          <a:lstStyle/>
          <a:p>
            <a:pPr algn="just"/>
            <a:r>
              <a:rPr lang="es-MX" sz="1100" dirty="0"/>
              <a:t>Se atendió a la Sra. </a:t>
            </a:r>
            <a:r>
              <a:rPr lang="es-MX" sz="1100" dirty="0" err="1"/>
              <a:t>Glafira</a:t>
            </a:r>
            <a:r>
              <a:rPr lang="es-MX" sz="1100" dirty="0"/>
              <a:t> Ornelas, solicitando la compra de una fosa del panteón municipal, se le orienta para que acuda a la Dirección de Cementerios</a:t>
            </a:r>
          </a:p>
          <a:p>
            <a:pPr algn="just"/>
            <a:r>
              <a:rPr lang="en-US" sz="1100" dirty="0"/>
              <a:t>⁃</a:t>
            </a:r>
            <a:r>
              <a:rPr lang="es-MX" sz="1100" dirty="0"/>
              <a:t>Se atendió a la </a:t>
            </a:r>
            <a:r>
              <a:rPr lang="es-MX" sz="1100" dirty="0" err="1"/>
              <a:t>Sra</a:t>
            </a:r>
            <a:r>
              <a:rPr lang="es-MX" sz="1100" dirty="0"/>
              <a:t> Mónica Galván muy molesta por que no se le atendió su reporte #5330, sobre 2 bocas de tormentas abiertas</a:t>
            </a:r>
          </a:p>
          <a:p>
            <a:pPr algn="just"/>
            <a:r>
              <a:rPr lang="en-US" sz="1100" dirty="0"/>
              <a:t>⁃</a:t>
            </a:r>
            <a:r>
              <a:rPr lang="es-MX" sz="1100" dirty="0"/>
              <a:t>Sanitación y Fumigación de la Delegación por parte del personal de aseo público </a:t>
            </a:r>
          </a:p>
          <a:p>
            <a:pPr algn="just"/>
            <a:r>
              <a:rPr lang="en-US" sz="1100" dirty="0"/>
              <a:t>⁃</a:t>
            </a:r>
            <a:r>
              <a:rPr lang="es-MX" sz="1100" dirty="0"/>
              <a:t>Se da por concluido en la Delegación a la recepción de documentos de la jornada de trámite de cartilla militar.</a:t>
            </a:r>
          </a:p>
          <a:p>
            <a:pPr algn="just"/>
            <a:r>
              <a:rPr lang="en-US" sz="1100" dirty="0"/>
              <a:t>⁃</a:t>
            </a:r>
            <a:r>
              <a:rPr lang="es-MX" sz="1100" dirty="0"/>
              <a:t>Se realiza visita a la clase de corte y confección que se imparte en la Delegación en el espacio asignado al </a:t>
            </a:r>
            <a:r>
              <a:rPr lang="es-MX" sz="1100" dirty="0" err="1"/>
              <a:t>Dif</a:t>
            </a:r>
            <a:r>
              <a:rPr lang="es-MX" sz="1100" dirty="0"/>
              <a:t> del municipio </a:t>
            </a:r>
          </a:p>
          <a:p>
            <a:pPr algn="just"/>
            <a:r>
              <a:rPr lang="en-US" sz="1100" dirty="0"/>
              <a:t>⁃</a:t>
            </a:r>
            <a:r>
              <a:rPr lang="es-MX" sz="1100" dirty="0"/>
              <a:t>Se agenda reunión para el miércoles 21 del presente mes a las 18 horas con vecinos y locatarios de la calle Ramón Corona, Participación Ciudadana, Obras Públicas y la Delegación; respecto de las inconformidades de la obra por el cambio de infraestructura sanitaria e hidráulica, así como de cambio de empedrado, sobre la calle Ramón Corona desde Allende hasta Camino Real de Colima</a:t>
            </a:r>
            <a:r>
              <a:rPr lang="es-MX" dirty="0"/>
              <a:t>.</a:t>
            </a:r>
          </a:p>
          <a:p>
            <a:pPr algn="just"/>
            <a:r>
              <a:rPr lang="es-MX" sz="1200" dirty="0" smtClean="0"/>
              <a:t> </a:t>
            </a:r>
            <a:r>
              <a:rPr lang="es-MX" sz="1100" dirty="0" smtClean="0"/>
              <a:t>	</a:t>
            </a:r>
          </a:p>
          <a:p>
            <a:pPr algn="just"/>
            <a:r>
              <a:rPr lang="es-MX" sz="1100" dirty="0"/>
              <a:t>	</a:t>
            </a:r>
            <a:endParaRPr lang="es-MX" sz="1100" dirty="0" smtClean="0"/>
          </a:p>
          <a:p>
            <a:pPr algn="just"/>
            <a:endParaRPr lang="es-MX" sz="1600" dirty="0"/>
          </a:p>
          <a:p>
            <a:pPr algn="just"/>
            <a:endParaRPr lang="es-MX" sz="1400" dirty="0" smtClean="0"/>
          </a:p>
          <a:p>
            <a:pPr algn="just"/>
            <a:endParaRPr lang="es-MX" sz="1400" dirty="0" smtClean="0"/>
          </a:p>
          <a:p>
            <a:pPr algn="just"/>
            <a:endParaRPr lang="es-MX" sz="1400" dirty="0"/>
          </a:p>
          <a:p>
            <a:pPr algn="just"/>
            <a:r>
              <a:rPr lang="es-MX" sz="1400" dirty="0" smtClean="0"/>
              <a:t>.</a:t>
            </a:r>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smtClean="0"/>
              <a:t>Julio </a:t>
            </a:r>
            <a:r>
              <a:rPr lang="es-MX" dirty="0" smtClean="0"/>
              <a:t>21</a:t>
            </a:r>
          </a:p>
        </p:txBody>
      </p:sp>
      <p:pic>
        <p:nvPicPr>
          <p:cNvPr id="11" name="10 Imagen" descr="D:\mis documentos\DELEGACION SANTA ANITA\OFICIOS 2021\FOTOS 2021\JULIO 2021\JULIO 2021\WhatsApp Image 2021-07-22 at 1.36.09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1266974"/>
            <a:ext cx="3888432" cy="2378050"/>
          </a:xfrm>
          <a:prstGeom prst="rect">
            <a:avLst/>
          </a:prstGeom>
          <a:noFill/>
          <a:ln>
            <a:noFill/>
          </a:ln>
        </p:spPr>
      </p:pic>
      <p:pic>
        <p:nvPicPr>
          <p:cNvPr id="14" name="13 Imagen" descr="D:\mis documentos\DELEGACION SANTA ANITA\OFICIOS 2021\FOTOS 2021\JULIO 2021\JULIO 2021\WhatsApp Image 2021-07-22 at 1.36.10 P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3761512"/>
            <a:ext cx="3888432" cy="2475800"/>
          </a:xfrm>
          <a:prstGeom prst="rect">
            <a:avLst/>
          </a:prstGeom>
          <a:noFill/>
          <a:ln>
            <a:noFill/>
          </a:ln>
        </p:spPr>
      </p:pic>
    </p:spTree>
    <p:extLst>
      <p:ext uri="{BB962C8B-B14F-4D97-AF65-F5344CB8AC3E}">
        <p14:creationId xmlns:p14="http://schemas.microsoft.com/office/powerpoint/2010/main" val="1079040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Actividades 19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47459" y="1268760"/>
            <a:ext cx="2448272" cy="6324808"/>
          </a:xfrm>
          <a:prstGeom prst="rect">
            <a:avLst/>
          </a:prstGeom>
          <a:noFill/>
        </p:spPr>
        <p:txBody>
          <a:bodyPr wrap="square" rtlCol="0">
            <a:spAutoFit/>
          </a:bodyPr>
          <a:lstStyle/>
          <a:p>
            <a:pPr algn="just"/>
            <a:r>
              <a:rPr lang="en-US" sz="1200" dirty="0"/>
              <a:t>⁃</a:t>
            </a:r>
            <a:r>
              <a:rPr lang="es-MX" sz="1200" dirty="0"/>
              <a:t>Se atendió a la Sra. Ana Rosa Mariscal, solicita orientación para proyecto de cultivo de </a:t>
            </a:r>
            <a:r>
              <a:rPr lang="es-MX" sz="1200" dirty="0" err="1"/>
              <a:t>stevia</a:t>
            </a:r>
            <a:r>
              <a:rPr lang="es-MX" sz="1200" dirty="0"/>
              <a:t>, solicitando espacio para cultivo.</a:t>
            </a:r>
          </a:p>
          <a:p>
            <a:pPr algn="just"/>
            <a:r>
              <a:rPr lang="en-US" sz="1200" dirty="0"/>
              <a:t>⁃</a:t>
            </a:r>
            <a:r>
              <a:rPr lang="es-MX" sz="1200" dirty="0"/>
              <a:t>Visita al domicilio de camino al </a:t>
            </a:r>
            <a:r>
              <a:rPr lang="es-MX" sz="1200" dirty="0" err="1"/>
              <a:t>Colomo</a:t>
            </a:r>
            <a:r>
              <a:rPr lang="es-MX" sz="1200" dirty="0"/>
              <a:t> 172, interior 12 y 12 -A, con la </a:t>
            </a:r>
            <a:r>
              <a:rPr lang="es-MX" sz="1200" dirty="0" err="1"/>
              <a:t>Sra</a:t>
            </a:r>
            <a:r>
              <a:rPr lang="es-MX" sz="1200" dirty="0"/>
              <a:t> Aurora Islas </a:t>
            </a:r>
            <a:r>
              <a:rPr lang="es-MX" sz="1200" dirty="0" err="1"/>
              <a:t>Reventum</a:t>
            </a:r>
            <a:r>
              <a:rPr lang="es-MX" sz="1200" dirty="0"/>
              <a:t> por reporte de falta de recolección de basura, anímales que se encuentran libres al pastoreo frente a su finca, así como solicitan empedrado de la calle que se encuentra de terracería.</a:t>
            </a:r>
          </a:p>
          <a:p>
            <a:pPr algn="just"/>
            <a:r>
              <a:rPr lang="en-US" sz="1200" dirty="0"/>
              <a:t>⁃</a:t>
            </a:r>
            <a:r>
              <a:rPr lang="es-MX" sz="1200" dirty="0"/>
              <a:t>Se Supervisa el retiro de escombro de la privada Francisco I Madero</a:t>
            </a:r>
          </a:p>
          <a:p>
            <a:pPr algn="just"/>
            <a:r>
              <a:rPr lang="en-US" sz="1200" dirty="0"/>
              <a:t>⁃</a:t>
            </a:r>
            <a:r>
              <a:rPr lang="es-MX" sz="1200" dirty="0"/>
              <a:t>Acude personal de </a:t>
            </a:r>
            <a:r>
              <a:rPr lang="es-MX" sz="1200" dirty="0" err="1"/>
              <a:t>Dapat</a:t>
            </a:r>
            <a:r>
              <a:rPr lang="es-MX" sz="1200" dirty="0"/>
              <a:t> para atender socavón de la calle prolongación Colon y Arroyo Sur en Colonia Ojo de Agua, determina que no es por fuga del drenaje (se canaliza a Obras públicas por vicios ocultos de obra de arroyo Sur). Así como se vuelve acordonar la zona, debido a que vecinos retiraron el listón de acordonamiento que había colocado Protección Civil.</a:t>
            </a:r>
          </a:p>
          <a:p>
            <a:pPr algn="just"/>
            <a:endParaRPr lang="es-MX" sz="1100" dirty="0"/>
          </a:p>
          <a:p>
            <a:pPr algn="just"/>
            <a:r>
              <a:rPr lang="es-MX" sz="1100" dirty="0" smtClean="0"/>
              <a:t>	</a:t>
            </a:r>
          </a:p>
          <a:p>
            <a:pPr algn="just"/>
            <a:r>
              <a:rPr lang="es-MX" sz="1100" dirty="0"/>
              <a:t>	</a:t>
            </a:r>
            <a:endParaRPr lang="es-MX" sz="1100" dirty="0" smtClean="0"/>
          </a:p>
          <a:p>
            <a:pPr algn="just"/>
            <a:endParaRPr lang="es-MX" sz="1600" dirty="0"/>
          </a:p>
          <a:p>
            <a:pPr algn="just"/>
            <a:endParaRPr lang="es-MX" sz="1400" dirty="0" smtClean="0"/>
          </a:p>
          <a:p>
            <a:pPr algn="just"/>
            <a:endParaRPr lang="es-MX" sz="1400" dirty="0" smtClean="0"/>
          </a:p>
          <a:p>
            <a:pPr algn="just"/>
            <a:endParaRPr lang="es-MX" sz="1400" dirty="0"/>
          </a:p>
          <a:p>
            <a:pPr algn="just"/>
            <a:r>
              <a:rPr lang="es-MX" sz="1400" dirty="0" smtClean="0"/>
              <a:t>.</a:t>
            </a:r>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smtClean="0"/>
              <a:t>Julio </a:t>
            </a:r>
            <a:r>
              <a:rPr lang="es-MX" dirty="0" smtClean="0"/>
              <a:t>21</a:t>
            </a:r>
          </a:p>
        </p:txBody>
      </p:sp>
      <p:pic>
        <p:nvPicPr>
          <p:cNvPr id="11" name="10 Imagen" descr="D:\mis documentos\DELEGACION SANTA ANITA\OFICIOS 2021\FOTOS 2021\JULIO 2021\JULIO 2021\WhatsApp Image 2021-07-22 at 1.36.51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5425" y="1285874"/>
            <a:ext cx="2484687" cy="2503166"/>
          </a:xfrm>
          <a:prstGeom prst="rect">
            <a:avLst/>
          </a:prstGeom>
          <a:noFill/>
          <a:ln>
            <a:noFill/>
          </a:ln>
        </p:spPr>
      </p:pic>
      <p:pic>
        <p:nvPicPr>
          <p:cNvPr id="14" name="13 Imagen" descr="D:\mis documentos\DELEGACION SANTA ANITA\OFICIOS 2021\FOTOS 2021\JULIO 2021\JULIO 2021\WhatsApp Image 2021-07-22 at 1.36.52 P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8681" y="1289286"/>
            <a:ext cx="2627733" cy="2499754"/>
          </a:xfrm>
          <a:prstGeom prst="rect">
            <a:avLst/>
          </a:prstGeom>
          <a:noFill/>
          <a:ln>
            <a:noFill/>
          </a:ln>
        </p:spPr>
      </p:pic>
      <p:pic>
        <p:nvPicPr>
          <p:cNvPr id="15" name="14 Imagen" descr="D:\mis documentos\DELEGACION SANTA ANITA\OFICIOS 2021\FOTOS 2021\JULIO 2021\JULIO 2021\WhatsApp Image 2021-07-22 at 1.36.53 PM (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5424" y="3933056"/>
            <a:ext cx="2484687" cy="2304256"/>
          </a:xfrm>
          <a:prstGeom prst="rect">
            <a:avLst/>
          </a:prstGeom>
          <a:noFill/>
          <a:ln>
            <a:noFill/>
          </a:ln>
        </p:spPr>
      </p:pic>
      <p:pic>
        <p:nvPicPr>
          <p:cNvPr id="17" name="16 Imagen" descr="D:\mis documentos\DELEGACION SANTA ANITA\OFICIOS 2021\FOTOS 2021\JULIO 2021\JULIO 2021\WhatsApp Image 2021-07-22 at 1.36.53 P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8681" y="3908846"/>
            <a:ext cx="2627733" cy="2352675"/>
          </a:xfrm>
          <a:prstGeom prst="rect">
            <a:avLst/>
          </a:prstGeom>
          <a:noFill/>
          <a:ln>
            <a:noFill/>
          </a:ln>
        </p:spPr>
      </p:pic>
    </p:spTree>
    <p:extLst>
      <p:ext uri="{BB962C8B-B14F-4D97-AF65-F5344CB8AC3E}">
        <p14:creationId xmlns:p14="http://schemas.microsoft.com/office/powerpoint/2010/main" val="35626263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Actividades 19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47459" y="1268760"/>
            <a:ext cx="2448272" cy="6540252"/>
          </a:xfrm>
          <a:prstGeom prst="rect">
            <a:avLst/>
          </a:prstGeom>
          <a:noFill/>
        </p:spPr>
        <p:txBody>
          <a:bodyPr wrap="square" rtlCol="0">
            <a:spAutoFit/>
          </a:bodyPr>
          <a:lstStyle/>
          <a:p>
            <a:pPr algn="just"/>
            <a:r>
              <a:rPr lang="en-US" sz="1200" dirty="0" smtClean="0"/>
              <a:t>⁃</a:t>
            </a:r>
            <a:r>
              <a:rPr lang="es-MX" sz="1200" dirty="0"/>
              <a:t>Se realiza visita a la obra de Ramón Corona para ver sus avances. </a:t>
            </a:r>
          </a:p>
          <a:p>
            <a:pPr algn="just"/>
            <a:r>
              <a:rPr lang="en-US" sz="1200" dirty="0"/>
              <a:t>⁃</a:t>
            </a:r>
            <a:r>
              <a:rPr lang="es-MX" sz="1200" dirty="0"/>
              <a:t>Se realiza recorrido de las calles Aquiles Serdán desde Camino Real hasta carretera a San Sebastián y Agustín Rivera desde Abasolo hasta límite con Tlajomulco; para solicitud de bacheo con asfalto.</a:t>
            </a:r>
          </a:p>
          <a:p>
            <a:pPr algn="just"/>
            <a:r>
              <a:rPr lang="es-MX" sz="1200" dirty="0"/>
              <a:t>	</a:t>
            </a:r>
          </a:p>
          <a:p>
            <a:pPr algn="just"/>
            <a:r>
              <a:rPr lang="en-US" sz="1200" dirty="0"/>
              <a:t>⁃</a:t>
            </a:r>
            <a:r>
              <a:rPr lang="es-MX" sz="1200" dirty="0"/>
              <a:t>Se realiza visita a la clase de repostería que se imparte en la Delegación en el espacio asignado al </a:t>
            </a:r>
            <a:r>
              <a:rPr lang="es-MX" sz="1200" dirty="0" err="1"/>
              <a:t>Dif</a:t>
            </a:r>
            <a:r>
              <a:rPr lang="es-MX" sz="1200" dirty="0"/>
              <a:t> del municipio </a:t>
            </a:r>
          </a:p>
          <a:p>
            <a:pPr algn="just"/>
            <a:r>
              <a:rPr lang="en-US" sz="1200" dirty="0"/>
              <a:t>⁃</a:t>
            </a:r>
            <a:r>
              <a:rPr lang="es-MX" sz="1200" dirty="0"/>
              <a:t>Se coordina con Participación Ciudadana, los detalles para la reunión del miércoles 21 del presente mes a las 18 horas con vecinos y locatarios de la calle Ramón Corona, Participación Ciudadana, Obras Públicas y la Delegación; respecto de las inconformidades de la obra por el cambio de infraestructura sanitaria e hidráulica, así como de cambio de empedrado, sobre la calle Ramón Corona desde Allende hasta Camino Real de Colima.</a:t>
            </a:r>
          </a:p>
          <a:p>
            <a:pPr algn="just"/>
            <a:r>
              <a:rPr lang="es-MX" sz="1200" dirty="0" smtClean="0"/>
              <a:t>	</a:t>
            </a:r>
          </a:p>
          <a:p>
            <a:pPr algn="just"/>
            <a:r>
              <a:rPr lang="es-MX" sz="1100" dirty="0"/>
              <a:t>	</a:t>
            </a:r>
            <a:endParaRPr lang="es-MX" sz="1100" dirty="0" smtClean="0"/>
          </a:p>
          <a:p>
            <a:pPr algn="just"/>
            <a:endParaRPr lang="es-MX" sz="1600" dirty="0"/>
          </a:p>
          <a:p>
            <a:pPr algn="just"/>
            <a:endParaRPr lang="es-MX" sz="1400" dirty="0" smtClean="0"/>
          </a:p>
          <a:p>
            <a:pPr algn="just"/>
            <a:endParaRPr lang="es-MX" sz="1400" dirty="0" smtClean="0"/>
          </a:p>
          <a:p>
            <a:pPr algn="just"/>
            <a:endParaRPr lang="es-MX" sz="1400" dirty="0"/>
          </a:p>
          <a:p>
            <a:pPr algn="just"/>
            <a:r>
              <a:rPr lang="es-MX" sz="1400" dirty="0" smtClean="0"/>
              <a:t>.</a:t>
            </a:r>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smtClean="0"/>
              <a:t>Julio </a:t>
            </a:r>
            <a:r>
              <a:rPr lang="es-MX" dirty="0" smtClean="0"/>
              <a:t>21</a:t>
            </a:r>
          </a:p>
        </p:txBody>
      </p:sp>
      <p:pic>
        <p:nvPicPr>
          <p:cNvPr id="11" name="10 Imagen" descr="D:\mis documentos\DELEGACION SANTA ANITA\OFICIOS 2021\FOTOS 2021\JULIO 2021\JULIO 2021\WhatsApp Image 2021-07-22 at 1.36.55 PM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5960" y="1269832"/>
            <a:ext cx="2524152" cy="2519208"/>
          </a:xfrm>
          <a:prstGeom prst="rect">
            <a:avLst/>
          </a:prstGeom>
          <a:noFill/>
          <a:ln>
            <a:noFill/>
          </a:ln>
        </p:spPr>
      </p:pic>
      <p:pic>
        <p:nvPicPr>
          <p:cNvPr id="14" name="13 Imagen" descr="D:\mis documentos\DELEGACION SANTA ANITA\OFICIOS 2021\FOTOS 2021\JULIO 2021\JULIO 2021\WhatsApp Image 2021-07-22 at 1.36.55 P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4299" y="1269832"/>
            <a:ext cx="2552117" cy="2519208"/>
          </a:xfrm>
          <a:prstGeom prst="rect">
            <a:avLst/>
          </a:prstGeom>
          <a:noFill/>
          <a:ln>
            <a:noFill/>
          </a:ln>
        </p:spPr>
      </p:pic>
      <p:pic>
        <p:nvPicPr>
          <p:cNvPr id="15" name="14 Imagen" descr="D:\mis documentos\DELEGACION SANTA ANITA\OFICIOS 2021\FOTOS 2021\JULIO 2021\JULIO 2021\WhatsApp Image 2021-07-22 at 1.36.56 PM (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5960" y="3933056"/>
            <a:ext cx="2524152" cy="2304256"/>
          </a:xfrm>
          <a:prstGeom prst="rect">
            <a:avLst/>
          </a:prstGeom>
          <a:noFill/>
          <a:ln>
            <a:noFill/>
          </a:ln>
        </p:spPr>
      </p:pic>
      <p:pic>
        <p:nvPicPr>
          <p:cNvPr id="17" name="16 Imagen" descr="D:\mis documentos\DELEGACION SANTA ANITA\OFICIOS 2021\FOTOS 2021\JULIO 2021\JULIO 2021\WhatsApp Image 2021-07-22 at 1.36.54 P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1958" y="3933056"/>
            <a:ext cx="2554457" cy="2304256"/>
          </a:xfrm>
          <a:prstGeom prst="rect">
            <a:avLst/>
          </a:prstGeom>
          <a:noFill/>
          <a:ln>
            <a:noFill/>
          </a:ln>
        </p:spPr>
      </p:pic>
    </p:spTree>
    <p:extLst>
      <p:ext uri="{BB962C8B-B14F-4D97-AF65-F5344CB8AC3E}">
        <p14:creationId xmlns:p14="http://schemas.microsoft.com/office/powerpoint/2010/main" val="10442264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Visitas a Colonias/ Bacheo en General</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395536" y="1236914"/>
            <a:ext cx="2592288" cy="7078861"/>
          </a:xfrm>
          <a:prstGeom prst="rect">
            <a:avLst/>
          </a:prstGeom>
          <a:noFill/>
        </p:spPr>
        <p:txBody>
          <a:bodyPr wrap="square" rtlCol="0">
            <a:spAutoFit/>
          </a:bodyPr>
          <a:lstStyle/>
          <a:p>
            <a:pPr algn="just"/>
            <a:r>
              <a:rPr lang="es-MX" sz="1200" dirty="0" smtClean="0"/>
              <a:t>Se  supervisa y se atiende el bacheo general de la calle </a:t>
            </a:r>
            <a:r>
              <a:rPr lang="es-MX" sz="1200" b="1" dirty="0" smtClean="0"/>
              <a:t>Camino a San Sebastián en sus cruces con Privada San Sebastián y Agustín Rivera,</a:t>
            </a:r>
            <a:r>
              <a:rPr lang="es-MX" sz="1200" dirty="0" smtClean="0"/>
              <a:t> todo </a:t>
            </a:r>
            <a:r>
              <a:rPr lang="es-MX" sz="1200" dirty="0"/>
              <a:t>esto con </a:t>
            </a:r>
            <a:r>
              <a:rPr lang="es-MX" sz="1200" dirty="0" smtClean="0"/>
              <a:t>la ayuda </a:t>
            </a:r>
            <a:r>
              <a:rPr lang="es-MX" sz="1200" dirty="0"/>
              <a:t>de la Cuadrilla de Empedradores de la Dirección de Mantenimiento a Vialidades y Pavimentos de este Ayuntamiento. </a:t>
            </a:r>
            <a:endParaRPr lang="es-MX" sz="1200" dirty="0" smtClean="0"/>
          </a:p>
          <a:p>
            <a:pPr algn="just"/>
            <a:endParaRPr lang="es-MX" sz="1200" dirty="0"/>
          </a:p>
          <a:p>
            <a:pPr algn="just"/>
            <a:endParaRPr lang="es-MX" sz="1200" dirty="0" smtClean="0"/>
          </a:p>
          <a:p>
            <a:pPr algn="ctr"/>
            <a:r>
              <a:rPr lang="es-MX" sz="1200" b="1" dirty="0"/>
              <a:t> </a:t>
            </a:r>
            <a:r>
              <a:rPr lang="es-MX" sz="1200" b="1" dirty="0" smtClean="0"/>
              <a:t> Con un Avance </a:t>
            </a:r>
            <a:r>
              <a:rPr lang="es-MX" sz="1200" b="1" dirty="0"/>
              <a:t>de Metros Cuadrados:  </a:t>
            </a:r>
            <a:r>
              <a:rPr lang="es-MX" sz="1200" dirty="0" smtClean="0"/>
              <a:t>90 </a:t>
            </a:r>
            <a:r>
              <a:rPr lang="es-MX" sz="1200" dirty="0"/>
              <a:t>Metros Cuadrados</a:t>
            </a:r>
          </a:p>
          <a:p>
            <a:pPr algn="just"/>
            <a:endParaRPr lang="es-MX" sz="1400" dirty="0" smtClean="0"/>
          </a:p>
          <a:p>
            <a:pPr algn="just"/>
            <a:endParaRPr lang="es-MX" sz="1200" dirty="0"/>
          </a:p>
          <a:p>
            <a:pPr algn="just"/>
            <a:r>
              <a:rPr lang="es-MX" sz="1200" dirty="0"/>
              <a:t>Se  supervisa y se atiende el bacheo general de la calle </a:t>
            </a:r>
            <a:r>
              <a:rPr lang="es-MX" sz="1200" b="1" dirty="0" smtClean="0"/>
              <a:t>Morelos </a:t>
            </a:r>
            <a:r>
              <a:rPr lang="es-MX" sz="1200" b="1" dirty="0"/>
              <a:t>en sus cruces </a:t>
            </a:r>
            <a:r>
              <a:rPr lang="es-MX" sz="1200" b="1" dirty="0" smtClean="0"/>
              <a:t>16 de Septiembre </a:t>
            </a:r>
            <a:r>
              <a:rPr lang="es-MX" sz="1200" b="1" dirty="0"/>
              <a:t>y</a:t>
            </a:r>
            <a:r>
              <a:rPr lang="es-MX" sz="1200" b="1" dirty="0" smtClean="0"/>
              <a:t> Ocampo,</a:t>
            </a:r>
            <a:r>
              <a:rPr lang="es-MX" sz="1200" dirty="0" smtClean="0"/>
              <a:t> </a:t>
            </a:r>
            <a:r>
              <a:rPr lang="es-MX" sz="1200" dirty="0"/>
              <a:t>todo esto con la ayuda de la Cuadrilla de Empedradores de la Dirección de Mantenimiento a Vialidades y Pavimentos de este Ayuntamiento. </a:t>
            </a:r>
          </a:p>
          <a:p>
            <a:pPr algn="just"/>
            <a:endParaRPr lang="es-MX" sz="1200" dirty="0"/>
          </a:p>
          <a:p>
            <a:pPr algn="just"/>
            <a:endParaRPr lang="es-MX" sz="1200" dirty="0"/>
          </a:p>
          <a:p>
            <a:pPr algn="ctr"/>
            <a:r>
              <a:rPr lang="es-MX" sz="1200" b="1" dirty="0"/>
              <a:t>  Con un Avance de Metros Cuadrados:  </a:t>
            </a:r>
            <a:r>
              <a:rPr lang="es-MX" sz="1200" dirty="0" smtClean="0"/>
              <a:t>22 </a:t>
            </a:r>
            <a:r>
              <a:rPr lang="es-MX" sz="1200" dirty="0"/>
              <a:t>Metros Cuadrados</a:t>
            </a:r>
          </a:p>
          <a:p>
            <a:pPr algn="just"/>
            <a:endParaRPr lang="es-MX" sz="1400" dirty="0" smtClean="0"/>
          </a:p>
          <a:p>
            <a:pPr algn="just"/>
            <a:endParaRPr lang="es-MX" sz="1400" dirty="0"/>
          </a:p>
          <a:p>
            <a:pPr algn="just"/>
            <a:endParaRPr lang="es-MX" sz="1400" dirty="0" smtClean="0"/>
          </a:p>
          <a:p>
            <a:pPr algn="just"/>
            <a:endParaRPr lang="es-MX" sz="1400" dirty="0" smtClean="0"/>
          </a:p>
          <a:p>
            <a:pPr algn="just"/>
            <a:endParaRPr lang="es-MX" sz="1400" dirty="0" smtClean="0"/>
          </a:p>
          <a:p>
            <a:pPr algn="just"/>
            <a:endParaRPr lang="es-MX" sz="1400" dirty="0"/>
          </a:p>
          <a:p>
            <a:pPr algn="just"/>
            <a:endParaRPr lang="es-MX" sz="1400" dirty="0" smtClean="0"/>
          </a:p>
          <a:p>
            <a:pPr algn="just"/>
            <a:endParaRPr lang="es-MX" sz="1400" dirty="0"/>
          </a:p>
          <a:p>
            <a:endParaRPr lang="es-MX" sz="1400" dirty="0" smtClean="0"/>
          </a:p>
          <a:p>
            <a:endParaRPr lang="es-MX" sz="1400" dirty="0"/>
          </a:p>
        </p:txBody>
      </p:sp>
      <p:sp>
        <p:nvSpPr>
          <p:cNvPr id="3" name="2 CuadroTexto"/>
          <p:cNvSpPr txBox="1"/>
          <p:nvPr/>
        </p:nvSpPr>
        <p:spPr>
          <a:xfrm>
            <a:off x="6516216" y="548680"/>
            <a:ext cx="1800200" cy="369332"/>
          </a:xfrm>
          <a:prstGeom prst="rect">
            <a:avLst/>
          </a:prstGeom>
          <a:noFill/>
        </p:spPr>
        <p:txBody>
          <a:bodyPr wrap="square" rtlCol="0">
            <a:spAutoFit/>
          </a:bodyPr>
          <a:lstStyle/>
          <a:p>
            <a:pPr algn="ctr"/>
            <a:r>
              <a:rPr lang="es-MX" dirty="0" smtClean="0"/>
              <a:t>Julio  2021</a:t>
            </a:r>
          </a:p>
        </p:txBody>
      </p:sp>
      <p:pic>
        <p:nvPicPr>
          <p:cNvPr id="13" name="12 Imagen" descr="J:\WhatsApp Image 2021-07-23 at 10.05.08 A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490" y="1236914"/>
            <a:ext cx="2592630" cy="2462346"/>
          </a:xfrm>
          <a:prstGeom prst="rect">
            <a:avLst/>
          </a:prstGeom>
          <a:noFill/>
          <a:ln>
            <a:noFill/>
          </a:ln>
        </p:spPr>
      </p:pic>
      <p:pic>
        <p:nvPicPr>
          <p:cNvPr id="16" name="15 Imagen" descr="J:\WhatsApp Image 2021-07-23 at 10.05.08 AM (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4520" y="1236914"/>
            <a:ext cx="2511896" cy="2462346"/>
          </a:xfrm>
          <a:prstGeom prst="rect">
            <a:avLst/>
          </a:prstGeom>
          <a:noFill/>
          <a:ln>
            <a:noFill/>
          </a:ln>
        </p:spPr>
      </p:pic>
      <p:pic>
        <p:nvPicPr>
          <p:cNvPr id="17" name="16 Imagen" descr="D:\mis documentos\DELEGACION SANTA ANITA\OFICIOS 2021\FOTOS 2021\JULIO 2021\WhatsApp Image 2021-07-23 at 10.05.08 AM (4).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490" y="3789040"/>
            <a:ext cx="2592630" cy="2448272"/>
          </a:xfrm>
          <a:prstGeom prst="rect">
            <a:avLst/>
          </a:prstGeom>
          <a:noFill/>
          <a:ln>
            <a:noFill/>
          </a:ln>
        </p:spPr>
      </p:pic>
      <p:pic>
        <p:nvPicPr>
          <p:cNvPr id="21" name="20 Imagen" descr="D:\mis documentos\DELEGACION SANTA ANITA\OFICIOS 2021\FOTOS 2021\JULIO 2021\WhatsApp Image 2021-07-23 at 10.05.08 AM (3).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4520" y="3789040"/>
            <a:ext cx="2511896" cy="2431415"/>
          </a:xfrm>
          <a:prstGeom prst="rect">
            <a:avLst/>
          </a:prstGeom>
          <a:noFill/>
          <a:ln>
            <a:noFill/>
          </a:ln>
        </p:spPr>
      </p:pic>
    </p:spTree>
    <p:extLst>
      <p:ext uri="{BB962C8B-B14F-4D97-AF65-F5344CB8AC3E}">
        <p14:creationId xmlns:p14="http://schemas.microsoft.com/office/powerpoint/2010/main" val="10504182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Actividades 20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47459" y="1268760"/>
            <a:ext cx="2448272" cy="6355586"/>
          </a:xfrm>
          <a:prstGeom prst="rect">
            <a:avLst/>
          </a:prstGeom>
          <a:noFill/>
        </p:spPr>
        <p:txBody>
          <a:bodyPr wrap="square" rtlCol="0">
            <a:spAutoFit/>
          </a:bodyPr>
          <a:lstStyle/>
          <a:p>
            <a:pPr algn="just"/>
            <a:r>
              <a:rPr lang="en-US" sz="1200" dirty="0"/>
              <a:t>⁃</a:t>
            </a:r>
            <a:r>
              <a:rPr lang="es-MX" sz="1200" dirty="0"/>
              <a:t>Se </a:t>
            </a:r>
            <a:r>
              <a:rPr lang="es-MX" sz="1200" dirty="0" err="1"/>
              <a:t>Dra</a:t>
            </a:r>
            <a:r>
              <a:rPr lang="es-MX" sz="1200" dirty="0"/>
              <a:t> Wendy Hernández Barba, Directora del Centro de salud Santa Anita y la Lic. María del Socorro Ramírez enfermera del Centro de salud, solicitan coordinación para poner acciones de promoción de salud en el pueblo; así como solicitan un aval ciudadano para sus actividades que realizan, se acordó con ayudar a encontrar el aval.</a:t>
            </a:r>
          </a:p>
          <a:p>
            <a:pPr algn="just"/>
            <a:r>
              <a:rPr lang="en-US" sz="1200" dirty="0"/>
              <a:t>⁃</a:t>
            </a:r>
            <a:r>
              <a:rPr lang="es-MX" sz="1200" dirty="0"/>
              <a:t>Se atiende en la Delegación a los CC Susana Flores y Jorge González Cortes, vecinos de </a:t>
            </a:r>
            <a:r>
              <a:rPr lang="es-MX" sz="1200" dirty="0" err="1"/>
              <a:t>Infonavit</a:t>
            </a:r>
            <a:r>
              <a:rPr lang="es-MX" sz="1200" dirty="0"/>
              <a:t> Santa Anita, solicitan reparación de la calle Aquiles Serdán desde universidad hasta Revolución, se les informa que ya se solicitó y se les proporciona número de reporte (4412), de igual manera solicitan limpieza de un lote que colinda con su fraccionamiento</a:t>
            </a:r>
          </a:p>
          <a:p>
            <a:pPr algn="just"/>
            <a:r>
              <a:rPr lang="en-US" sz="1200" dirty="0"/>
              <a:t>⁃</a:t>
            </a:r>
            <a:r>
              <a:rPr lang="es-MX" sz="1200" dirty="0"/>
              <a:t>Se atendió en la Delegación al Sr Raúl Covarrubias, solicita colocación de señalética de sentidos de las calles en el pueblo y vigilancia por movilidad debido a que no se respetan sentidos viales</a:t>
            </a:r>
          </a:p>
          <a:p>
            <a:pPr algn="just"/>
            <a:endParaRPr lang="es-MX" sz="1200" dirty="0" smtClean="0"/>
          </a:p>
          <a:p>
            <a:pPr algn="just"/>
            <a:r>
              <a:rPr lang="es-MX" sz="1100" dirty="0"/>
              <a:t>	</a:t>
            </a:r>
            <a:endParaRPr lang="es-MX" sz="1100" dirty="0" smtClean="0"/>
          </a:p>
          <a:p>
            <a:pPr algn="just"/>
            <a:endParaRPr lang="es-MX" sz="1600" dirty="0"/>
          </a:p>
          <a:p>
            <a:pPr algn="just"/>
            <a:endParaRPr lang="es-MX" sz="1400" dirty="0" smtClean="0"/>
          </a:p>
          <a:p>
            <a:pPr algn="just"/>
            <a:endParaRPr lang="es-MX" sz="1400" dirty="0" smtClean="0"/>
          </a:p>
          <a:p>
            <a:pPr algn="just"/>
            <a:endParaRPr lang="es-MX" sz="1400" dirty="0"/>
          </a:p>
          <a:p>
            <a:pPr algn="just"/>
            <a:r>
              <a:rPr lang="es-MX" sz="1400" dirty="0" smtClean="0"/>
              <a:t>.</a:t>
            </a:r>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smtClean="0"/>
              <a:t>Julio </a:t>
            </a:r>
            <a:r>
              <a:rPr lang="es-MX" dirty="0" smtClean="0"/>
              <a:t>21</a:t>
            </a:r>
          </a:p>
        </p:txBody>
      </p:sp>
      <p:pic>
        <p:nvPicPr>
          <p:cNvPr id="11" name="10 Imagen" descr="D:\mis documentos\DELEGACION SANTA ANITA\OFICIOS 2021\FOTOS 2021\JULIO 2021\JULIO 2021\WhatsApp Image 2021-07-22 at 1.37.29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3760" y="1289072"/>
            <a:ext cx="2496352" cy="2499968"/>
          </a:xfrm>
          <a:prstGeom prst="rect">
            <a:avLst/>
          </a:prstGeom>
          <a:noFill/>
          <a:ln>
            <a:noFill/>
          </a:ln>
        </p:spPr>
      </p:pic>
      <p:pic>
        <p:nvPicPr>
          <p:cNvPr id="14" name="13 Imagen" descr="D:\mis documentos\DELEGACION SANTA ANITA\OFICIOS 2021\FOTOS 2021\JULIO 2021\JULIO 2021\WhatsApp Image 2021-07-22 at 1.37.30 PM (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5249" y="1289070"/>
            <a:ext cx="2571167" cy="2499969"/>
          </a:xfrm>
          <a:prstGeom prst="rect">
            <a:avLst/>
          </a:prstGeom>
          <a:noFill/>
          <a:ln>
            <a:noFill/>
          </a:ln>
        </p:spPr>
      </p:pic>
      <p:pic>
        <p:nvPicPr>
          <p:cNvPr id="15" name="14 Imagen" descr="D:\mis documentos\DELEGACION SANTA ANITA\OFICIOS 2021\FOTOS 2021\JULIO 2021\JULIO 2021\WhatsApp Image 2021-07-22 at 1.37.30 P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3760" y="3933056"/>
            <a:ext cx="2496352" cy="2304256"/>
          </a:xfrm>
          <a:prstGeom prst="rect">
            <a:avLst/>
          </a:prstGeom>
          <a:noFill/>
          <a:ln>
            <a:noFill/>
          </a:ln>
        </p:spPr>
      </p:pic>
      <p:pic>
        <p:nvPicPr>
          <p:cNvPr id="17" name="16 Imagen" descr="D:\mis documentos\DELEGACION SANTA ANITA\OFICIOS 2021\FOTOS 2021\JULIO 2021\JULIO 2021\WhatsApp Image 2021-07-22 at 1.37.31 PM (1).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5832" y="3933056"/>
            <a:ext cx="2570584" cy="2352675"/>
          </a:xfrm>
          <a:prstGeom prst="rect">
            <a:avLst/>
          </a:prstGeom>
          <a:noFill/>
          <a:ln>
            <a:noFill/>
          </a:ln>
        </p:spPr>
      </p:pic>
    </p:spTree>
    <p:extLst>
      <p:ext uri="{BB962C8B-B14F-4D97-AF65-F5344CB8AC3E}">
        <p14:creationId xmlns:p14="http://schemas.microsoft.com/office/powerpoint/2010/main" val="3470761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Actividades 20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47459" y="1268760"/>
            <a:ext cx="2448272" cy="6724918"/>
          </a:xfrm>
          <a:prstGeom prst="rect">
            <a:avLst/>
          </a:prstGeom>
          <a:noFill/>
        </p:spPr>
        <p:txBody>
          <a:bodyPr wrap="square" rtlCol="0">
            <a:spAutoFit/>
          </a:bodyPr>
          <a:lstStyle/>
          <a:p>
            <a:pPr algn="just"/>
            <a:r>
              <a:rPr lang="en-US" sz="1200" dirty="0"/>
              <a:t>⁃</a:t>
            </a:r>
            <a:r>
              <a:rPr lang="es-MX" sz="1200" dirty="0"/>
              <a:t>Acude personal de la Delegación a volver a acordonar la zona del socavón de la calle prolongación Colon y Arroyo Sur en Colonia Ojo de Agua, en lo que se presenta personal de obras públicas para su reparación; debido a que vecinos retiraron el listón de acordonamiento que había colocado Protección Civil.</a:t>
            </a:r>
          </a:p>
          <a:p>
            <a:pPr algn="just"/>
            <a:r>
              <a:rPr lang="es-MX" sz="1200" dirty="0"/>
              <a:t> </a:t>
            </a:r>
            <a:r>
              <a:rPr lang="en-US" sz="1200" dirty="0"/>
              <a:t>⁃</a:t>
            </a:r>
            <a:r>
              <a:rPr lang="es-MX" sz="1200" dirty="0"/>
              <a:t>Se realiza visita a la clase de repostería que se imparte en la Delegación en el espacio asignado al </a:t>
            </a:r>
            <a:r>
              <a:rPr lang="es-MX" sz="1200" dirty="0" err="1"/>
              <a:t>Dif</a:t>
            </a:r>
            <a:r>
              <a:rPr lang="es-MX" sz="1200" dirty="0"/>
              <a:t> del municipio </a:t>
            </a:r>
          </a:p>
          <a:p>
            <a:pPr algn="just"/>
            <a:r>
              <a:rPr lang="en-US" sz="1200" dirty="0"/>
              <a:t>⁃</a:t>
            </a:r>
            <a:r>
              <a:rPr lang="es-MX" sz="1200" dirty="0"/>
              <a:t>Se coordina con Participación Ciudadana, los detalles para la reunión del miércoles 21 del presente mes a las 18 horas con vecinos y locatarios de la calle Ramón Corona, Participación Ciudadana, Obras Públicas y la Delegación; respecto de las inconformidades de la obra por el cambio de infraestructura sanitaria e hidráulica, así como de cambio de empedrado, sobre la calle Ramón Corona desde Allende hasta Camino Real de Colima.</a:t>
            </a:r>
          </a:p>
          <a:p>
            <a:pPr algn="just"/>
            <a:r>
              <a:rPr lang="es-MX" sz="1200" dirty="0"/>
              <a:t>	</a:t>
            </a:r>
            <a:r>
              <a:rPr lang="es-MX" sz="1200" dirty="0" smtClean="0"/>
              <a:t>	</a:t>
            </a:r>
          </a:p>
          <a:p>
            <a:pPr algn="just"/>
            <a:r>
              <a:rPr lang="es-MX" sz="1100" dirty="0"/>
              <a:t>	</a:t>
            </a:r>
            <a:endParaRPr lang="es-MX" sz="1100" dirty="0" smtClean="0"/>
          </a:p>
          <a:p>
            <a:pPr algn="just"/>
            <a:endParaRPr lang="es-MX" sz="1600" dirty="0"/>
          </a:p>
          <a:p>
            <a:pPr algn="just"/>
            <a:endParaRPr lang="es-MX" sz="1400" dirty="0" smtClean="0"/>
          </a:p>
          <a:p>
            <a:pPr algn="just"/>
            <a:endParaRPr lang="es-MX" sz="1400" dirty="0" smtClean="0"/>
          </a:p>
          <a:p>
            <a:pPr algn="just"/>
            <a:endParaRPr lang="es-MX" sz="1400" dirty="0"/>
          </a:p>
          <a:p>
            <a:pPr algn="just"/>
            <a:r>
              <a:rPr lang="es-MX" sz="1400" dirty="0" smtClean="0"/>
              <a:t>.</a:t>
            </a:r>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smtClean="0"/>
              <a:t>Julio </a:t>
            </a:r>
            <a:r>
              <a:rPr lang="es-MX" dirty="0" smtClean="0"/>
              <a:t>21</a:t>
            </a:r>
          </a:p>
        </p:txBody>
      </p:sp>
      <p:pic>
        <p:nvPicPr>
          <p:cNvPr id="18" name="17 Imagen" descr="D:\mis documentos\DELEGACION SANTA ANITA\OFICIOS 2021\FOTOS 2021\JULIO 2021\JULIO 2021\WhatsApp Image 2021-07-22 at 1.37.31 PM.jpeg"/>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361688"/>
            <a:ext cx="3852428" cy="2427352"/>
          </a:xfrm>
          <a:prstGeom prst="rect">
            <a:avLst/>
          </a:prstGeom>
          <a:noFill/>
          <a:ln>
            <a:noFill/>
          </a:ln>
        </p:spPr>
      </p:pic>
      <p:pic>
        <p:nvPicPr>
          <p:cNvPr id="19" name="18 Imagen" descr="D:\mis documentos\DELEGACION SANTA ANITA\OFICIOS 2021\FOTOS 2021\JULIO 2021\JULIO 2021\WhatsApp Image 2021-07-22 at 1.37.33 PM.jpeg"/>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895917"/>
            <a:ext cx="3852428" cy="2413403"/>
          </a:xfrm>
          <a:prstGeom prst="rect">
            <a:avLst/>
          </a:prstGeom>
          <a:noFill/>
          <a:ln>
            <a:noFill/>
          </a:ln>
        </p:spPr>
      </p:pic>
    </p:spTree>
    <p:extLst>
      <p:ext uri="{BB962C8B-B14F-4D97-AF65-F5344CB8AC3E}">
        <p14:creationId xmlns:p14="http://schemas.microsoft.com/office/powerpoint/2010/main" val="11015825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Actividades 21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smtClean="0"/>
              <a:t>Julio </a:t>
            </a:r>
            <a:r>
              <a:rPr lang="es-MX" dirty="0" smtClean="0"/>
              <a:t>21</a:t>
            </a:r>
          </a:p>
        </p:txBody>
      </p:sp>
      <p:sp>
        <p:nvSpPr>
          <p:cNvPr id="11" name="1 CuadroTexto"/>
          <p:cNvSpPr txBox="1"/>
          <p:nvPr/>
        </p:nvSpPr>
        <p:spPr>
          <a:xfrm>
            <a:off x="447459" y="1268760"/>
            <a:ext cx="2448272" cy="1200329"/>
          </a:xfrm>
          <a:prstGeom prst="rect">
            <a:avLst/>
          </a:prstGeom>
          <a:noFill/>
        </p:spPr>
        <p:txBody>
          <a:bodyPr wrap="square" rtlCol="0">
            <a:spAutoFit/>
          </a:bodyPr>
          <a:lstStyle/>
          <a:p>
            <a:pPr algn="just"/>
            <a:endParaRPr lang="es-MX" sz="1600" dirty="0"/>
          </a:p>
          <a:p>
            <a:pPr algn="just"/>
            <a:endParaRPr lang="es-MX" sz="1400" dirty="0" smtClean="0"/>
          </a:p>
          <a:p>
            <a:pPr algn="just"/>
            <a:endParaRPr lang="es-MX" sz="1400" dirty="0" smtClean="0"/>
          </a:p>
          <a:p>
            <a:pPr algn="just"/>
            <a:endParaRPr lang="es-MX" sz="1400" dirty="0"/>
          </a:p>
          <a:p>
            <a:pPr algn="just"/>
            <a:r>
              <a:rPr lang="es-MX" sz="1400" dirty="0" smtClean="0"/>
              <a:t>.</a:t>
            </a:r>
            <a:endParaRPr lang="es-MX" sz="1400" dirty="0"/>
          </a:p>
        </p:txBody>
      </p:sp>
      <p:sp>
        <p:nvSpPr>
          <p:cNvPr id="15" name="1 CuadroTexto"/>
          <p:cNvSpPr txBox="1"/>
          <p:nvPr/>
        </p:nvSpPr>
        <p:spPr>
          <a:xfrm>
            <a:off x="447459" y="1268760"/>
            <a:ext cx="2600672" cy="4893647"/>
          </a:xfrm>
          <a:prstGeom prst="rect">
            <a:avLst/>
          </a:prstGeom>
          <a:noFill/>
        </p:spPr>
        <p:txBody>
          <a:bodyPr wrap="square" rtlCol="0">
            <a:spAutoFit/>
          </a:bodyPr>
          <a:lstStyle/>
          <a:p>
            <a:pPr algn="just"/>
            <a:r>
              <a:rPr lang="es-MX" sz="1200" dirty="0" smtClean="0"/>
              <a:t>-Se </a:t>
            </a:r>
            <a:r>
              <a:rPr lang="es-MX" sz="1200" dirty="0"/>
              <a:t>atendió en la Delegación a la </a:t>
            </a:r>
            <a:r>
              <a:rPr lang="es-MX" sz="1200" dirty="0" err="1"/>
              <a:t>Sra</a:t>
            </a:r>
            <a:r>
              <a:rPr lang="es-MX" sz="1200" dirty="0"/>
              <a:t> Margarita Noriega, quien solicita apoyo económico por que tiene una hija con insuficiencia respiratoria y necesita rentar un tanque de oxígeno.</a:t>
            </a:r>
          </a:p>
          <a:p>
            <a:pPr algn="just"/>
            <a:r>
              <a:rPr lang="en-US" sz="1200" dirty="0"/>
              <a:t>⁃</a:t>
            </a:r>
            <a:r>
              <a:rPr lang="es-MX" sz="1200" dirty="0"/>
              <a:t>Acude personal de la Delegación a volver a acordonar la zona del socavón de la calle prolongación Colon y Arroyo Sur en Colonia Ojo de Agua, en lo que se presenta personal de obras públicas para su reparación; debido a que vecinos retiraron el listón de acordonamiento que había colocado Protección Civil.</a:t>
            </a:r>
          </a:p>
          <a:p>
            <a:pPr algn="just"/>
            <a:r>
              <a:rPr lang="en-US" sz="1200" dirty="0"/>
              <a:t>⁃</a:t>
            </a:r>
            <a:r>
              <a:rPr lang="es-MX" sz="1200" dirty="0"/>
              <a:t>Se realiza recorrido en la Delegación  para verificar probables daños a alcantarillas y bocas de tormentas, ocasionadas por las lluvias </a:t>
            </a:r>
          </a:p>
          <a:p>
            <a:pPr algn="just"/>
            <a:r>
              <a:rPr lang="en-US" sz="1200" dirty="0"/>
              <a:t>⁃</a:t>
            </a:r>
            <a:r>
              <a:rPr lang="es-MX" sz="1200" dirty="0"/>
              <a:t>Apoya a Dirección de Delegaciones con la descarga de despensas </a:t>
            </a:r>
          </a:p>
          <a:p>
            <a:pPr algn="just"/>
            <a:endParaRPr lang="es-MX" sz="1600" dirty="0"/>
          </a:p>
          <a:p>
            <a:pPr algn="just"/>
            <a:endParaRPr lang="es-MX" sz="1400" dirty="0" smtClean="0"/>
          </a:p>
          <a:p>
            <a:pPr algn="just"/>
            <a:endParaRPr lang="es-MX" sz="1400" dirty="0" smtClean="0"/>
          </a:p>
          <a:p>
            <a:pPr algn="just"/>
            <a:endParaRPr lang="es-MX" sz="1400" dirty="0"/>
          </a:p>
          <a:p>
            <a:pPr algn="just"/>
            <a:r>
              <a:rPr lang="es-MX" sz="1400" dirty="0" smtClean="0"/>
              <a:t>.</a:t>
            </a:r>
            <a:endParaRPr lang="es-MX" sz="1400" dirty="0"/>
          </a:p>
        </p:txBody>
      </p:sp>
      <p:pic>
        <p:nvPicPr>
          <p:cNvPr id="18" name="17 Imagen" descr="D:\mis documentos\DELEGACION SANTA ANITA\OFICIOS 2021\FOTOS 2021\JULIO 2021\JULIO 2021\WhatsApp Image 2021-07-22 at 1.38.04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1268759"/>
            <a:ext cx="3708411" cy="2446823"/>
          </a:xfrm>
          <a:prstGeom prst="rect">
            <a:avLst/>
          </a:prstGeom>
          <a:noFill/>
          <a:ln>
            <a:noFill/>
          </a:ln>
        </p:spPr>
      </p:pic>
      <p:pic>
        <p:nvPicPr>
          <p:cNvPr id="19" name="18 Imagen" descr="D:\mis documentos\DELEGACION SANTA ANITA\OFICIOS 2021\FOTOS 2021\JULIO 2021\JULIO 2021\WhatsApp Image 2021-07-22 at 1.38.03 P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3789040"/>
            <a:ext cx="3708411" cy="2373367"/>
          </a:xfrm>
          <a:prstGeom prst="rect">
            <a:avLst/>
          </a:prstGeom>
          <a:noFill/>
          <a:ln>
            <a:noFill/>
          </a:ln>
        </p:spPr>
      </p:pic>
    </p:spTree>
    <p:extLst>
      <p:ext uri="{BB962C8B-B14F-4D97-AF65-F5344CB8AC3E}">
        <p14:creationId xmlns:p14="http://schemas.microsoft.com/office/powerpoint/2010/main" val="11196313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Actividades 21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47459" y="1268760"/>
            <a:ext cx="2448272" cy="6001643"/>
          </a:xfrm>
          <a:prstGeom prst="rect">
            <a:avLst/>
          </a:prstGeom>
          <a:noFill/>
        </p:spPr>
        <p:txBody>
          <a:bodyPr wrap="square" rtlCol="0">
            <a:spAutoFit/>
          </a:bodyPr>
          <a:lstStyle/>
          <a:p>
            <a:pPr algn="just"/>
            <a:r>
              <a:rPr lang="en-US" sz="1200" dirty="0"/>
              <a:t>⁃</a:t>
            </a:r>
            <a:r>
              <a:rPr lang="es-MX" sz="1200" dirty="0"/>
              <a:t>Se atiende encuesta pública en la Delegación en conjunto con Participación Ciudadana y obras públicas (Jefatura de Proyectos); respecto de las inconformidades de retraso de la obra por el cambio de infraestructura sanitaria e hidráulica, así como de cambio de empedrado, sobre la calle Ramón Corona desde Allende hasta Camino Real de Colima, así como inconformidad de la </a:t>
            </a:r>
            <a:r>
              <a:rPr lang="es-MX" sz="1200" dirty="0" err="1"/>
              <a:t>ciclovía</a:t>
            </a:r>
            <a:r>
              <a:rPr lang="es-MX" sz="1200" dirty="0"/>
              <a:t>. De igual manera se tomó nota de peticiones realizadas para distintas necesidades del pueblo y realizar las gestiones correspondientes.</a:t>
            </a:r>
          </a:p>
          <a:p>
            <a:pPr algn="just"/>
            <a:r>
              <a:rPr lang="en-US" sz="1200" dirty="0"/>
              <a:t>⁃</a:t>
            </a:r>
            <a:r>
              <a:rPr lang="es-MX" sz="1200" dirty="0"/>
              <a:t>Acude personal de maquinaria pesada para limpieza de un terreno al domicilio de privada Agua Azul 319, entre agua azul y Prolongación Colon en la Colonia Ojo de Agua, por reporte de daños a su finca, debido a escombro dejado al lado de su casa por término de obra de infraestructura de la calle Aquiles Serdán. </a:t>
            </a:r>
          </a:p>
          <a:p>
            <a:pPr algn="just"/>
            <a:endParaRPr lang="es-MX" sz="1600" dirty="0"/>
          </a:p>
          <a:p>
            <a:pPr algn="just"/>
            <a:endParaRPr lang="es-MX" sz="1400" dirty="0" smtClean="0"/>
          </a:p>
          <a:p>
            <a:pPr algn="just"/>
            <a:endParaRPr lang="es-MX" sz="1400" dirty="0" smtClean="0"/>
          </a:p>
          <a:p>
            <a:pPr algn="just"/>
            <a:endParaRPr lang="es-MX" sz="1400" dirty="0"/>
          </a:p>
          <a:p>
            <a:pPr algn="just"/>
            <a:r>
              <a:rPr lang="es-MX" sz="1400" dirty="0" smtClean="0"/>
              <a:t>.</a:t>
            </a:r>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smtClean="0"/>
              <a:t>Julio </a:t>
            </a:r>
            <a:r>
              <a:rPr lang="es-MX" dirty="0" smtClean="0"/>
              <a:t>21</a:t>
            </a:r>
          </a:p>
        </p:txBody>
      </p:sp>
      <p:pic>
        <p:nvPicPr>
          <p:cNvPr id="11" name="10 Imagen" descr="D:\mis documentos\DELEGACION SANTA ANITA\OFICIOS 2021\FOTOS 2021\JULIO 2021\JULIO 2021\WhatsApp Image 2021-07-22 at 1.38.02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1272171"/>
            <a:ext cx="3381375" cy="2228837"/>
          </a:xfrm>
          <a:prstGeom prst="rect">
            <a:avLst/>
          </a:prstGeom>
          <a:noFill/>
          <a:ln>
            <a:noFill/>
          </a:ln>
        </p:spPr>
      </p:pic>
    </p:spTree>
    <p:extLst>
      <p:ext uri="{BB962C8B-B14F-4D97-AF65-F5344CB8AC3E}">
        <p14:creationId xmlns:p14="http://schemas.microsoft.com/office/powerpoint/2010/main" val="36478114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Actividades 22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47459" y="1268760"/>
            <a:ext cx="2448272" cy="6186309"/>
          </a:xfrm>
          <a:prstGeom prst="rect">
            <a:avLst/>
          </a:prstGeom>
          <a:noFill/>
        </p:spPr>
        <p:txBody>
          <a:bodyPr wrap="square" rtlCol="0">
            <a:spAutoFit/>
          </a:bodyPr>
          <a:lstStyle/>
          <a:p>
            <a:pPr algn="just"/>
            <a:r>
              <a:rPr lang="es-MX" sz="1200" dirty="0" smtClean="0"/>
              <a:t>- Se atiende en la </a:t>
            </a:r>
            <a:r>
              <a:rPr lang="es-MX" sz="1200" dirty="0"/>
              <a:t>Delegación a la </a:t>
            </a:r>
            <a:r>
              <a:rPr lang="es-MX" sz="1200" dirty="0" err="1"/>
              <a:t>Sra</a:t>
            </a:r>
            <a:r>
              <a:rPr lang="es-MX" sz="1200" dirty="0"/>
              <a:t> María Jiménez, quien solicita empedrado que faltó en la privada Francisco I Madero</a:t>
            </a:r>
          </a:p>
          <a:p>
            <a:pPr algn="just"/>
            <a:r>
              <a:rPr lang="es-MX" sz="1200" dirty="0"/>
              <a:t>- Se atiende en la Delegación al Sr Felipe Arreola </a:t>
            </a:r>
            <a:r>
              <a:rPr lang="es-MX" sz="1200" dirty="0" err="1"/>
              <a:t>Garcia</a:t>
            </a:r>
            <a:r>
              <a:rPr lang="es-MX" sz="1200" dirty="0"/>
              <a:t>, quien solicita nomenclatura en la calle 16 de septiembre y Camino a San Sebastián</a:t>
            </a:r>
          </a:p>
          <a:p>
            <a:pPr algn="just"/>
            <a:r>
              <a:rPr lang="es-MX" sz="1200" dirty="0"/>
              <a:t>- Se visita obra de la calle Ramón Corona donde comienzan con los machuelos de las baquetas</a:t>
            </a:r>
          </a:p>
          <a:p>
            <a:pPr algn="just"/>
            <a:r>
              <a:rPr lang="es-MX" sz="1200" dirty="0"/>
              <a:t>- Acude personal de la Delegación a volver a acordonar la zona del socavón de la calle prolongación Colon y Arroyo Sur en Colonia Ojo de Agua, en lo que se presenta personal de obras públicas para su reparación; debido a que vecinos retiraron el listón de acordonamiento que había colocado Protección Civil.</a:t>
            </a:r>
          </a:p>
          <a:p>
            <a:pPr algn="just"/>
            <a:r>
              <a:rPr lang="es-MX" sz="1200" dirty="0"/>
              <a:t>- Se realiza visita de trabajos de bacheo en calles camino real a colima y Virgen de la Defensa en col la Candelaria, así como calle Abasolo y Francisco I Madero</a:t>
            </a:r>
          </a:p>
          <a:p>
            <a:pPr algn="just"/>
            <a:endParaRPr lang="es-MX" sz="1600" dirty="0"/>
          </a:p>
          <a:p>
            <a:pPr algn="just"/>
            <a:endParaRPr lang="es-MX" sz="1400" dirty="0" smtClean="0"/>
          </a:p>
          <a:p>
            <a:pPr algn="just"/>
            <a:endParaRPr lang="es-MX" sz="1400" dirty="0" smtClean="0"/>
          </a:p>
          <a:p>
            <a:pPr algn="just"/>
            <a:endParaRPr lang="es-MX" sz="1400" dirty="0"/>
          </a:p>
          <a:p>
            <a:pPr algn="just"/>
            <a:r>
              <a:rPr lang="es-MX" sz="1400" dirty="0" smtClean="0"/>
              <a:t>.</a:t>
            </a:r>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smtClean="0"/>
              <a:t>Julio </a:t>
            </a:r>
            <a:r>
              <a:rPr lang="es-MX" dirty="0" smtClean="0"/>
              <a:t>21</a:t>
            </a:r>
          </a:p>
        </p:txBody>
      </p:sp>
      <p:pic>
        <p:nvPicPr>
          <p:cNvPr id="11" name="10 Imagen" descr="D:\mis documentos\DELEGACION SANTA ANITA\OFICIOS 2021\FOTOS 2021\JULIO 2021\JULIO 2021\WhatsApp Image 2021-07-22 at 11.08.16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1268760"/>
            <a:ext cx="2455912" cy="2520280"/>
          </a:xfrm>
          <a:prstGeom prst="rect">
            <a:avLst/>
          </a:prstGeom>
          <a:noFill/>
          <a:ln>
            <a:noFill/>
          </a:ln>
        </p:spPr>
      </p:pic>
      <p:pic>
        <p:nvPicPr>
          <p:cNvPr id="14" name="13 Imagen" descr="D:\mis documentos\DELEGACION SANTA ANITA\OFICIOS 2021\FOTOS 2021\JULIO 2021\JULIO 2021\WhatsApp Image 2021-07-22 at 11.08.15 PM (2).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8311" y="1268760"/>
            <a:ext cx="2568104" cy="2520280"/>
          </a:xfrm>
          <a:prstGeom prst="rect">
            <a:avLst/>
          </a:prstGeom>
          <a:noFill/>
          <a:ln>
            <a:noFill/>
          </a:ln>
        </p:spPr>
      </p:pic>
      <p:pic>
        <p:nvPicPr>
          <p:cNvPr id="15" name="14 Imagen" descr="D:\mis documentos\DELEGACION SANTA ANITA\OFICIOS 2021\FOTOS 2021\JULIO 2021\JULIO 2021\WhatsApp Image 2021-07-22 at 11.08.15 P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913609"/>
            <a:ext cx="2455912" cy="2343150"/>
          </a:xfrm>
          <a:prstGeom prst="rect">
            <a:avLst/>
          </a:prstGeom>
          <a:noFill/>
          <a:ln>
            <a:noFill/>
          </a:ln>
        </p:spPr>
      </p:pic>
      <p:pic>
        <p:nvPicPr>
          <p:cNvPr id="17" name="16 Imagen" descr="D:\mis documentos\DELEGACION SANTA ANITA\OFICIOS 2021\FOTOS 2021\JULIO 2021\JULIO 2021\WhatsApp Image 2021-07-22 at 11.08.15 PM (1).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8310" y="3913609"/>
            <a:ext cx="2568105" cy="2343150"/>
          </a:xfrm>
          <a:prstGeom prst="rect">
            <a:avLst/>
          </a:prstGeom>
          <a:noFill/>
          <a:ln>
            <a:noFill/>
          </a:ln>
        </p:spPr>
      </p:pic>
    </p:spTree>
    <p:extLst>
      <p:ext uri="{BB962C8B-B14F-4D97-AF65-F5344CB8AC3E}">
        <p14:creationId xmlns:p14="http://schemas.microsoft.com/office/powerpoint/2010/main" val="22179511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Actividades 23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47459" y="1268760"/>
            <a:ext cx="2448272" cy="5816977"/>
          </a:xfrm>
          <a:prstGeom prst="rect">
            <a:avLst/>
          </a:prstGeom>
          <a:noFill/>
        </p:spPr>
        <p:txBody>
          <a:bodyPr wrap="square" rtlCol="0">
            <a:spAutoFit/>
          </a:bodyPr>
          <a:lstStyle/>
          <a:p>
            <a:pPr algn="just"/>
            <a:r>
              <a:rPr lang="es-MX" sz="1200" dirty="0" smtClean="0"/>
              <a:t>-Se </a:t>
            </a:r>
            <a:r>
              <a:rPr lang="es-MX" sz="1200" dirty="0"/>
              <a:t>realizan 3 reportes en el chat de aseo público, para solicitar recolección en mercado municipal, plaza del pueblo y calle Morelos desde Abasolo hasta Allende.</a:t>
            </a:r>
          </a:p>
          <a:p>
            <a:pPr algn="just"/>
            <a:r>
              <a:rPr lang="es-MX" sz="1200" dirty="0"/>
              <a:t>- Se acude a convocatoria para socializar la obra de Ramón Corona, por inconformidad sobre las medidas del arroyo vehicular, se realiza acta circunstanciada y se toma lista de asistencia </a:t>
            </a:r>
          </a:p>
          <a:p>
            <a:pPr algn="just"/>
            <a:r>
              <a:rPr lang="es-MX" sz="1200" dirty="0"/>
              <a:t>- </a:t>
            </a:r>
            <a:r>
              <a:rPr lang="es-MX" sz="1200" dirty="0" smtClean="0"/>
              <a:t>Visita </a:t>
            </a:r>
            <a:r>
              <a:rPr lang="es-MX" sz="1200" dirty="0"/>
              <a:t>obra de la calle Ramón Corona donde comienzan con los machuelos de las baquetas</a:t>
            </a:r>
          </a:p>
          <a:p>
            <a:pPr algn="just"/>
            <a:r>
              <a:rPr lang="es-MX" sz="1200" dirty="0"/>
              <a:t>- Se visita a los trabajos de reparación de fuga que están realizamos sobre el drenaje en la calle Ramón Corona y 5 de Mayo </a:t>
            </a:r>
          </a:p>
          <a:p>
            <a:pPr algn="just"/>
            <a:r>
              <a:rPr lang="es-MX" sz="1200" dirty="0" smtClean="0"/>
              <a:t>- </a:t>
            </a:r>
            <a:r>
              <a:rPr lang="es-MX" sz="1200" dirty="0"/>
              <a:t>Se atiende a la Directora de Participación Ciudadana, quien acude por los conflictos de los vecinos y locatarios de la calle Ramón Corona, se le informa de los acuerdos tomados en la reunión del día de hoy.</a:t>
            </a:r>
          </a:p>
          <a:p>
            <a:pPr algn="just"/>
            <a:endParaRPr lang="es-MX" sz="1600" dirty="0"/>
          </a:p>
          <a:p>
            <a:pPr algn="just"/>
            <a:endParaRPr lang="es-MX" sz="1400" dirty="0" smtClean="0"/>
          </a:p>
          <a:p>
            <a:pPr algn="just"/>
            <a:endParaRPr lang="es-MX" sz="1400" dirty="0" smtClean="0"/>
          </a:p>
          <a:p>
            <a:pPr algn="just"/>
            <a:endParaRPr lang="es-MX" sz="1400" dirty="0"/>
          </a:p>
          <a:p>
            <a:pPr algn="just"/>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smtClean="0"/>
              <a:t>Julio </a:t>
            </a:r>
            <a:r>
              <a:rPr lang="es-MX" dirty="0" smtClean="0"/>
              <a:t>21</a:t>
            </a:r>
          </a:p>
        </p:txBody>
      </p:sp>
      <p:pic>
        <p:nvPicPr>
          <p:cNvPr id="11" name="Imagen 10" descr="C:\Users\Soporte\Desktop\julio 02\WhatsApp Image 2021-07-23 at 5.01.27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9917" y="1300086"/>
            <a:ext cx="2500195" cy="2416946"/>
          </a:xfrm>
          <a:prstGeom prst="rect">
            <a:avLst/>
          </a:prstGeom>
          <a:noFill/>
          <a:ln>
            <a:noFill/>
          </a:ln>
        </p:spPr>
      </p:pic>
      <p:pic>
        <p:nvPicPr>
          <p:cNvPr id="14" name="Imagen 13" descr="C:\Users\Soporte\Desktop\julio 02\WhatsApp Image 2021-07-23 at 5.01.57 P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4299" y="1317183"/>
            <a:ext cx="2552116" cy="2399850"/>
          </a:xfrm>
          <a:prstGeom prst="rect">
            <a:avLst/>
          </a:prstGeom>
          <a:noFill/>
          <a:ln>
            <a:noFill/>
          </a:ln>
        </p:spPr>
      </p:pic>
      <p:pic>
        <p:nvPicPr>
          <p:cNvPr id="15" name="Imagen 14" descr="C:\Users\Soporte\Desktop\julio 02\WhatsApp Image 2021-07-23 at 5.02.19 P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2219" y="3820366"/>
            <a:ext cx="2477893" cy="2416946"/>
          </a:xfrm>
          <a:prstGeom prst="rect">
            <a:avLst/>
          </a:prstGeom>
          <a:noFill/>
          <a:ln>
            <a:noFill/>
          </a:ln>
        </p:spPr>
      </p:pic>
      <p:pic>
        <p:nvPicPr>
          <p:cNvPr id="17" name="Imagen 16" descr="C:\Users\Soporte\Desktop\julio 02\WhatsApp Image 2021-07-23 at 5.02.20 P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4903" y="3789040"/>
            <a:ext cx="2521512" cy="2448272"/>
          </a:xfrm>
          <a:prstGeom prst="rect">
            <a:avLst/>
          </a:prstGeom>
          <a:noFill/>
          <a:ln>
            <a:noFill/>
          </a:ln>
        </p:spPr>
      </p:pic>
    </p:spTree>
    <p:extLst>
      <p:ext uri="{BB962C8B-B14F-4D97-AF65-F5344CB8AC3E}">
        <p14:creationId xmlns:p14="http://schemas.microsoft.com/office/powerpoint/2010/main" val="13878611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4 </a:t>
            </a:r>
            <a:r>
              <a:rPr lang="es-MX" sz="1400" dirty="0" smtClean="0"/>
              <a:t>Brigadas de </a:t>
            </a:r>
            <a:r>
              <a:rPr lang="es-MX" sz="1400" dirty="0" err="1" smtClean="0"/>
              <a:t>Mtto</a:t>
            </a:r>
            <a:r>
              <a:rPr lang="es-MX" sz="1400" dirty="0" smtClean="0"/>
              <a:t> y Recuperación de Espacios Públicos/ Mantenimiento</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494191" y="1484783"/>
            <a:ext cx="2448272" cy="4185761"/>
          </a:xfrm>
          <a:prstGeom prst="rect">
            <a:avLst/>
          </a:prstGeom>
          <a:noFill/>
        </p:spPr>
        <p:txBody>
          <a:bodyPr wrap="square" rtlCol="0">
            <a:spAutoFit/>
          </a:bodyPr>
          <a:lstStyle/>
          <a:p>
            <a:pPr algn="just"/>
            <a:r>
              <a:rPr lang="es-MX" sz="1400" dirty="0"/>
              <a:t>Se realizo </a:t>
            </a:r>
            <a:r>
              <a:rPr lang="es-MX" sz="1400" dirty="0" smtClean="0"/>
              <a:t>la poda y limpieza del parque lineal en el fraccionamiento Ojo de Agua de esta Delegación Municipal de Santa Anita.</a:t>
            </a:r>
          </a:p>
          <a:p>
            <a:pPr algn="just"/>
            <a:endParaRPr lang="es-MX" sz="1400" dirty="0"/>
          </a:p>
          <a:p>
            <a:pPr algn="ctr"/>
            <a:endParaRPr lang="es-MX" sz="1400" dirty="0" smtClean="0"/>
          </a:p>
          <a:p>
            <a:pPr algn="ctr"/>
            <a:endParaRPr lang="es-MX" sz="1400" dirty="0"/>
          </a:p>
          <a:p>
            <a:pPr algn="ctr"/>
            <a:endParaRPr lang="es-MX" sz="1400" dirty="0" smtClean="0"/>
          </a:p>
          <a:p>
            <a:pPr algn="ctr"/>
            <a:endParaRPr lang="es-MX" sz="1400" dirty="0"/>
          </a:p>
          <a:p>
            <a:pPr algn="ctr"/>
            <a:endParaRPr lang="es-MX" sz="1400" dirty="0" smtClean="0"/>
          </a:p>
          <a:p>
            <a:pPr algn="ctr"/>
            <a:endParaRPr lang="es-MX" sz="1400" dirty="0"/>
          </a:p>
          <a:p>
            <a:pPr algn="ctr"/>
            <a:endParaRPr lang="es-MX" sz="1400" dirty="0" smtClean="0"/>
          </a:p>
          <a:p>
            <a:pPr algn="just"/>
            <a:endParaRPr lang="es-MX" sz="1400" dirty="0"/>
          </a:p>
          <a:p>
            <a:pPr algn="just"/>
            <a:endParaRPr lang="es-MX" sz="1400" dirty="0" smtClean="0"/>
          </a:p>
          <a:p>
            <a:pPr algn="just"/>
            <a:endParaRPr lang="es-MX" sz="1400" dirty="0"/>
          </a:p>
          <a:p>
            <a:pPr algn="just"/>
            <a:endParaRPr lang="es-MX" sz="1400" dirty="0"/>
          </a:p>
          <a:p>
            <a:endParaRPr lang="es-MX" sz="1400" dirty="0" smtClean="0"/>
          </a:p>
          <a:p>
            <a:endParaRPr lang="es-MX" sz="1400" dirty="0"/>
          </a:p>
        </p:txBody>
      </p:sp>
      <p:sp>
        <p:nvSpPr>
          <p:cNvPr id="3" name="2 CuadroTexto"/>
          <p:cNvSpPr txBox="1"/>
          <p:nvPr/>
        </p:nvSpPr>
        <p:spPr>
          <a:xfrm>
            <a:off x="6516216" y="548680"/>
            <a:ext cx="1800200" cy="369332"/>
          </a:xfrm>
          <a:prstGeom prst="rect">
            <a:avLst/>
          </a:prstGeom>
          <a:noFill/>
        </p:spPr>
        <p:txBody>
          <a:bodyPr wrap="square" rtlCol="0">
            <a:spAutoFit/>
          </a:bodyPr>
          <a:lstStyle/>
          <a:p>
            <a:pPr algn="ctr"/>
            <a:r>
              <a:rPr lang="es-MX" dirty="0" smtClean="0"/>
              <a:t>Julio  2021</a:t>
            </a:r>
          </a:p>
        </p:txBody>
      </p:sp>
      <p:pic>
        <p:nvPicPr>
          <p:cNvPr id="13" name="Imagen 12" descr="C:\Users\Soporte\Desktop\julio 02\WhatsApp Image 2021-07-22 at 1.35.20 PM (3).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3185" y="1245681"/>
            <a:ext cx="2654667" cy="2354211"/>
          </a:xfrm>
          <a:prstGeom prst="rect">
            <a:avLst/>
          </a:prstGeom>
          <a:noFill/>
          <a:ln>
            <a:noFill/>
          </a:ln>
        </p:spPr>
      </p:pic>
      <p:pic>
        <p:nvPicPr>
          <p:cNvPr id="16" name="Imagen 15" descr="C:\Users\Soporte\Desktop\julio 02\WhatsApp Image 2021-07-22 at 1.35.21 PM (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468" y="1258257"/>
            <a:ext cx="2524947" cy="2340410"/>
          </a:xfrm>
          <a:prstGeom prst="rect">
            <a:avLst/>
          </a:prstGeom>
          <a:noFill/>
          <a:ln>
            <a:noFill/>
          </a:ln>
        </p:spPr>
      </p:pic>
      <p:pic>
        <p:nvPicPr>
          <p:cNvPr id="17" name="Imagen 16" descr="C:\Users\Soporte\Desktop\julio 02\WhatsApp Image 2021-07-22 at 1.35.21 PM (2).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3670474"/>
            <a:ext cx="3024336" cy="2494829"/>
          </a:xfrm>
          <a:prstGeom prst="rect">
            <a:avLst/>
          </a:prstGeom>
          <a:noFill/>
          <a:ln>
            <a:noFill/>
          </a:ln>
        </p:spPr>
      </p:pic>
    </p:spTree>
    <p:extLst>
      <p:ext uri="{BB962C8B-B14F-4D97-AF65-F5344CB8AC3E}">
        <p14:creationId xmlns:p14="http://schemas.microsoft.com/office/powerpoint/2010/main" val="29353702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4 </a:t>
            </a:r>
            <a:r>
              <a:rPr lang="es-MX" sz="1400" dirty="0" smtClean="0"/>
              <a:t>Brigadas de </a:t>
            </a:r>
            <a:r>
              <a:rPr lang="es-MX" sz="1400" dirty="0" err="1" smtClean="0"/>
              <a:t>Mtto</a:t>
            </a:r>
            <a:r>
              <a:rPr lang="es-MX" sz="1400" dirty="0" smtClean="0"/>
              <a:t> y Recuperación de Espacios Públicos/ Mantenimiento</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494191" y="1484783"/>
            <a:ext cx="2448272" cy="4832092"/>
          </a:xfrm>
          <a:prstGeom prst="rect">
            <a:avLst/>
          </a:prstGeom>
          <a:noFill/>
        </p:spPr>
        <p:txBody>
          <a:bodyPr wrap="square" rtlCol="0">
            <a:spAutoFit/>
          </a:bodyPr>
          <a:lstStyle/>
          <a:p>
            <a:pPr algn="ctr"/>
            <a:endParaRPr lang="es-MX" sz="1400" dirty="0"/>
          </a:p>
          <a:p>
            <a:pPr algn="just"/>
            <a:r>
              <a:rPr lang="es-MX" sz="1400" dirty="0"/>
              <a:t>Se </a:t>
            </a:r>
            <a:r>
              <a:rPr lang="es-MX" sz="1400" dirty="0" smtClean="0"/>
              <a:t>realiza el corte de jardín de las jardineras de la plaza principal</a:t>
            </a:r>
          </a:p>
          <a:p>
            <a:pPr algn="just"/>
            <a:endParaRPr lang="es-MX" sz="1400" dirty="0"/>
          </a:p>
          <a:p>
            <a:pPr algn="just"/>
            <a:endParaRPr lang="es-MX" sz="1400" dirty="0" smtClean="0"/>
          </a:p>
          <a:p>
            <a:pPr algn="just"/>
            <a:endParaRPr lang="es-MX" sz="1400" dirty="0"/>
          </a:p>
          <a:p>
            <a:pPr algn="just"/>
            <a:endParaRPr lang="es-MX" sz="1400" dirty="0" smtClean="0"/>
          </a:p>
          <a:p>
            <a:pPr algn="just"/>
            <a:endParaRPr lang="es-MX" sz="1400" dirty="0" smtClean="0"/>
          </a:p>
          <a:p>
            <a:pPr algn="just"/>
            <a:endParaRPr lang="es-MX" sz="1400" dirty="0"/>
          </a:p>
          <a:p>
            <a:pPr algn="just"/>
            <a:endParaRPr lang="es-MX" sz="1400" dirty="0" smtClean="0"/>
          </a:p>
          <a:p>
            <a:pPr algn="just"/>
            <a:r>
              <a:rPr lang="es-MX" sz="1400" dirty="0" smtClean="0"/>
              <a:t>Se realiza la poda y limpieza de los camellones a un costado del Panteón Municipal en la calle Prolongación Colon en la Delegación de  Santa Anita.</a:t>
            </a:r>
          </a:p>
          <a:p>
            <a:pPr algn="just"/>
            <a:endParaRPr lang="es-MX" sz="1400" dirty="0"/>
          </a:p>
          <a:p>
            <a:pPr algn="just"/>
            <a:endParaRPr lang="es-MX" sz="1400" dirty="0" smtClean="0"/>
          </a:p>
          <a:p>
            <a:pPr algn="just"/>
            <a:endParaRPr lang="es-MX" sz="1400" dirty="0"/>
          </a:p>
          <a:p>
            <a:pPr algn="just"/>
            <a:endParaRPr lang="es-MX" sz="1400" dirty="0"/>
          </a:p>
          <a:p>
            <a:endParaRPr lang="es-MX" sz="1400" dirty="0" smtClean="0"/>
          </a:p>
          <a:p>
            <a:endParaRPr lang="es-MX" sz="1400" dirty="0"/>
          </a:p>
        </p:txBody>
      </p:sp>
      <p:sp>
        <p:nvSpPr>
          <p:cNvPr id="3" name="2 CuadroTexto"/>
          <p:cNvSpPr txBox="1"/>
          <p:nvPr/>
        </p:nvSpPr>
        <p:spPr>
          <a:xfrm>
            <a:off x="6516216" y="548680"/>
            <a:ext cx="1800200" cy="369332"/>
          </a:xfrm>
          <a:prstGeom prst="rect">
            <a:avLst/>
          </a:prstGeom>
          <a:noFill/>
        </p:spPr>
        <p:txBody>
          <a:bodyPr wrap="square" rtlCol="0">
            <a:spAutoFit/>
          </a:bodyPr>
          <a:lstStyle/>
          <a:p>
            <a:pPr algn="ctr"/>
            <a:r>
              <a:rPr lang="es-MX" dirty="0" smtClean="0"/>
              <a:t>Julio  2021</a:t>
            </a:r>
          </a:p>
        </p:txBody>
      </p:sp>
      <p:pic>
        <p:nvPicPr>
          <p:cNvPr id="18" name="Imagen 17" descr="C:\Users\Soporte\Desktop\julio 02\WhatsApp Image 2021-07-22 at 1.37.29 PM (2).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6632" y="1270828"/>
            <a:ext cx="2619484" cy="2330509"/>
          </a:xfrm>
          <a:prstGeom prst="rect">
            <a:avLst/>
          </a:prstGeom>
          <a:noFill/>
          <a:ln>
            <a:noFill/>
          </a:ln>
        </p:spPr>
      </p:pic>
      <p:pic>
        <p:nvPicPr>
          <p:cNvPr id="19" name="Imagen 18" descr="C:\Users\Soporte\Desktop\julio 02\WhatsApp Image 2021-07-22 at 1.37.32 PM (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3632" y="3691190"/>
            <a:ext cx="2612484" cy="2476500"/>
          </a:xfrm>
          <a:prstGeom prst="rect">
            <a:avLst/>
          </a:prstGeom>
          <a:noFill/>
          <a:ln>
            <a:noFill/>
          </a:ln>
        </p:spPr>
      </p:pic>
      <p:pic>
        <p:nvPicPr>
          <p:cNvPr id="20" name="Imagen 19" descr="C:\Users\Soporte\Desktop\julio 02\WhatsApp Image 2021-07-22 at 1.37.32 P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1923" y="3691190"/>
            <a:ext cx="2484493" cy="2476500"/>
          </a:xfrm>
          <a:prstGeom prst="rect">
            <a:avLst/>
          </a:prstGeom>
          <a:noFill/>
          <a:ln>
            <a:noFill/>
          </a:ln>
        </p:spPr>
      </p:pic>
    </p:spTree>
    <p:extLst>
      <p:ext uri="{BB962C8B-B14F-4D97-AF65-F5344CB8AC3E}">
        <p14:creationId xmlns:p14="http://schemas.microsoft.com/office/powerpoint/2010/main" val="15801221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4 </a:t>
            </a:r>
            <a:r>
              <a:rPr lang="es-MX" sz="1400" dirty="0" smtClean="0"/>
              <a:t>Brigadas de </a:t>
            </a:r>
            <a:r>
              <a:rPr lang="es-MX" sz="1400" dirty="0" err="1" smtClean="0"/>
              <a:t>Mtto</a:t>
            </a:r>
            <a:r>
              <a:rPr lang="es-MX" sz="1400" dirty="0" smtClean="0"/>
              <a:t> y Recuperación de Espacios Públicos/ Limpieza</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494191" y="1484783"/>
            <a:ext cx="2448272" cy="3108543"/>
          </a:xfrm>
          <a:prstGeom prst="rect">
            <a:avLst/>
          </a:prstGeom>
          <a:noFill/>
        </p:spPr>
        <p:txBody>
          <a:bodyPr wrap="square" rtlCol="0">
            <a:spAutoFit/>
          </a:bodyPr>
          <a:lstStyle/>
          <a:p>
            <a:pPr algn="ctr"/>
            <a:endParaRPr lang="es-MX" sz="1400" dirty="0"/>
          </a:p>
          <a:p>
            <a:pPr algn="just"/>
            <a:r>
              <a:rPr lang="es-MX" sz="1200" dirty="0" smtClean="0"/>
              <a:t>El personal de la Delegación de Santa Anita realizo la barrida y recolección de basura y maleza</a:t>
            </a:r>
          </a:p>
          <a:p>
            <a:pPr algn="just"/>
            <a:r>
              <a:rPr lang="es-MX" sz="1200" dirty="0"/>
              <a:t>prolongación Colon de arroyo Sur hasta arroyo norte, parques y áreas verdes de la Colonia Ojo de </a:t>
            </a:r>
            <a:r>
              <a:rPr lang="es-MX" sz="1200" dirty="0" smtClean="0"/>
              <a:t>Agua, de esta Delegación Municipal.</a:t>
            </a:r>
            <a:endParaRPr lang="es-MX" sz="1200" dirty="0"/>
          </a:p>
          <a:p>
            <a:pPr algn="just"/>
            <a:endParaRPr lang="es-MX" sz="1400" dirty="0" smtClean="0"/>
          </a:p>
          <a:p>
            <a:pPr algn="just"/>
            <a:endParaRPr lang="es-MX" sz="1400" dirty="0"/>
          </a:p>
          <a:p>
            <a:pPr algn="just"/>
            <a:r>
              <a:rPr lang="es-MX" sz="1400" dirty="0" smtClean="0"/>
              <a:t> </a:t>
            </a:r>
          </a:p>
          <a:p>
            <a:pPr algn="just"/>
            <a:endParaRPr lang="es-MX" sz="1400" dirty="0"/>
          </a:p>
          <a:p>
            <a:pPr algn="just"/>
            <a:endParaRPr lang="es-MX" sz="1400" dirty="0"/>
          </a:p>
          <a:p>
            <a:endParaRPr lang="es-MX" sz="1400" dirty="0" smtClean="0"/>
          </a:p>
          <a:p>
            <a:endParaRPr lang="es-MX" sz="1400" dirty="0"/>
          </a:p>
        </p:txBody>
      </p:sp>
      <p:sp>
        <p:nvSpPr>
          <p:cNvPr id="3" name="2 CuadroTexto"/>
          <p:cNvSpPr txBox="1"/>
          <p:nvPr/>
        </p:nvSpPr>
        <p:spPr>
          <a:xfrm>
            <a:off x="6516216" y="548680"/>
            <a:ext cx="1800200" cy="369332"/>
          </a:xfrm>
          <a:prstGeom prst="rect">
            <a:avLst/>
          </a:prstGeom>
          <a:noFill/>
        </p:spPr>
        <p:txBody>
          <a:bodyPr wrap="square" rtlCol="0">
            <a:spAutoFit/>
          </a:bodyPr>
          <a:lstStyle/>
          <a:p>
            <a:pPr algn="ctr"/>
            <a:r>
              <a:rPr lang="es-MX" dirty="0" smtClean="0"/>
              <a:t>Julio 2021</a:t>
            </a:r>
          </a:p>
        </p:txBody>
      </p:sp>
      <p:pic>
        <p:nvPicPr>
          <p:cNvPr id="13" name="Imagen 12" descr="C:\Users\Soporte\Desktop\julio 02\WhatsApp Image 2021-07-22 at 1.41.40 PM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2035" y="1237692"/>
            <a:ext cx="2630085" cy="2551348"/>
          </a:xfrm>
          <a:prstGeom prst="rect">
            <a:avLst/>
          </a:prstGeom>
          <a:noFill/>
          <a:ln>
            <a:noFill/>
          </a:ln>
        </p:spPr>
      </p:pic>
      <p:pic>
        <p:nvPicPr>
          <p:cNvPr id="16" name="Imagen 15" descr="C:\Users\Soporte\Desktop\julio 02\WhatsApp Image 2021-07-22 at 1.41.40 PM (2).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5412" y="1237692"/>
            <a:ext cx="2619375" cy="2551348"/>
          </a:xfrm>
          <a:prstGeom prst="rect">
            <a:avLst/>
          </a:prstGeom>
          <a:noFill/>
          <a:ln>
            <a:noFill/>
          </a:ln>
        </p:spPr>
      </p:pic>
      <p:pic>
        <p:nvPicPr>
          <p:cNvPr id="17" name="Imagen 16" descr="C:\Users\Soporte\Desktop\julio 02\WhatsApp Image 2021-07-22 at 1.41.40 P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1118" y="3837321"/>
            <a:ext cx="2611002" cy="2471999"/>
          </a:xfrm>
          <a:prstGeom prst="rect">
            <a:avLst/>
          </a:prstGeom>
          <a:noFill/>
          <a:ln>
            <a:noFill/>
          </a:ln>
        </p:spPr>
      </p:pic>
      <p:pic>
        <p:nvPicPr>
          <p:cNvPr id="21" name="Imagen 20" descr="C:\Users\Soporte\Desktop\julio 02\WhatsApp Image 2021-07-22 at 1.41.41 P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117" y="3837320"/>
            <a:ext cx="2583670" cy="2471999"/>
          </a:xfrm>
          <a:prstGeom prst="rect">
            <a:avLst/>
          </a:prstGeom>
          <a:noFill/>
          <a:ln>
            <a:noFill/>
          </a:ln>
        </p:spPr>
      </p:pic>
    </p:spTree>
    <p:extLst>
      <p:ext uri="{BB962C8B-B14F-4D97-AF65-F5344CB8AC3E}">
        <p14:creationId xmlns:p14="http://schemas.microsoft.com/office/powerpoint/2010/main" val="3368156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Visitas a Colonias/ Bacheo en General</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395536" y="1236914"/>
            <a:ext cx="2592288" cy="6709529"/>
          </a:xfrm>
          <a:prstGeom prst="rect">
            <a:avLst/>
          </a:prstGeom>
          <a:noFill/>
        </p:spPr>
        <p:txBody>
          <a:bodyPr wrap="square" rtlCol="0">
            <a:spAutoFit/>
          </a:bodyPr>
          <a:lstStyle/>
          <a:p>
            <a:pPr algn="just"/>
            <a:r>
              <a:rPr lang="es-MX" sz="1200" dirty="0" smtClean="0"/>
              <a:t>Se  supervisa y se atiende el bacheo general de la calle </a:t>
            </a:r>
            <a:r>
              <a:rPr lang="es-MX" sz="1200" b="1" dirty="0" smtClean="0"/>
              <a:t>Prolongación Colon (Afuera del Panteón Municipal),</a:t>
            </a:r>
            <a:r>
              <a:rPr lang="es-MX" sz="1200" dirty="0" smtClean="0"/>
              <a:t> todo </a:t>
            </a:r>
            <a:r>
              <a:rPr lang="es-MX" sz="1200" dirty="0"/>
              <a:t>esto con </a:t>
            </a:r>
            <a:r>
              <a:rPr lang="es-MX" sz="1200" dirty="0" smtClean="0"/>
              <a:t>la ayuda </a:t>
            </a:r>
            <a:r>
              <a:rPr lang="es-MX" sz="1200" dirty="0"/>
              <a:t>de la Cuadrilla de Empedradores de la Dirección de Mantenimiento a Vialidades y Pavimentos de este Ayuntamiento. </a:t>
            </a:r>
            <a:endParaRPr lang="es-MX" sz="1200" dirty="0" smtClean="0"/>
          </a:p>
          <a:p>
            <a:pPr algn="just"/>
            <a:endParaRPr lang="es-MX" sz="1200" dirty="0"/>
          </a:p>
          <a:p>
            <a:pPr algn="just"/>
            <a:endParaRPr lang="es-MX" sz="1200" dirty="0" smtClean="0"/>
          </a:p>
          <a:p>
            <a:pPr algn="ctr"/>
            <a:r>
              <a:rPr lang="es-MX" sz="1200" b="1" dirty="0"/>
              <a:t> </a:t>
            </a:r>
            <a:r>
              <a:rPr lang="es-MX" sz="1200" b="1" dirty="0" smtClean="0"/>
              <a:t> Con un Avance </a:t>
            </a:r>
            <a:r>
              <a:rPr lang="es-MX" sz="1200" b="1" dirty="0"/>
              <a:t>de Metros Cuadrados:  </a:t>
            </a:r>
            <a:r>
              <a:rPr lang="es-MX" sz="1200" dirty="0" smtClean="0"/>
              <a:t>20 </a:t>
            </a:r>
            <a:r>
              <a:rPr lang="es-MX" sz="1200" dirty="0"/>
              <a:t>Metros Cuadrados</a:t>
            </a:r>
          </a:p>
          <a:p>
            <a:pPr algn="just"/>
            <a:endParaRPr lang="es-MX" sz="1400" dirty="0" smtClean="0"/>
          </a:p>
          <a:p>
            <a:pPr algn="just"/>
            <a:endParaRPr lang="es-MX" sz="1200" dirty="0"/>
          </a:p>
          <a:p>
            <a:pPr algn="just"/>
            <a:r>
              <a:rPr lang="es-MX" sz="1200" dirty="0"/>
              <a:t>Se  supervisa y se atiende el bacheo general de la calle </a:t>
            </a:r>
            <a:r>
              <a:rPr lang="es-MX" sz="1200" b="1" dirty="0" smtClean="0"/>
              <a:t>5 de Mayo </a:t>
            </a:r>
            <a:r>
              <a:rPr lang="es-MX" sz="1200" b="1" dirty="0"/>
              <a:t>en sus cruces </a:t>
            </a:r>
            <a:r>
              <a:rPr lang="es-MX" sz="1200" b="1" dirty="0" smtClean="0"/>
              <a:t>Matamoros </a:t>
            </a:r>
            <a:r>
              <a:rPr lang="es-MX" sz="1200" b="1" dirty="0"/>
              <a:t>y</a:t>
            </a:r>
            <a:r>
              <a:rPr lang="es-MX" sz="1200" b="1" dirty="0" smtClean="0"/>
              <a:t> Aquiles Serdán,</a:t>
            </a:r>
            <a:r>
              <a:rPr lang="es-MX" sz="1200" dirty="0" smtClean="0"/>
              <a:t> </a:t>
            </a:r>
            <a:r>
              <a:rPr lang="es-MX" sz="1200" dirty="0"/>
              <a:t>todo esto con la ayuda de la Cuadrilla de Empedradores de la Dirección de Mantenimiento a Vialidades y Pavimentos de este Ayuntamiento. </a:t>
            </a:r>
          </a:p>
          <a:p>
            <a:pPr algn="just"/>
            <a:endParaRPr lang="es-MX" sz="1200" dirty="0"/>
          </a:p>
          <a:p>
            <a:pPr algn="just"/>
            <a:endParaRPr lang="es-MX" sz="1200" dirty="0"/>
          </a:p>
          <a:p>
            <a:pPr algn="ctr"/>
            <a:r>
              <a:rPr lang="es-MX" sz="1200" b="1" dirty="0"/>
              <a:t>  Con un Avance de Metros Cuadrados:  </a:t>
            </a:r>
            <a:r>
              <a:rPr lang="es-MX" sz="1200" dirty="0" smtClean="0"/>
              <a:t>25 </a:t>
            </a:r>
            <a:r>
              <a:rPr lang="es-MX" sz="1200" dirty="0"/>
              <a:t>Metros Cuadrados</a:t>
            </a:r>
          </a:p>
          <a:p>
            <a:pPr algn="just"/>
            <a:endParaRPr lang="es-MX" sz="1400" dirty="0" smtClean="0"/>
          </a:p>
          <a:p>
            <a:pPr algn="just"/>
            <a:endParaRPr lang="es-MX" sz="1400" dirty="0"/>
          </a:p>
          <a:p>
            <a:pPr algn="just"/>
            <a:endParaRPr lang="es-MX" sz="1400" dirty="0" smtClean="0"/>
          </a:p>
          <a:p>
            <a:pPr algn="just"/>
            <a:endParaRPr lang="es-MX" sz="1400" dirty="0" smtClean="0"/>
          </a:p>
          <a:p>
            <a:pPr algn="just"/>
            <a:endParaRPr lang="es-MX" sz="1400" dirty="0" smtClean="0"/>
          </a:p>
          <a:p>
            <a:pPr algn="just"/>
            <a:endParaRPr lang="es-MX" sz="1400" dirty="0"/>
          </a:p>
          <a:p>
            <a:pPr algn="just"/>
            <a:endParaRPr lang="es-MX" sz="1400" dirty="0" smtClean="0"/>
          </a:p>
          <a:p>
            <a:pPr algn="just"/>
            <a:endParaRPr lang="es-MX" sz="1400" dirty="0"/>
          </a:p>
          <a:p>
            <a:endParaRPr lang="es-MX" sz="1400" dirty="0" smtClean="0"/>
          </a:p>
          <a:p>
            <a:endParaRPr lang="es-MX" sz="1400" dirty="0"/>
          </a:p>
        </p:txBody>
      </p:sp>
      <p:sp>
        <p:nvSpPr>
          <p:cNvPr id="3" name="2 CuadroTexto"/>
          <p:cNvSpPr txBox="1"/>
          <p:nvPr/>
        </p:nvSpPr>
        <p:spPr>
          <a:xfrm>
            <a:off x="6516216" y="548680"/>
            <a:ext cx="1800200" cy="369332"/>
          </a:xfrm>
          <a:prstGeom prst="rect">
            <a:avLst/>
          </a:prstGeom>
          <a:noFill/>
        </p:spPr>
        <p:txBody>
          <a:bodyPr wrap="square" rtlCol="0">
            <a:spAutoFit/>
          </a:bodyPr>
          <a:lstStyle/>
          <a:p>
            <a:pPr algn="ctr"/>
            <a:r>
              <a:rPr lang="es-MX" dirty="0" smtClean="0"/>
              <a:t>Julio  2021</a:t>
            </a:r>
          </a:p>
        </p:txBody>
      </p:sp>
      <p:pic>
        <p:nvPicPr>
          <p:cNvPr id="13" name="12 Imagen" descr="D:\mis documentos\DELEGACION SANTA ANITA\OFICIOS 2021\FOTOS 2021\JULIO 2021\WhatsApp Image 2021-07-23 at 10.05.08 AM (9).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182" y="1238247"/>
            <a:ext cx="2691860" cy="2461013"/>
          </a:xfrm>
          <a:prstGeom prst="rect">
            <a:avLst/>
          </a:prstGeom>
          <a:noFill/>
          <a:ln>
            <a:noFill/>
          </a:ln>
        </p:spPr>
      </p:pic>
      <p:pic>
        <p:nvPicPr>
          <p:cNvPr id="16" name="15 Imagen" descr="D:\mis documentos\DELEGACION SANTA ANITA\OFICIOS 2021\FOTOS 2021\JULIO 2021\WhatsApp Image 2021-07-23 at 10.05.08 AM (10).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4520" y="1238248"/>
            <a:ext cx="2585263" cy="2461012"/>
          </a:xfrm>
          <a:prstGeom prst="rect">
            <a:avLst/>
          </a:prstGeom>
          <a:noFill/>
          <a:ln>
            <a:noFill/>
          </a:ln>
        </p:spPr>
      </p:pic>
      <p:pic>
        <p:nvPicPr>
          <p:cNvPr id="17" name="16 Imagen" descr="D:\mis documentos\DELEGACION SANTA ANITA\OFICIOS 2021\FOTOS 2021\JULIO 2021\WhatsApp Image 2021-07-23 at 10.05.08 AM (1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182" y="3789040"/>
            <a:ext cx="2691860" cy="2520280"/>
          </a:xfrm>
          <a:prstGeom prst="rect">
            <a:avLst/>
          </a:prstGeom>
          <a:noFill/>
          <a:ln>
            <a:noFill/>
          </a:ln>
        </p:spPr>
      </p:pic>
      <p:pic>
        <p:nvPicPr>
          <p:cNvPr id="21" name="20 Imagen" descr="D:\mis documentos\DELEGACION SANTA ANITA\OFICIOS 2021\FOTOS 2021\JULIO 2021\WhatsApp Image 2021-07-23 at 10.05.08 AM (12).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7014" y="3789040"/>
            <a:ext cx="2552769" cy="2520280"/>
          </a:xfrm>
          <a:prstGeom prst="rect">
            <a:avLst/>
          </a:prstGeom>
          <a:noFill/>
          <a:ln>
            <a:noFill/>
          </a:ln>
        </p:spPr>
      </p:pic>
    </p:spTree>
    <p:extLst>
      <p:ext uri="{BB962C8B-B14F-4D97-AF65-F5344CB8AC3E}">
        <p14:creationId xmlns:p14="http://schemas.microsoft.com/office/powerpoint/2010/main" val="15236701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Visitas a Colonias/ Bacheo en General</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395536" y="1236914"/>
            <a:ext cx="2592288" cy="6709529"/>
          </a:xfrm>
          <a:prstGeom prst="rect">
            <a:avLst/>
          </a:prstGeom>
          <a:noFill/>
        </p:spPr>
        <p:txBody>
          <a:bodyPr wrap="square" rtlCol="0">
            <a:spAutoFit/>
          </a:bodyPr>
          <a:lstStyle/>
          <a:p>
            <a:pPr algn="just"/>
            <a:r>
              <a:rPr lang="es-MX" sz="1200" dirty="0" smtClean="0"/>
              <a:t>Se  supervisa y se atiende el bacheo general de la calle </a:t>
            </a:r>
            <a:r>
              <a:rPr lang="es-MX" sz="1200" b="1" dirty="0" smtClean="0"/>
              <a:t>Abasolo esquina Morelos,</a:t>
            </a:r>
            <a:r>
              <a:rPr lang="es-MX" sz="1200" dirty="0" smtClean="0"/>
              <a:t> todo </a:t>
            </a:r>
            <a:r>
              <a:rPr lang="es-MX" sz="1200" dirty="0"/>
              <a:t>esto con </a:t>
            </a:r>
            <a:r>
              <a:rPr lang="es-MX" sz="1200" dirty="0" smtClean="0"/>
              <a:t>la ayuda </a:t>
            </a:r>
            <a:r>
              <a:rPr lang="es-MX" sz="1200" dirty="0"/>
              <a:t>de la Cuadrilla de Empedradores de la Dirección de Mantenimiento a Vialidades y Pavimentos de este Ayuntamiento. </a:t>
            </a:r>
            <a:endParaRPr lang="es-MX" sz="1200" dirty="0" smtClean="0"/>
          </a:p>
          <a:p>
            <a:pPr algn="just"/>
            <a:endParaRPr lang="es-MX" sz="1200" dirty="0"/>
          </a:p>
          <a:p>
            <a:pPr algn="just"/>
            <a:endParaRPr lang="es-MX" sz="1200" dirty="0" smtClean="0"/>
          </a:p>
          <a:p>
            <a:pPr algn="ctr"/>
            <a:r>
              <a:rPr lang="es-MX" sz="1200" b="1" dirty="0"/>
              <a:t> </a:t>
            </a:r>
            <a:r>
              <a:rPr lang="es-MX" sz="1200" b="1" dirty="0" smtClean="0"/>
              <a:t> Con un Avance </a:t>
            </a:r>
            <a:r>
              <a:rPr lang="es-MX" sz="1200" b="1" dirty="0"/>
              <a:t>de Metros Cuadrados:  </a:t>
            </a:r>
            <a:r>
              <a:rPr lang="es-MX" sz="1200" dirty="0" smtClean="0"/>
              <a:t>20 </a:t>
            </a:r>
            <a:r>
              <a:rPr lang="es-MX" sz="1200" dirty="0"/>
              <a:t>Metros Cuadrados</a:t>
            </a:r>
          </a:p>
          <a:p>
            <a:pPr algn="just"/>
            <a:endParaRPr lang="es-MX" sz="1400" dirty="0" smtClean="0"/>
          </a:p>
          <a:p>
            <a:pPr algn="just"/>
            <a:endParaRPr lang="es-MX" sz="1200" dirty="0"/>
          </a:p>
          <a:p>
            <a:pPr algn="just"/>
            <a:r>
              <a:rPr lang="es-MX" sz="1200" dirty="0"/>
              <a:t>Se  supervisa y se atiende el bacheo general de la calle </a:t>
            </a:r>
            <a:r>
              <a:rPr lang="es-MX" sz="1200" b="1" dirty="0" smtClean="0"/>
              <a:t>Francisco I Madero esquina Abasolo</a:t>
            </a:r>
            <a:r>
              <a:rPr lang="es-MX" sz="1200" dirty="0" smtClean="0"/>
              <a:t> </a:t>
            </a:r>
            <a:r>
              <a:rPr lang="es-MX" sz="1200" dirty="0"/>
              <a:t>todo esto con la ayuda de la Cuadrilla de Empedradores de la Dirección de Mantenimiento a Vialidades y Pavimentos de este Ayuntamiento. </a:t>
            </a:r>
          </a:p>
          <a:p>
            <a:pPr algn="just"/>
            <a:endParaRPr lang="es-MX" sz="1200" dirty="0"/>
          </a:p>
          <a:p>
            <a:pPr algn="just"/>
            <a:endParaRPr lang="es-MX" sz="1200" dirty="0"/>
          </a:p>
          <a:p>
            <a:pPr algn="ctr"/>
            <a:r>
              <a:rPr lang="es-MX" sz="1200" b="1" dirty="0"/>
              <a:t>  Con un Avance de Metros Cuadrados:  </a:t>
            </a:r>
            <a:r>
              <a:rPr lang="es-MX" sz="1200" dirty="0" smtClean="0"/>
              <a:t>12 </a:t>
            </a:r>
            <a:r>
              <a:rPr lang="es-MX" sz="1200" dirty="0"/>
              <a:t>Metros Cuadrados</a:t>
            </a:r>
          </a:p>
          <a:p>
            <a:pPr algn="just"/>
            <a:endParaRPr lang="es-MX" sz="1400" dirty="0" smtClean="0"/>
          </a:p>
          <a:p>
            <a:pPr algn="just"/>
            <a:endParaRPr lang="es-MX" sz="1400" dirty="0"/>
          </a:p>
          <a:p>
            <a:pPr algn="just"/>
            <a:endParaRPr lang="es-MX" sz="1400" dirty="0" smtClean="0"/>
          </a:p>
          <a:p>
            <a:pPr algn="just"/>
            <a:endParaRPr lang="es-MX" sz="1400" dirty="0" smtClean="0"/>
          </a:p>
          <a:p>
            <a:pPr algn="just"/>
            <a:endParaRPr lang="es-MX" sz="1400" dirty="0" smtClean="0"/>
          </a:p>
          <a:p>
            <a:pPr algn="just"/>
            <a:endParaRPr lang="es-MX" sz="1400" dirty="0"/>
          </a:p>
          <a:p>
            <a:pPr algn="just"/>
            <a:endParaRPr lang="es-MX" sz="1400" dirty="0" smtClean="0"/>
          </a:p>
          <a:p>
            <a:pPr algn="just"/>
            <a:endParaRPr lang="es-MX" sz="1400" dirty="0"/>
          </a:p>
          <a:p>
            <a:endParaRPr lang="es-MX" sz="1400" dirty="0" smtClean="0"/>
          </a:p>
          <a:p>
            <a:endParaRPr lang="es-MX" sz="1400" dirty="0"/>
          </a:p>
        </p:txBody>
      </p:sp>
      <p:sp>
        <p:nvSpPr>
          <p:cNvPr id="3" name="2 CuadroTexto"/>
          <p:cNvSpPr txBox="1"/>
          <p:nvPr/>
        </p:nvSpPr>
        <p:spPr>
          <a:xfrm>
            <a:off x="6516216" y="548680"/>
            <a:ext cx="1800200" cy="369332"/>
          </a:xfrm>
          <a:prstGeom prst="rect">
            <a:avLst/>
          </a:prstGeom>
          <a:noFill/>
        </p:spPr>
        <p:txBody>
          <a:bodyPr wrap="square" rtlCol="0">
            <a:spAutoFit/>
          </a:bodyPr>
          <a:lstStyle/>
          <a:p>
            <a:pPr algn="ctr"/>
            <a:r>
              <a:rPr lang="es-MX" dirty="0" smtClean="0"/>
              <a:t>Julio  2021</a:t>
            </a:r>
          </a:p>
        </p:txBody>
      </p:sp>
      <p:pic>
        <p:nvPicPr>
          <p:cNvPr id="13" name="12 Imagen" descr="D:\mis documentos\DELEGACION SANTA ANITA\OFICIOS 2021\FOTOS 2021\JULIO 2021\WhatsApp Image 2021-07-23 at 10.05.08 AM (2).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181" y="1238249"/>
            <a:ext cx="2603939" cy="2461011"/>
          </a:xfrm>
          <a:prstGeom prst="rect">
            <a:avLst/>
          </a:prstGeom>
          <a:noFill/>
          <a:ln>
            <a:noFill/>
          </a:ln>
        </p:spPr>
      </p:pic>
      <p:pic>
        <p:nvPicPr>
          <p:cNvPr id="16" name="15 Imagen" descr="D:\mis documentos\DELEGACION SANTA ANITA\OFICIOS 2021\FOTOS 2021\JULIO 2021\WhatsApp Image 2021-07-23 at 10.05.08 AM (15).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9798" y="1251967"/>
            <a:ext cx="2556617" cy="2447293"/>
          </a:xfrm>
          <a:prstGeom prst="rect">
            <a:avLst/>
          </a:prstGeom>
          <a:noFill/>
          <a:ln>
            <a:noFill/>
          </a:ln>
        </p:spPr>
      </p:pic>
      <p:pic>
        <p:nvPicPr>
          <p:cNvPr id="17" name="16 Imagen" descr="D:\mis documentos\DELEGACION SANTA ANITA\OFICIOS 2021\FOTOS 2021\JULIO 2021\WhatsApp Image 2021-07-23 at 10.05.08 AM (16).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180" y="3789040"/>
            <a:ext cx="2603939" cy="2448272"/>
          </a:xfrm>
          <a:prstGeom prst="rect">
            <a:avLst/>
          </a:prstGeom>
          <a:noFill/>
          <a:ln>
            <a:noFill/>
          </a:ln>
        </p:spPr>
      </p:pic>
      <p:pic>
        <p:nvPicPr>
          <p:cNvPr id="21" name="20 Imagen" descr="D:\mis documentos\DELEGACION SANTA ANITA\OFICIOS 2021\FOTOS 2021\JULIO 2021\WhatsApp Image 2021-07-23 at 10.05.08 AM (17).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797" y="3789040"/>
            <a:ext cx="2556617" cy="2448272"/>
          </a:xfrm>
          <a:prstGeom prst="rect">
            <a:avLst/>
          </a:prstGeom>
          <a:noFill/>
          <a:ln>
            <a:noFill/>
          </a:ln>
        </p:spPr>
      </p:pic>
    </p:spTree>
    <p:extLst>
      <p:ext uri="{BB962C8B-B14F-4D97-AF65-F5344CB8AC3E}">
        <p14:creationId xmlns:p14="http://schemas.microsoft.com/office/powerpoint/2010/main" val="3542006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Visitas a Colonias/ Bacheo en General</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395536" y="1236914"/>
            <a:ext cx="2592288" cy="7448193"/>
          </a:xfrm>
          <a:prstGeom prst="rect">
            <a:avLst/>
          </a:prstGeom>
          <a:noFill/>
        </p:spPr>
        <p:txBody>
          <a:bodyPr wrap="square" rtlCol="0">
            <a:spAutoFit/>
          </a:bodyPr>
          <a:lstStyle/>
          <a:p>
            <a:pPr algn="just"/>
            <a:r>
              <a:rPr lang="es-MX" sz="1200" dirty="0" smtClean="0"/>
              <a:t>Se  supervisa y se atiende el bacheo general de la calle </a:t>
            </a:r>
            <a:r>
              <a:rPr lang="es-MX" sz="1200" b="1" dirty="0" smtClean="0"/>
              <a:t>Abasolo en sus cruces con calle Francisco I Madero y Agustín Rivera ,</a:t>
            </a:r>
            <a:r>
              <a:rPr lang="es-MX" sz="1200" dirty="0" smtClean="0"/>
              <a:t> todo </a:t>
            </a:r>
            <a:r>
              <a:rPr lang="es-MX" sz="1200" dirty="0"/>
              <a:t>esto con </a:t>
            </a:r>
            <a:r>
              <a:rPr lang="es-MX" sz="1200" dirty="0" smtClean="0"/>
              <a:t>la ayuda </a:t>
            </a:r>
            <a:r>
              <a:rPr lang="es-MX" sz="1200" dirty="0"/>
              <a:t>de la Cuadrilla de Empedradores de la Dirección de Mantenimiento a Vialidades y Pavimentos de este Ayuntamiento. </a:t>
            </a:r>
            <a:endParaRPr lang="es-MX" sz="1200" dirty="0" smtClean="0"/>
          </a:p>
          <a:p>
            <a:pPr algn="just"/>
            <a:endParaRPr lang="es-MX" sz="1200" dirty="0"/>
          </a:p>
          <a:p>
            <a:pPr algn="just"/>
            <a:endParaRPr lang="es-MX" sz="1200" dirty="0" smtClean="0"/>
          </a:p>
          <a:p>
            <a:pPr algn="ctr"/>
            <a:r>
              <a:rPr lang="es-MX" sz="1200" b="1" dirty="0"/>
              <a:t> </a:t>
            </a:r>
            <a:r>
              <a:rPr lang="es-MX" sz="1200" b="1" dirty="0" smtClean="0"/>
              <a:t> Con un Avance </a:t>
            </a:r>
            <a:r>
              <a:rPr lang="es-MX" sz="1200" b="1" dirty="0"/>
              <a:t>de Metros Cuadrados:  </a:t>
            </a:r>
            <a:r>
              <a:rPr lang="es-MX" sz="1200" dirty="0" smtClean="0"/>
              <a:t>35 </a:t>
            </a:r>
            <a:r>
              <a:rPr lang="es-MX" sz="1200" dirty="0"/>
              <a:t>Metros Cuadrados</a:t>
            </a:r>
          </a:p>
          <a:p>
            <a:pPr algn="just"/>
            <a:endParaRPr lang="es-MX" sz="1400" dirty="0" smtClean="0"/>
          </a:p>
          <a:p>
            <a:pPr algn="just"/>
            <a:endParaRPr lang="es-MX" sz="1200" dirty="0"/>
          </a:p>
          <a:p>
            <a:pPr algn="just"/>
            <a:r>
              <a:rPr lang="es-MX" sz="1200" dirty="0"/>
              <a:t>Se  supervisa y se atiende el bacheo general </a:t>
            </a:r>
            <a:r>
              <a:rPr lang="es-MX" sz="1200" dirty="0" smtClean="0"/>
              <a:t>en diferentes calles de la Delegación como: </a:t>
            </a:r>
            <a:r>
              <a:rPr lang="es-MX" sz="1200" b="1" dirty="0" smtClean="0"/>
              <a:t>Ocampo, Francisco I Madero, Manuel Acuña, Hidalgo, Aquiles Serdán y Virgen de Guadalupe</a:t>
            </a:r>
            <a:r>
              <a:rPr lang="es-MX" sz="1200" dirty="0" smtClean="0"/>
              <a:t>, todo </a:t>
            </a:r>
            <a:r>
              <a:rPr lang="es-MX" sz="1200" dirty="0"/>
              <a:t>esto con la ayuda de la Cuadrilla de Empedradores de la Dirección de Mantenimiento a Vialidades y Pavimentos de este Ayuntamiento. </a:t>
            </a:r>
          </a:p>
          <a:p>
            <a:pPr algn="just"/>
            <a:endParaRPr lang="es-MX" sz="1200" dirty="0"/>
          </a:p>
          <a:p>
            <a:pPr algn="ctr"/>
            <a:r>
              <a:rPr lang="es-MX" sz="1200" b="1" dirty="0"/>
              <a:t>  Con un Avance de Metros Cuadrados:  </a:t>
            </a:r>
            <a:r>
              <a:rPr lang="es-MX" sz="1200" dirty="0" smtClean="0"/>
              <a:t>60 </a:t>
            </a:r>
            <a:r>
              <a:rPr lang="es-MX" sz="1200" dirty="0"/>
              <a:t>Metros Cuadrados</a:t>
            </a:r>
          </a:p>
          <a:p>
            <a:pPr algn="just"/>
            <a:endParaRPr lang="es-MX" sz="1400" dirty="0" smtClean="0"/>
          </a:p>
          <a:p>
            <a:pPr algn="just"/>
            <a:endParaRPr lang="es-MX" sz="1400" dirty="0"/>
          </a:p>
          <a:p>
            <a:pPr algn="just"/>
            <a:endParaRPr lang="es-MX" sz="1400" dirty="0" smtClean="0"/>
          </a:p>
          <a:p>
            <a:pPr algn="just"/>
            <a:endParaRPr lang="es-MX" sz="1400" dirty="0" smtClean="0"/>
          </a:p>
          <a:p>
            <a:pPr algn="just"/>
            <a:endParaRPr lang="es-MX" sz="1400" dirty="0" smtClean="0"/>
          </a:p>
          <a:p>
            <a:pPr algn="just"/>
            <a:endParaRPr lang="es-MX" sz="1400" dirty="0"/>
          </a:p>
          <a:p>
            <a:pPr algn="just"/>
            <a:endParaRPr lang="es-MX" sz="1400" dirty="0" smtClean="0"/>
          </a:p>
          <a:p>
            <a:pPr algn="just"/>
            <a:endParaRPr lang="es-MX" sz="1400" dirty="0"/>
          </a:p>
          <a:p>
            <a:endParaRPr lang="es-MX" sz="1400" dirty="0" smtClean="0"/>
          </a:p>
          <a:p>
            <a:endParaRPr lang="es-MX" sz="1400" dirty="0"/>
          </a:p>
        </p:txBody>
      </p:sp>
      <p:sp>
        <p:nvSpPr>
          <p:cNvPr id="3" name="2 CuadroTexto"/>
          <p:cNvSpPr txBox="1"/>
          <p:nvPr/>
        </p:nvSpPr>
        <p:spPr>
          <a:xfrm>
            <a:off x="6516216" y="548680"/>
            <a:ext cx="1800200" cy="369332"/>
          </a:xfrm>
          <a:prstGeom prst="rect">
            <a:avLst/>
          </a:prstGeom>
          <a:noFill/>
        </p:spPr>
        <p:txBody>
          <a:bodyPr wrap="square" rtlCol="0">
            <a:spAutoFit/>
          </a:bodyPr>
          <a:lstStyle/>
          <a:p>
            <a:pPr algn="ctr"/>
            <a:r>
              <a:rPr lang="es-MX" dirty="0" smtClean="0"/>
              <a:t>Julio  2021</a:t>
            </a:r>
          </a:p>
        </p:txBody>
      </p:sp>
      <p:pic>
        <p:nvPicPr>
          <p:cNvPr id="13" name="12 Imagen" descr="D:\mis documentos\DELEGACION SANTA ANITA\OFICIOS 2021\FOTOS 2021\JULIO 2021\WhatsApp Image 2021-07-23 at 10.05.08 AM (18).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3142" y="1277762"/>
            <a:ext cx="2618978" cy="2421499"/>
          </a:xfrm>
          <a:prstGeom prst="rect">
            <a:avLst/>
          </a:prstGeom>
          <a:noFill/>
          <a:ln>
            <a:noFill/>
          </a:ln>
        </p:spPr>
      </p:pic>
      <p:pic>
        <p:nvPicPr>
          <p:cNvPr id="16" name="15 Imagen" descr="D:\mis documentos\DELEGACION SANTA ANITA\OFICIOS 2021\FOTOS 2021\JULIO 2021\WhatsApp Image 2021-07-23 at 10.05.08 AM (19).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3740" y="1289623"/>
            <a:ext cx="2542676" cy="2409638"/>
          </a:xfrm>
          <a:prstGeom prst="rect">
            <a:avLst/>
          </a:prstGeom>
          <a:noFill/>
          <a:ln>
            <a:noFill/>
          </a:ln>
        </p:spPr>
      </p:pic>
      <p:pic>
        <p:nvPicPr>
          <p:cNvPr id="17" name="16 Imagen" descr="D:\mis documentos\DELEGACION SANTA ANITA\OFICIOS 2021\FOTOS 2021\JULIO 2021\WhatsApp Image 2021-07-23 at 10.05.08 AM (6).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9250" y="3799990"/>
            <a:ext cx="2612869" cy="2509330"/>
          </a:xfrm>
          <a:prstGeom prst="rect">
            <a:avLst/>
          </a:prstGeom>
          <a:noFill/>
          <a:ln>
            <a:noFill/>
          </a:ln>
        </p:spPr>
      </p:pic>
      <p:pic>
        <p:nvPicPr>
          <p:cNvPr id="21" name="20 Imagen" descr="D:\mis documentos\DELEGACION SANTA ANITA\OFICIOS 2021\FOTOS 2021\JULIO 2021\WhatsApp Image 2021-07-23 at 10.05.08 AM (7).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6038" y="3789040"/>
            <a:ext cx="2560378" cy="2520280"/>
          </a:xfrm>
          <a:prstGeom prst="rect">
            <a:avLst/>
          </a:prstGeom>
          <a:noFill/>
          <a:ln>
            <a:noFill/>
          </a:ln>
        </p:spPr>
      </p:pic>
    </p:spTree>
    <p:extLst>
      <p:ext uri="{BB962C8B-B14F-4D97-AF65-F5344CB8AC3E}">
        <p14:creationId xmlns:p14="http://schemas.microsoft.com/office/powerpoint/2010/main" val="4741434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Visitas a Colonias/ Bacheo en General</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395536" y="1236914"/>
            <a:ext cx="2592288" cy="6340197"/>
          </a:xfrm>
          <a:prstGeom prst="rect">
            <a:avLst/>
          </a:prstGeom>
          <a:noFill/>
        </p:spPr>
        <p:txBody>
          <a:bodyPr wrap="square" rtlCol="0">
            <a:spAutoFit/>
          </a:bodyPr>
          <a:lstStyle/>
          <a:p>
            <a:pPr algn="just"/>
            <a:r>
              <a:rPr lang="es-MX" sz="1200" dirty="0" smtClean="0"/>
              <a:t>Se  supervisa y se atiende reportes de bacheo general en distintos puntos de la Delegación Municipal:</a:t>
            </a:r>
          </a:p>
          <a:p>
            <a:pPr algn="just"/>
            <a:endParaRPr lang="es-MX" sz="1200" dirty="0"/>
          </a:p>
          <a:p>
            <a:pPr marL="171450" indent="-171450" algn="just">
              <a:buFont typeface="Arial" pitchFamily="34" charset="0"/>
              <a:buChar char="•"/>
            </a:pPr>
            <a:r>
              <a:rPr lang="es-MX" sz="1200" dirty="0" smtClean="0"/>
              <a:t>Abasolo esquina Morelos</a:t>
            </a:r>
          </a:p>
          <a:p>
            <a:pPr marL="171450" indent="-171450" algn="just">
              <a:buFont typeface="Arial" pitchFamily="34" charset="0"/>
              <a:buChar char="•"/>
            </a:pPr>
            <a:r>
              <a:rPr lang="es-MX" sz="1200" dirty="0" smtClean="0"/>
              <a:t>Aquiles Serdán esquina Allende</a:t>
            </a:r>
          </a:p>
          <a:p>
            <a:pPr marL="171450" indent="-171450" algn="just">
              <a:buFont typeface="Arial" pitchFamily="34" charset="0"/>
              <a:buChar char="•"/>
            </a:pPr>
            <a:r>
              <a:rPr lang="es-MX" sz="1200" dirty="0" smtClean="0"/>
              <a:t>Camino Real a Colima esquina Virgen de la Defensa</a:t>
            </a:r>
          </a:p>
          <a:p>
            <a:pPr marL="171450" indent="-171450" algn="just">
              <a:buFont typeface="Arial" pitchFamily="34" charset="0"/>
              <a:buChar char="•"/>
            </a:pPr>
            <a:r>
              <a:rPr lang="es-MX" sz="1200" dirty="0" smtClean="0"/>
              <a:t>Granada esquina Madrid</a:t>
            </a:r>
          </a:p>
          <a:p>
            <a:pPr marL="171450" indent="-171450" algn="just">
              <a:buFont typeface="Arial" pitchFamily="34" charset="0"/>
              <a:buChar char="•"/>
            </a:pPr>
            <a:r>
              <a:rPr lang="es-MX" sz="1200" dirty="0" smtClean="0"/>
              <a:t>Josefa Ortiz de Domínguez esquina Aquiles Serdán</a:t>
            </a:r>
          </a:p>
          <a:p>
            <a:pPr marL="171450" indent="-171450" algn="just">
              <a:buFont typeface="Arial" pitchFamily="34" charset="0"/>
              <a:buChar char="•"/>
            </a:pPr>
            <a:r>
              <a:rPr lang="es-MX" sz="1200" dirty="0" smtClean="0"/>
              <a:t>5 de Mayo esquina Manuel Acuña</a:t>
            </a:r>
          </a:p>
          <a:p>
            <a:pPr algn="just"/>
            <a:endParaRPr lang="es-MX" sz="1200" dirty="0"/>
          </a:p>
          <a:p>
            <a:pPr algn="just"/>
            <a:r>
              <a:rPr lang="es-MX" sz="1200" dirty="0" smtClean="0"/>
              <a:t>todo </a:t>
            </a:r>
            <a:r>
              <a:rPr lang="es-MX" sz="1200" dirty="0"/>
              <a:t>esto con </a:t>
            </a:r>
            <a:r>
              <a:rPr lang="es-MX" sz="1200" dirty="0" smtClean="0"/>
              <a:t>la ayuda </a:t>
            </a:r>
            <a:r>
              <a:rPr lang="es-MX" sz="1200" dirty="0"/>
              <a:t>de la Cuadrilla de Empedradores de la Dirección de Mantenimiento a Vialidades y Pavimentos de este Ayuntamiento. </a:t>
            </a:r>
            <a:endParaRPr lang="es-MX" sz="1200" dirty="0" smtClean="0"/>
          </a:p>
          <a:p>
            <a:pPr algn="just"/>
            <a:endParaRPr lang="es-MX" sz="1200" dirty="0"/>
          </a:p>
          <a:p>
            <a:pPr algn="just"/>
            <a:endParaRPr lang="es-MX" sz="1200" dirty="0" smtClean="0"/>
          </a:p>
          <a:p>
            <a:pPr algn="ctr"/>
            <a:r>
              <a:rPr lang="es-MX" sz="1200" b="1" dirty="0"/>
              <a:t> </a:t>
            </a:r>
            <a:r>
              <a:rPr lang="es-MX" sz="1200" b="1" dirty="0" smtClean="0"/>
              <a:t> Con un Avance </a:t>
            </a:r>
            <a:r>
              <a:rPr lang="es-MX" sz="1200" b="1" dirty="0"/>
              <a:t>de Metros Cuadrados:  </a:t>
            </a:r>
            <a:r>
              <a:rPr lang="es-MX" sz="1200" dirty="0" smtClean="0"/>
              <a:t>30 </a:t>
            </a:r>
            <a:r>
              <a:rPr lang="es-MX" sz="1200" dirty="0"/>
              <a:t>Metros Cuadrados</a:t>
            </a:r>
          </a:p>
          <a:p>
            <a:pPr algn="just"/>
            <a:endParaRPr lang="es-MX" sz="1400" dirty="0" smtClean="0"/>
          </a:p>
          <a:p>
            <a:pPr algn="just"/>
            <a:endParaRPr lang="es-MX" sz="1400" dirty="0" smtClean="0"/>
          </a:p>
          <a:p>
            <a:pPr algn="just"/>
            <a:endParaRPr lang="es-MX" sz="1400" dirty="0"/>
          </a:p>
          <a:p>
            <a:pPr algn="just"/>
            <a:endParaRPr lang="es-MX" sz="1400" dirty="0" smtClean="0"/>
          </a:p>
          <a:p>
            <a:pPr algn="just"/>
            <a:endParaRPr lang="es-MX" sz="1400" dirty="0" smtClean="0"/>
          </a:p>
          <a:p>
            <a:pPr algn="just"/>
            <a:endParaRPr lang="es-MX" sz="1400" dirty="0" smtClean="0"/>
          </a:p>
          <a:p>
            <a:pPr algn="just"/>
            <a:endParaRPr lang="es-MX" sz="1400" dirty="0"/>
          </a:p>
          <a:p>
            <a:pPr algn="just"/>
            <a:endParaRPr lang="es-MX" sz="1400" dirty="0" smtClean="0"/>
          </a:p>
          <a:p>
            <a:pPr algn="just"/>
            <a:endParaRPr lang="es-MX" sz="1400" dirty="0"/>
          </a:p>
          <a:p>
            <a:endParaRPr lang="es-MX" sz="1400" dirty="0" smtClean="0"/>
          </a:p>
          <a:p>
            <a:endParaRPr lang="es-MX" sz="1400" dirty="0"/>
          </a:p>
        </p:txBody>
      </p:sp>
      <p:sp>
        <p:nvSpPr>
          <p:cNvPr id="3" name="2 CuadroTexto"/>
          <p:cNvSpPr txBox="1"/>
          <p:nvPr/>
        </p:nvSpPr>
        <p:spPr>
          <a:xfrm>
            <a:off x="6516216" y="548680"/>
            <a:ext cx="1800200" cy="369332"/>
          </a:xfrm>
          <a:prstGeom prst="rect">
            <a:avLst/>
          </a:prstGeom>
          <a:noFill/>
        </p:spPr>
        <p:txBody>
          <a:bodyPr wrap="square" rtlCol="0">
            <a:spAutoFit/>
          </a:bodyPr>
          <a:lstStyle/>
          <a:p>
            <a:pPr algn="ctr"/>
            <a:r>
              <a:rPr lang="es-MX" dirty="0" smtClean="0"/>
              <a:t>Julio  2021</a:t>
            </a:r>
          </a:p>
        </p:txBody>
      </p:sp>
      <p:pic>
        <p:nvPicPr>
          <p:cNvPr id="13" name="12 Imagen" descr="D:\mis documentos\DELEGACION SANTA ANITA\OFICIOS 2021\FOTOS 2021\JULIO 2021\WhatsApp Image 2021-07-23 at 10.05.08 AM (20).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182" y="1236913"/>
            <a:ext cx="2603938" cy="2462347"/>
          </a:xfrm>
          <a:prstGeom prst="rect">
            <a:avLst/>
          </a:prstGeom>
          <a:noFill/>
          <a:ln>
            <a:noFill/>
          </a:ln>
        </p:spPr>
      </p:pic>
      <p:pic>
        <p:nvPicPr>
          <p:cNvPr id="16" name="15 Imagen" descr="D:\mis documentos\DELEGACION SANTA ANITA\OFICIOS 2021\FOTOS 2021\JULIO 2021\WhatsApp Image 2021-07-23 at 10.05.08 AM (8).jpeg"/>
          <p:cNvPicPr/>
          <p:nvPr/>
        </p:nvPicPr>
        <p:blipFill>
          <a:blip r:embed="rId3">
            <a:extLst>
              <a:ext uri="{28A0092B-C50C-407E-A947-70E740481C1C}">
                <a14:useLocalDpi xmlns:a14="http://schemas.microsoft.com/office/drawing/2010/main" val="0"/>
              </a:ext>
            </a:extLst>
          </a:blip>
          <a:srcRect/>
          <a:stretch>
            <a:fillRect/>
          </a:stretch>
        </p:blipFill>
        <p:spPr bwMode="auto">
          <a:xfrm>
            <a:off x="5740042" y="1236914"/>
            <a:ext cx="2576374" cy="2462346"/>
          </a:xfrm>
          <a:prstGeom prst="rect">
            <a:avLst/>
          </a:prstGeom>
          <a:noFill/>
          <a:ln>
            <a:noFill/>
          </a:ln>
        </p:spPr>
      </p:pic>
      <p:pic>
        <p:nvPicPr>
          <p:cNvPr id="17" name="16 Imagen" descr="D:\mis documentos\DELEGACION SANTA ANITA\OFICIOS 2021\FOTOS 2021\JULIO 2021\WhatsApp Image 2021-07-23 at 10.05.08 AM (13).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1830" y="3740920"/>
            <a:ext cx="2590290" cy="2496392"/>
          </a:xfrm>
          <a:prstGeom prst="rect">
            <a:avLst/>
          </a:prstGeom>
          <a:noFill/>
          <a:ln>
            <a:noFill/>
          </a:ln>
        </p:spPr>
      </p:pic>
      <p:pic>
        <p:nvPicPr>
          <p:cNvPr id="21" name="20 Imagen" descr="D:\mis documentos\DELEGACION SANTA ANITA\OFICIOS 2021\FOTOS 2021\JULIO 2021\WhatsApp Image 2021-07-23 at 10.05.08 AM (5).jpeg"/>
          <p:cNvPicPr/>
          <p:nvPr/>
        </p:nvPicPr>
        <p:blipFill>
          <a:blip r:embed="rId5">
            <a:extLst>
              <a:ext uri="{28A0092B-C50C-407E-A947-70E740481C1C}">
                <a14:useLocalDpi xmlns:a14="http://schemas.microsoft.com/office/drawing/2010/main" val="0"/>
              </a:ext>
            </a:extLst>
          </a:blip>
          <a:srcRect/>
          <a:stretch>
            <a:fillRect/>
          </a:stretch>
        </p:blipFill>
        <p:spPr bwMode="auto">
          <a:xfrm>
            <a:off x="5740042" y="3740920"/>
            <a:ext cx="2576374" cy="2496392"/>
          </a:xfrm>
          <a:prstGeom prst="rect">
            <a:avLst/>
          </a:prstGeom>
          <a:noFill/>
          <a:ln>
            <a:noFill/>
          </a:ln>
        </p:spPr>
      </p:pic>
    </p:spTree>
    <p:extLst>
      <p:ext uri="{BB962C8B-B14F-4D97-AF65-F5344CB8AC3E}">
        <p14:creationId xmlns:p14="http://schemas.microsoft.com/office/powerpoint/2010/main" val="20196399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Visitas a Colonias/ Bacheo en General</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395536" y="1236914"/>
            <a:ext cx="2592288" cy="6463308"/>
          </a:xfrm>
          <a:prstGeom prst="rect">
            <a:avLst/>
          </a:prstGeom>
          <a:noFill/>
        </p:spPr>
        <p:txBody>
          <a:bodyPr wrap="square" rtlCol="0">
            <a:spAutoFit/>
          </a:bodyPr>
          <a:lstStyle/>
          <a:p>
            <a:pPr algn="just"/>
            <a:r>
              <a:rPr lang="es-MX" sz="1400" dirty="0" smtClean="0"/>
              <a:t>Se  supervisa y se atiende el bacheo con Asfalto en Frio en distintos puntos de la Delegación Municipal:</a:t>
            </a:r>
          </a:p>
          <a:p>
            <a:pPr algn="just"/>
            <a:endParaRPr lang="es-MX" sz="1400" dirty="0"/>
          </a:p>
          <a:p>
            <a:pPr marL="171450" indent="-171450" algn="just">
              <a:buFont typeface="Arial" pitchFamily="34" charset="0"/>
              <a:buChar char="•"/>
            </a:pPr>
            <a:r>
              <a:rPr lang="es-MX" sz="1400" dirty="0" smtClean="0"/>
              <a:t>Aquiles Serdán</a:t>
            </a:r>
            <a:endParaRPr lang="es-MX" sz="1400" dirty="0"/>
          </a:p>
          <a:p>
            <a:pPr marL="171450" indent="-171450" algn="just">
              <a:buFont typeface="Arial" pitchFamily="34" charset="0"/>
              <a:buChar char="•"/>
            </a:pPr>
            <a:r>
              <a:rPr lang="es-MX" sz="1400" dirty="0" smtClean="0"/>
              <a:t>Privada Juárez</a:t>
            </a:r>
          </a:p>
          <a:p>
            <a:pPr marL="171450" indent="-171450" algn="just">
              <a:buFont typeface="Arial" pitchFamily="34" charset="0"/>
              <a:buChar char="•"/>
            </a:pPr>
            <a:r>
              <a:rPr lang="es-MX" sz="1400" dirty="0" smtClean="0"/>
              <a:t>Magallanes</a:t>
            </a:r>
          </a:p>
          <a:p>
            <a:pPr marL="171450" indent="-171450" algn="just">
              <a:buFont typeface="Arial" pitchFamily="34" charset="0"/>
              <a:buChar char="•"/>
            </a:pPr>
            <a:r>
              <a:rPr lang="es-MX" sz="1400" dirty="0" smtClean="0"/>
              <a:t>Camino Real a Colima </a:t>
            </a:r>
          </a:p>
          <a:p>
            <a:pPr marL="171450" indent="-171450" algn="just">
              <a:buFont typeface="Arial" pitchFamily="34" charset="0"/>
              <a:buChar char="•"/>
            </a:pPr>
            <a:r>
              <a:rPr lang="es-MX" sz="1400" dirty="0" smtClean="0"/>
              <a:t>Ramón Corona </a:t>
            </a:r>
          </a:p>
          <a:p>
            <a:pPr algn="just"/>
            <a:endParaRPr lang="es-MX" sz="1400" dirty="0"/>
          </a:p>
          <a:p>
            <a:pPr algn="just"/>
            <a:r>
              <a:rPr lang="es-MX" sz="1400" dirty="0" smtClean="0"/>
              <a:t>todo </a:t>
            </a:r>
            <a:r>
              <a:rPr lang="es-MX" sz="1400" dirty="0"/>
              <a:t>esto con </a:t>
            </a:r>
            <a:r>
              <a:rPr lang="es-MX" sz="1400" dirty="0" smtClean="0"/>
              <a:t>la ayuda </a:t>
            </a:r>
            <a:r>
              <a:rPr lang="es-MX" sz="1400" dirty="0"/>
              <a:t>de la Cuadrilla de Empedradores de la Dirección de Mantenimiento a Vialidades y Pavimentos de este Ayuntamiento. </a:t>
            </a:r>
            <a:endParaRPr lang="es-MX" sz="1400" dirty="0" smtClean="0"/>
          </a:p>
          <a:p>
            <a:pPr algn="just"/>
            <a:endParaRPr lang="es-MX" sz="1200" dirty="0"/>
          </a:p>
          <a:p>
            <a:pPr algn="just"/>
            <a:endParaRPr lang="es-MX" sz="1200" dirty="0" smtClean="0"/>
          </a:p>
          <a:p>
            <a:pPr algn="ctr"/>
            <a:r>
              <a:rPr lang="es-MX" sz="1200" b="1" dirty="0"/>
              <a:t> </a:t>
            </a:r>
            <a:r>
              <a:rPr lang="es-MX" sz="1200" b="1" dirty="0" smtClean="0"/>
              <a:t> </a:t>
            </a:r>
            <a:endParaRPr lang="es-MX" sz="1200" dirty="0"/>
          </a:p>
          <a:p>
            <a:pPr algn="just"/>
            <a:endParaRPr lang="es-MX" sz="1400" dirty="0" smtClean="0"/>
          </a:p>
          <a:p>
            <a:pPr algn="just"/>
            <a:endParaRPr lang="es-MX" sz="1400" dirty="0" smtClean="0"/>
          </a:p>
          <a:p>
            <a:pPr algn="just"/>
            <a:endParaRPr lang="es-MX" sz="1400" dirty="0"/>
          </a:p>
          <a:p>
            <a:pPr algn="just"/>
            <a:endParaRPr lang="es-MX" sz="1400" dirty="0" smtClean="0"/>
          </a:p>
          <a:p>
            <a:pPr algn="just"/>
            <a:endParaRPr lang="es-MX" sz="1400" dirty="0" smtClean="0"/>
          </a:p>
          <a:p>
            <a:pPr algn="just"/>
            <a:endParaRPr lang="es-MX" sz="1400" dirty="0" smtClean="0"/>
          </a:p>
          <a:p>
            <a:pPr algn="just"/>
            <a:endParaRPr lang="es-MX" sz="1400" dirty="0"/>
          </a:p>
          <a:p>
            <a:pPr algn="just"/>
            <a:endParaRPr lang="es-MX" sz="1400" dirty="0" smtClean="0"/>
          </a:p>
          <a:p>
            <a:pPr algn="just"/>
            <a:endParaRPr lang="es-MX" sz="1400" dirty="0"/>
          </a:p>
          <a:p>
            <a:endParaRPr lang="es-MX" sz="1400" dirty="0" smtClean="0"/>
          </a:p>
          <a:p>
            <a:endParaRPr lang="es-MX" sz="1400" dirty="0"/>
          </a:p>
        </p:txBody>
      </p:sp>
      <p:sp>
        <p:nvSpPr>
          <p:cNvPr id="3" name="2 CuadroTexto"/>
          <p:cNvSpPr txBox="1"/>
          <p:nvPr/>
        </p:nvSpPr>
        <p:spPr>
          <a:xfrm>
            <a:off x="6516216" y="548680"/>
            <a:ext cx="1800200" cy="369332"/>
          </a:xfrm>
          <a:prstGeom prst="rect">
            <a:avLst/>
          </a:prstGeom>
          <a:noFill/>
        </p:spPr>
        <p:txBody>
          <a:bodyPr wrap="square" rtlCol="0">
            <a:spAutoFit/>
          </a:bodyPr>
          <a:lstStyle/>
          <a:p>
            <a:pPr algn="ctr"/>
            <a:r>
              <a:rPr lang="es-MX" dirty="0" smtClean="0"/>
              <a:t>Julio  2021</a:t>
            </a:r>
          </a:p>
        </p:txBody>
      </p:sp>
      <p:pic>
        <p:nvPicPr>
          <p:cNvPr id="13" name="12 Imagen" descr="D:\mis documentos\DELEGACION SANTA ANITA\OFICIOS 2021\FOTOS 2021\JULIO 2021\WhatsApp Image 2021-07-23 at 10.09.03 AM (1).jpeg"/>
          <p:cNvPicPr/>
          <p:nvPr/>
        </p:nvPicPr>
        <p:blipFill>
          <a:blip r:embed="rId2">
            <a:extLst>
              <a:ext uri="{28A0092B-C50C-407E-A947-70E740481C1C}">
                <a14:useLocalDpi xmlns:a14="http://schemas.microsoft.com/office/drawing/2010/main" val="0"/>
              </a:ext>
            </a:extLst>
          </a:blip>
          <a:srcRect/>
          <a:stretch>
            <a:fillRect/>
          </a:stretch>
        </p:blipFill>
        <p:spPr bwMode="auto">
          <a:xfrm>
            <a:off x="3048182" y="1236913"/>
            <a:ext cx="2603938" cy="2462347"/>
          </a:xfrm>
          <a:prstGeom prst="rect">
            <a:avLst/>
          </a:prstGeom>
          <a:noFill/>
          <a:ln>
            <a:noFill/>
          </a:ln>
        </p:spPr>
      </p:pic>
      <p:pic>
        <p:nvPicPr>
          <p:cNvPr id="16" name="15 Imagen" descr="D:\mis documentos\DELEGACION SANTA ANITA\OFICIOS 2021\FOTOS 2021\JULIO 2021\WhatsApp Image 2021-07-23 at 10.09.03 AM (4).jpeg"/>
          <p:cNvPicPr/>
          <p:nvPr/>
        </p:nvPicPr>
        <p:blipFill>
          <a:blip r:embed="rId3">
            <a:extLst>
              <a:ext uri="{28A0092B-C50C-407E-A947-70E740481C1C}">
                <a14:useLocalDpi xmlns:a14="http://schemas.microsoft.com/office/drawing/2010/main" val="0"/>
              </a:ext>
            </a:extLst>
          </a:blip>
          <a:srcRect/>
          <a:stretch>
            <a:fillRect/>
          </a:stretch>
        </p:blipFill>
        <p:spPr bwMode="auto">
          <a:xfrm>
            <a:off x="5767338" y="1250205"/>
            <a:ext cx="2549078" cy="2449055"/>
          </a:xfrm>
          <a:prstGeom prst="rect">
            <a:avLst/>
          </a:prstGeom>
          <a:noFill/>
          <a:ln>
            <a:noFill/>
          </a:ln>
        </p:spPr>
      </p:pic>
      <p:pic>
        <p:nvPicPr>
          <p:cNvPr id="17" name="16 Imagen" descr="D:\mis documentos\DELEGACION SANTA ANITA\OFICIOS 2021\FOTOS 2021\JULIO 2021\WhatsApp Image 2021-07-23 at 10.09.03 A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3380" y="3789040"/>
            <a:ext cx="2598740" cy="2448272"/>
          </a:xfrm>
          <a:prstGeom prst="rect">
            <a:avLst/>
          </a:prstGeom>
          <a:noFill/>
          <a:ln>
            <a:noFill/>
          </a:ln>
        </p:spPr>
      </p:pic>
      <p:pic>
        <p:nvPicPr>
          <p:cNvPr id="21" name="20 Imagen" descr="D:\mis documentos\DELEGACION SANTA ANITA\OFICIOS 2021\FOTOS 2021\JULIO 2021\WhatsApp Image 2021-07-23 at 10.09.03 AM (3).jpeg"/>
          <p:cNvPicPr/>
          <p:nvPr/>
        </p:nvPicPr>
        <p:blipFill>
          <a:blip r:embed="rId5">
            <a:extLst>
              <a:ext uri="{28A0092B-C50C-407E-A947-70E740481C1C}">
                <a14:useLocalDpi xmlns:a14="http://schemas.microsoft.com/office/drawing/2010/main" val="0"/>
              </a:ext>
            </a:extLst>
          </a:blip>
          <a:srcRect/>
          <a:stretch>
            <a:fillRect/>
          </a:stretch>
        </p:blipFill>
        <p:spPr bwMode="auto">
          <a:xfrm>
            <a:off x="5767338" y="3811298"/>
            <a:ext cx="2549078" cy="2426014"/>
          </a:xfrm>
          <a:prstGeom prst="rect">
            <a:avLst/>
          </a:prstGeom>
          <a:noFill/>
          <a:ln>
            <a:noFill/>
          </a:ln>
        </p:spPr>
      </p:pic>
    </p:spTree>
    <p:extLst>
      <p:ext uri="{BB962C8B-B14F-4D97-AF65-F5344CB8AC3E}">
        <p14:creationId xmlns:p14="http://schemas.microsoft.com/office/powerpoint/2010/main" val="31600959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Visitas a Colonias/ Bacheo en General</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395536" y="1236914"/>
            <a:ext cx="2592288" cy="6709529"/>
          </a:xfrm>
          <a:prstGeom prst="rect">
            <a:avLst/>
          </a:prstGeom>
          <a:noFill/>
        </p:spPr>
        <p:txBody>
          <a:bodyPr wrap="square" rtlCol="0">
            <a:spAutoFit/>
          </a:bodyPr>
          <a:lstStyle/>
          <a:p>
            <a:pPr algn="just"/>
            <a:r>
              <a:rPr lang="es-MX" sz="1400" dirty="0" smtClean="0"/>
              <a:t>Se  supervisa y se atiende el bacheo con Asfalto Caliente en distintos puntos de la Delegación Municipal:</a:t>
            </a:r>
          </a:p>
          <a:p>
            <a:pPr algn="just"/>
            <a:endParaRPr lang="es-MX" sz="1400" dirty="0"/>
          </a:p>
          <a:p>
            <a:pPr marL="171450" indent="-171450" algn="just">
              <a:buFont typeface="Arial" pitchFamily="34" charset="0"/>
              <a:buChar char="•"/>
            </a:pPr>
            <a:r>
              <a:rPr lang="es-MX" sz="1400" dirty="0" smtClean="0"/>
              <a:t>Aquiles Serdán desde Camino Real a Colima hasta Virgen de Guadalupe</a:t>
            </a:r>
            <a:endParaRPr lang="es-MX" sz="1400" dirty="0"/>
          </a:p>
          <a:p>
            <a:pPr marL="171450" indent="-171450" algn="just">
              <a:buFont typeface="Arial" pitchFamily="34" charset="0"/>
              <a:buChar char="•"/>
            </a:pPr>
            <a:r>
              <a:rPr lang="es-MX" sz="1400" dirty="0"/>
              <a:t>Aquiles Serdán desde </a:t>
            </a:r>
            <a:r>
              <a:rPr lang="es-MX" sz="1400" dirty="0" smtClean="0"/>
              <a:t>Revolución a Pozo 100</a:t>
            </a:r>
          </a:p>
          <a:p>
            <a:pPr marL="171450" indent="-171450" algn="just">
              <a:buFont typeface="Arial" pitchFamily="34" charset="0"/>
              <a:buChar char="•"/>
            </a:pPr>
            <a:r>
              <a:rPr lang="es-MX" sz="1400" dirty="0" smtClean="0"/>
              <a:t>Camino a San Sebastián con el limite Municipal</a:t>
            </a:r>
          </a:p>
          <a:p>
            <a:pPr algn="just"/>
            <a:endParaRPr lang="es-MX" sz="1400" dirty="0"/>
          </a:p>
          <a:p>
            <a:pPr algn="just"/>
            <a:r>
              <a:rPr lang="es-MX" sz="1400" dirty="0" smtClean="0"/>
              <a:t>todo </a:t>
            </a:r>
            <a:r>
              <a:rPr lang="es-MX" sz="1400" dirty="0"/>
              <a:t>esto con </a:t>
            </a:r>
            <a:r>
              <a:rPr lang="es-MX" sz="1400" dirty="0" smtClean="0"/>
              <a:t>la ayuda </a:t>
            </a:r>
            <a:r>
              <a:rPr lang="es-MX" sz="1400" dirty="0"/>
              <a:t>de la Cuadrilla de Empedradores de la Dirección de Mantenimiento a Vialidades y Pavimentos de este Ayuntamiento. </a:t>
            </a:r>
            <a:endParaRPr lang="es-MX" sz="1400" dirty="0" smtClean="0"/>
          </a:p>
          <a:p>
            <a:pPr algn="just"/>
            <a:endParaRPr lang="es-MX" sz="1200" dirty="0"/>
          </a:p>
          <a:p>
            <a:pPr algn="just"/>
            <a:endParaRPr lang="es-MX" sz="1200" dirty="0" smtClean="0"/>
          </a:p>
          <a:p>
            <a:pPr algn="just"/>
            <a:endParaRPr lang="es-MX" sz="1400" dirty="0" smtClean="0"/>
          </a:p>
          <a:p>
            <a:pPr algn="just"/>
            <a:endParaRPr lang="es-MX" sz="1400" dirty="0" smtClean="0"/>
          </a:p>
          <a:p>
            <a:pPr algn="just"/>
            <a:endParaRPr lang="es-MX" sz="1400" dirty="0"/>
          </a:p>
          <a:p>
            <a:pPr algn="just"/>
            <a:endParaRPr lang="es-MX" sz="1400" dirty="0" smtClean="0"/>
          </a:p>
          <a:p>
            <a:pPr algn="just"/>
            <a:endParaRPr lang="es-MX" sz="1400" dirty="0" smtClean="0"/>
          </a:p>
          <a:p>
            <a:pPr algn="just"/>
            <a:endParaRPr lang="es-MX" sz="1400" dirty="0" smtClean="0"/>
          </a:p>
          <a:p>
            <a:pPr algn="just"/>
            <a:endParaRPr lang="es-MX" sz="1400" dirty="0"/>
          </a:p>
          <a:p>
            <a:pPr algn="just"/>
            <a:endParaRPr lang="es-MX" sz="1400" dirty="0" smtClean="0"/>
          </a:p>
          <a:p>
            <a:pPr algn="just"/>
            <a:endParaRPr lang="es-MX" sz="1400" dirty="0"/>
          </a:p>
          <a:p>
            <a:endParaRPr lang="es-MX" sz="1400" dirty="0" smtClean="0"/>
          </a:p>
          <a:p>
            <a:endParaRPr lang="es-MX" sz="1400" dirty="0"/>
          </a:p>
        </p:txBody>
      </p:sp>
      <p:sp>
        <p:nvSpPr>
          <p:cNvPr id="3" name="2 CuadroTexto"/>
          <p:cNvSpPr txBox="1"/>
          <p:nvPr/>
        </p:nvSpPr>
        <p:spPr>
          <a:xfrm>
            <a:off x="6516216" y="548680"/>
            <a:ext cx="1800200" cy="369332"/>
          </a:xfrm>
          <a:prstGeom prst="rect">
            <a:avLst/>
          </a:prstGeom>
          <a:noFill/>
        </p:spPr>
        <p:txBody>
          <a:bodyPr wrap="square" rtlCol="0">
            <a:spAutoFit/>
          </a:bodyPr>
          <a:lstStyle/>
          <a:p>
            <a:pPr algn="ctr"/>
            <a:r>
              <a:rPr lang="es-MX" dirty="0" smtClean="0"/>
              <a:t>Julio  2021</a:t>
            </a:r>
          </a:p>
        </p:txBody>
      </p:sp>
      <p:pic>
        <p:nvPicPr>
          <p:cNvPr id="13" name="12 Imagen" descr="D:\mis documentos\DELEGACION SANTA ANITA\OFICIOS 2021\FOTOS 2021\JULIO 2021\WhatsApp Image 2021-07-23 at 10.10.03 AM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8424" y="1291929"/>
            <a:ext cx="2623695" cy="2407332"/>
          </a:xfrm>
          <a:prstGeom prst="rect">
            <a:avLst/>
          </a:prstGeom>
          <a:noFill/>
          <a:ln>
            <a:noFill/>
          </a:ln>
        </p:spPr>
      </p:pic>
      <p:pic>
        <p:nvPicPr>
          <p:cNvPr id="16" name="15 Imagen" descr="D:\mis documentos\DELEGACION SANTA ANITA\OFICIOS 2021\FOTOS 2021\JULIO 2021\WhatsApp Image 2021-07-23 at 10.10.03 AM (3).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0042" y="1305220"/>
            <a:ext cx="2576374" cy="2394041"/>
          </a:xfrm>
          <a:prstGeom prst="rect">
            <a:avLst/>
          </a:prstGeom>
          <a:noFill/>
          <a:ln>
            <a:noFill/>
          </a:ln>
        </p:spPr>
      </p:pic>
      <p:pic>
        <p:nvPicPr>
          <p:cNvPr id="17" name="16 Imagen" descr="D:\mis documentos\DELEGACION SANTA ANITA\OFICIOS 2021\FOTOS 2021\JULIO 2021\WhatsApp Image 2021-07-23 at 10.10.03 AM (9).jpeg"/>
          <p:cNvPicPr/>
          <p:nvPr/>
        </p:nvPicPr>
        <p:blipFill>
          <a:blip r:embed="rId4">
            <a:extLst>
              <a:ext uri="{28A0092B-C50C-407E-A947-70E740481C1C}">
                <a14:useLocalDpi xmlns:a14="http://schemas.microsoft.com/office/drawing/2010/main" val="0"/>
              </a:ext>
            </a:extLst>
          </a:blip>
          <a:srcRect/>
          <a:stretch>
            <a:fillRect/>
          </a:stretch>
        </p:blipFill>
        <p:spPr bwMode="auto">
          <a:xfrm>
            <a:off x="3015120" y="3768532"/>
            <a:ext cx="2623695" cy="2506989"/>
          </a:xfrm>
          <a:prstGeom prst="rect">
            <a:avLst/>
          </a:prstGeom>
          <a:noFill/>
          <a:ln>
            <a:noFill/>
          </a:ln>
        </p:spPr>
      </p:pic>
      <p:pic>
        <p:nvPicPr>
          <p:cNvPr id="21" name="20 Imagen" descr="D:\mis documentos\DELEGACION SANTA ANITA\OFICIOS 2021\FOTOS 2021\JULIO 2021\WhatsApp Image 2021-07-23 at 10.10.03 AM (12).jpeg"/>
          <p:cNvPicPr/>
          <p:nvPr/>
        </p:nvPicPr>
        <p:blipFill>
          <a:blip r:embed="rId5">
            <a:extLst>
              <a:ext uri="{28A0092B-C50C-407E-A947-70E740481C1C}">
                <a14:useLocalDpi xmlns:a14="http://schemas.microsoft.com/office/drawing/2010/main" val="0"/>
              </a:ext>
            </a:extLst>
          </a:blip>
          <a:srcRect/>
          <a:stretch>
            <a:fillRect/>
          </a:stretch>
        </p:blipFill>
        <p:spPr bwMode="auto">
          <a:xfrm>
            <a:off x="5758978" y="3789040"/>
            <a:ext cx="2557438" cy="2520280"/>
          </a:xfrm>
          <a:prstGeom prst="rect">
            <a:avLst/>
          </a:prstGeom>
          <a:noFill/>
          <a:ln>
            <a:noFill/>
          </a:ln>
        </p:spPr>
      </p:pic>
    </p:spTree>
    <p:extLst>
      <p:ext uri="{BB962C8B-B14F-4D97-AF65-F5344CB8AC3E}">
        <p14:creationId xmlns:p14="http://schemas.microsoft.com/office/powerpoint/2010/main" val="5278072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Agua Potable</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395536" y="1352683"/>
            <a:ext cx="2592288" cy="6370975"/>
          </a:xfrm>
          <a:prstGeom prst="rect">
            <a:avLst/>
          </a:prstGeom>
          <a:noFill/>
        </p:spPr>
        <p:txBody>
          <a:bodyPr wrap="square" rtlCol="0">
            <a:spAutoFit/>
          </a:bodyPr>
          <a:lstStyle/>
          <a:p>
            <a:pPr algn="just"/>
            <a:r>
              <a:rPr lang="es-MX" sz="1200" dirty="0"/>
              <a:t>Se superviso, reporto y reparo ante la Dirección </a:t>
            </a:r>
            <a:r>
              <a:rPr lang="es-MX" sz="1200" dirty="0" smtClean="0"/>
              <a:t>de Agua Potable y Alcantarillado varias Fugas de Agua Potable, Drenaje, Tapas y Cambio de Línea en diferentes puntos de la Delegación Municipal:</a:t>
            </a:r>
          </a:p>
          <a:p>
            <a:pPr algn="just"/>
            <a:endParaRPr lang="es-MX" sz="1200" dirty="0"/>
          </a:p>
          <a:p>
            <a:pPr marL="285750" indent="-285750" algn="just">
              <a:buFont typeface="Arial" pitchFamily="34" charset="0"/>
              <a:buChar char="•"/>
            </a:pPr>
            <a:r>
              <a:rPr lang="es-MX" sz="1200" dirty="0" smtClean="0"/>
              <a:t>Manuel Acuña #112 </a:t>
            </a:r>
            <a:r>
              <a:rPr lang="es-MX" sz="1200" b="1" dirty="0" smtClean="0"/>
              <a:t>(Fuga)</a:t>
            </a:r>
          </a:p>
          <a:p>
            <a:pPr marL="285750" indent="-285750" algn="just">
              <a:buFont typeface="Arial" pitchFamily="34" charset="0"/>
              <a:buChar char="•"/>
            </a:pPr>
            <a:r>
              <a:rPr lang="es-MX" sz="1200" dirty="0" smtClean="0"/>
              <a:t>5 de Mayo #221 en sus cruces con Manuel Acuña y Ramón Corona</a:t>
            </a:r>
            <a:r>
              <a:rPr lang="es-MX" sz="1200" dirty="0"/>
              <a:t>. </a:t>
            </a:r>
            <a:r>
              <a:rPr lang="es-MX" sz="1200" b="1" dirty="0"/>
              <a:t>(Fuga</a:t>
            </a:r>
            <a:r>
              <a:rPr lang="es-MX" sz="1200" b="1" dirty="0" smtClean="0"/>
              <a:t>)</a:t>
            </a:r>
          </a:p>
          <a:p>
            <a:pPr marL="285750" indent="-285750" algn="just">
              <a:buFont typeface="Arial" pitchFamily="34" charset="0"/>
              <a:buChar char="•"/>
            </a:pPr>
            <a:r>
              <a:rPr lang="es-MX" sz="1200" dirty="0" smtClean="0"/>
              <a:t>Privada Elvira Zepeda  #38 y #</a:t>
            </a:r>
            <a:r>
              <a:rPr lang="es-MX" sz="1200" dirty="0"/>
              <a:t>45 </a:t>
            </a:r>
            <a:r>
              <a:rPr lang="es-MX" sz="1200" b="1" dirty="0"/>
              <a:t>(Fuga</a:t>
            </a:r>
            <a:r>
              <a:rPr lang="es-MX" sz="1200" b="1" dirty="0" smtClean="0"/>
              <a:t>)</a:t>
            </a:r>
          </a:p>
          <a:p>
            <a:pPr marL="285750" indent="-285750" algn="just">
              <a:buFont typeface="Arial" pitchFamily="34" charset="0"/>
              <a:buChar char="•"/>
            </a:pPr>
            <a:r>
              <a:rPr lang="es-MX" sz="1200" dirty="0" smtClean="0"/>
              <a:t>5 de Mayo #140 entre Francisco </a:t>
            </a:r>
            <a:r>
              <a:rPr lang="es-MX" sz="1200" dirty="0"/>
              <a:t>I</a:t>
            </a:r>
            <a:r>
              <a:rPr lang="es-MX" sz="1200" dirty="0" smtClean="0"/>
              <a:t> </a:t>
            </a:r>
            <a:r>
              <a:rPr lang="es-MX" sz="1200" dirty="0"/>
              <a:t>M</a:t>
            </a:r>
            <a:r>
              <a:rPr lang="es-MX" sz="1200" dirty="0" smtClean="0"/>
              <a:t>adero y Agustín Rivera </a:t>
            </a:r>
            <a:r>
              <a:rPr lang="es-MX" sz="1200" dirty="0"/>
              <a:t>(</a:t>
            </a:r>
            <a:r>
              <a:rPr lang="es-MX" sz="1200" b="1" dirty="0"/>
              <a:t>Fuga</a:t>
            </a:r>
            <a:r>
              <a:rPr lang="es-MX" sz="1200" b="1" dirty="0" smtClean="0"/>
              <a:t>)</a:t>
            </a:r>
          </a:p>
          <a:p>
            <a:pPr marL="285750" indent="-285750" algn="just">
              <a:buFont typeface="Arial" pitchFamily="34" charset="0"/>
              <a:buChar char="•"/>
            </a:pPr>
            <a:r>
              <a:rPr lang="es-MX" sz="1200" dirty="0" smtClean="0"/>
              <a:t>Abasolo #248 entre Aquiles Serdán  </a:t>
            </a:r>
            <a:r>
              <a:rPr lang="es-MX" sz="1200" dirty="0"/>
              <a:t>y Morelos </a:t>
            </a:r>
            <a:r>
              <a:rPr lang="es-MX" sz="1200" b="1" dirty="0"/>
              <a:t>(Fuga</a:t>
            </a:r>
            <a:r>
              <a:rPr lang="es-MX" sz="1200" b="1" dirty="0" smtClean="0"/>
              <a:t>)</a:t>
            </a:r>
          </a:p>
          <a:p>
            <a:pPr marL="285750" indent="-285750" algn="just">
              <a:buFont typeface="Arial" pitchFamily="34" charset="0"/>
              <a:buChar char="•"/>
            </a:pPr>
            <a:r>
              <a:rPr lang="es-MX" sz="1200" dirty="0" smtClean="0"/>
              <a:t>Circuito San Damián #52 </a:t>
            </a:r>
            <a:r>
              <a:rPr lang="es-MX" sz="1200" b="1" dirty="0"/>
              <a:t>(Fuga</a:t>
            </a:r>
            <a:r>
              <a:rPr lang="es-MX" sz="1200" b="1" dirty="0" smtClean="0"/>
              <a:t>)</a:t>
            </a:r>
          </a:p>
          <a:p>
            <a:pPr marL="285750" indent="-285750" algn="just">
              <a:buFont typeface="Arial" pitchFamily="34" charset="0"/>
              <a:buChar char="•"/>
            </a:pPr>
            <a:r>
              <a:rPr lang="es-MX" sz="1200" dirty="0" smtClean="0"/>
              <a:t>Hidalgo 133 entre </a:t>
            </a:r>
            <a:r>
              <a:rPr lang="es-MX" sz="1200" dirty="0"/>
              <a:t>M</a:t>
            </a:r>
            <a:r>
              <a:rPr lang="es-MX" sz="1200" dirty="0" smtClean="0"/>
              <a:t>anuel acuna y Vicente G</a:t>
            </a:r>
            <a:r>
              <a:rPr lang="es-MX" sz="1200" dirty="0"/>
              <a:t>uerrero (</a:t>
            </a:r>
            <a:r>
              <a:rPr lang="es-MX" sz="1200" b="1" dirty="0"/>
              <a:t>Fuga</a:t>
            </a:r>
            <a:r>
              <a:rPr lang="es-MX" sz="1200" b="1" dirty="0" smtClean="0"/>
              <a:t>)</a:t>
            </a:r>
          </a:p>
          <a:p>
            <a:pPr marL="285750" indent="-285750" algn="just">
              <a:buFont typeface="Arial" pitchFamily="34" charset="0"/>
              <a:buChar char="•"/>
            </a:pPr>
            <a:r>
              <a:rPr lang="es-MX" sz="1200" dirty="0" smtClean="0"/>
              <a:t>Manuel acuna #66 entre Hidalgo y Juárez </a:t>
            </a:r>
            <a:r>
              <a:rPr lang="es-MX" sz="1200" b="1" dirty="0" smtClean="0"/>
              <a:t>(cambio línea delgada)</a:t>
            </a:r>
          </a:p>
          <a:p>
            <a:pPr marL="285750" indent="-285750" algn="just">
              <a:buFont typeface="Arial" pitchFamily="34" charset="0"/>
              <a:buChar char="•"/>
            </a:pPr>
            <a:r>
              <a:rPr lang="es-MX" sz="1200" dirty="0" smtClean="0"/>
              <a:t>Aquiles Serdán entre Juárez y Ocampo </a:t>
            </a:r>
            <a:r>
              <a:rPr lang="es-MX" sz="1200" b="1" dirty="0" smtClean="0"/>
              <a:t>(reinstalación de tapa)</a:t>
            </a:r>
          </a:p>
          <a:p>
            <a:pPr marL="285750" indent="-285750" algn="just">
              <a:buFont typeface="Arial" pitchFamily="34" charset="0"/>
              <a:buChar char="•"/>
            </a:pPr>
            <a:r>
              <a:rPr lang="es-MX" sz="1200" dirty="0" smtClean="0"/>
              <a:t>Ocampo #275 entre Aquiles Serdán y Manuel </a:t>
            </a:r>
            <a:r>
              <a:rPr lang="es-MX" sz="1200" dirty="0"/>
              <a:t>A</a:t>
            </a:r>
            <a:r>
              <a:rPr lang="es-MX" sz="1200" dirty="0" smtClean="0"/>
              <a:t>cuña </a:t>
            </a:r>
            <a:r>
              <a:rPr lang="es-MX" sz="1200" b="1" dirty="0" smtClean="0"/>
              <a:t>(Drenaje</a:t>
            </a:r>
            <a:r>
              <a:rPr lang="es-MX" sz="1200" dirty="0" smtClean="0"/>
              <a:t>)</a:t>
            </a:r>
          </a:p>
          <a:p>
            <a:pPr marL="285750" indent="-285750" algn="just">
              <a:buFont typeface="Arial" pitchFamily="34" charset="0"/>
              <a:buChar char="•"/>
            </a:pPr>
            <a:endParaRPr lang="es-MX" sz="1400" b="1" dirty="0" smtClean="0"/>
          </a:p>
          <a:p>
            <a:pPr algn="just"/>
            <a:endParaRPr lang="es-MX" sz="1400" b="1" dirty="0" smtClean="0"/>
          </a:p>
          <a:p>
            <a:pPr algn="just"/>
            <a:endParaRPr lang="es-MX" sz="1400" b="1" dirty="0"/>
          </a:p>
          <a:p>
            <a:pPr algn="just"/>
            <a:r>
              <a:rPr lang="es-MX" sz="1400" dirty="0" smtClean="0"/>
              <a:t>.</a:t>
            </a:r>
          </a:p>
          <a:p>
            <a:pPr algn="just"/>
            <a:endParaRPr lang="es-MX" sz="1400" dirty="0"/>
          </a:p>
          <a:p>
            <a:pPr algn="just"/>
            <a:endParaRPr lang="es-MX" sz="1400" dirty="0" smtClean="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21</a:t>
            </a:r>
          </a:p>
        </p:txBody>
      </p:sp>
      <p:pic>
        <p:nvPicPr>
          <p:cNvPr id="11" name="10 Imagen" descr="D:\mis documentos\DELEGACION SANTA ANITA\OFICIOS 2021\FOTOS 2021\JULIO 2021\WhatsApp Image 2021-07-23 at 10.14.12 A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476" y="1352682"/>
            <a:ext cx="2603643" cy="2292342"/>
          </a:xfrm>
          <a:prstGeom prst="rect">
            <a:avLst/>
          </a:prstGeom>
          <a:noFill/>
          <a:ln>
            <a:noFill/>
          </a:ln>
        </p:spPr>
      </p:pic>
      <p:pic>
        <p:nvPicPr>
          <p:cNvPr id="12" name="11 Imagen" descr="D:\mis documentos\DELEGACION SANTA ANITA\OFICIOS 2021\FOTOS 2021\JULIO 2021\WhatsApp Image 2021-07-23 at 10.14.12 AM (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8316" y="1352682"/>
            <a:ext cx="2578100" cy="2292341"/>
          </a:xfrm>
          <a:prstGeom prst="rect">
            <a:avLst/>
          </a:prstGeom>
          <a:noFill/>
          <a:ln>
            <a:noFill/>
          </a:ln>
        </p:spPr>
      </p:pic>
      <p:pic>
        <p:nvPicPr>
          <p:cNvPr id="13" name="12 Imagen" descr="D:\mis documentos\DELEGACION SANTA ANITA\OFICIOS 2021\FOTOS 2021\JULIO 2021\WhatsApp Image 2021-07-23 at 10.14.12 AM (2).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475" y="3747594"/>
            <a:ext cx="2603643" cy="2489717"/>
          </a:xfrm>
          <a:prstGeom prst="rect">
            <a:avLst/>
          </a:prstGeom>
          <a:noFill/>
          <a:ln>
            <a:noFill/>
          </a:ln>
        </p:spPr>
      </p:pic>
      <p:pic>
        <p:nvPicPr>
          <p:cNvPr id="14" name="13 Imagen" descr="D:\mis documentos\DELEGACION SANTA ANITA\OFICIOS 2021\FOTOS 2021\JULIO 2021\WhatsApp Image 2021-07-23 at 10.14.29 A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0182" y="3747594"/>
            <a:ext cx="2616233" cy="2489717"/>
          </a:xfrm>
          <a:prstGeom prst="rect">
            <a:avLst/>
          </a:prstGeom>
          <a:noFill/>
          <a:ln>
            <a:noFill/>
          </a:ln>
        </p:spPr>
      </p:pic>
    </p:spTree>
    <p:extLst>
      <p:ext uri="{BB962C8B-B14F-4D97-AF65-F5344CB8AC3E}">
        <p14:creationId xmlns:p14="http://schemas.microsoft.com/office/powerpoint/2010/main" val="206776791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4639</TotalTime>
  <Words>3136</Words>
  <Application>Microsoft Office PowerPoint</Application>
  <PresentationFormat>Presentación en pantalla (4:3)</PresentationFormat>
  <Paragraphs>440</Paragraphs>
  <Slides>28</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28</vt:i4>
      </vt:variant>
    </vt:vector>
  </HeadingPairs>
  <TitlesOfParts>
    <vt:vector size="35" baseType="lpstr">
      <vt:lpstr>Arial Unicode MS</vt:lpstr>
      <vt:lpstr>Arial</vt:lpstr>
      <vt:lpstr>Arial Narrow</vt:lpstr>
      <vt:lpstr>Calibri</vt:lpstr>
      <vt:lpstr>Calisto MT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San_Sebastianito</dc:creator>
  <cp:lastModifiedBy>Cesar Ignacio Bocanegra Alvarado</cp:lastModifiedBy>
  <cp:revision>488</cp:revision>
  <cp:lastPrinted>2021-06-25T15:47:57Z</cp:lastPrinted>
  <dcterms:created xsi:type="dcterms:W3CDTF">2019-04-12T15:45:24Z</dcterms:created>
  <dcterms:modified xsi:type="dcterms:W3CDTF">2021-08-02T19:10:01Z</dcterms:modified>
</cp:coreProperties>
</file>