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41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lang="es-ES">
                <a:solidFill>
                  <a:schemeClr val="accent1">
                    <a:lumMod val="50000"/>
                  </a:schemeClr>
                </a:solidFill>
              </a:defRPr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DIRECCIÓN DE INSPECCIÓN Y VIGILANCIA</a:t>
            </a:r>
            <a:r>
              <a:rPr lang="es-MX" sz="2000" baseline="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defRPr lang="es-ES">
                <a:solidFill>
                  <a:schemeClr val="accent1">
                    <a:lumMod val="50000"/>
                  </a:schemeClr>
                </a:solidFill>
              </a:defRPr>
            </a:pPr>
            <a:r>
              <a:rPr lang="es-MX" sz="2000" baseline="0" dirty="0">
                <a:solidFill>
                  <a:schemeClr val="accent1">
                    <a:lumMod val="50000"/>
                  </a:schemeClr>
                </a:solidFill>
              </a:rPr>
              <a:t>MES DE AGOSTO 2020</a:t>
            </a:r>
            <a:endParaRPr lang="es-MX" sz="200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0995370644973169"/>
          <c:y val="1.226045058603990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18485197530245E-2"/>
          <c:y val="0.1436139643050264"/>
          <c:w val="0.8817800287650166"/>
          <c:h val="0.742174566290586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Hoja1!$A$2:$A$8</c:f>
              <c:strCache>
                <c:ptCount val="7"/>
                <c:pt idx="0">
                  <c:v>QUEJAS</c:v>
                </c:pt>
                <c:pt idx="1">
                  <c:v>APERCIBIMIENTOS</c:v>
                </c:pt>
                <c:pt idx="2">
                  <c:v>TOTAL DE VERIFICACIONES</c:v>
                </c:pt>
                <c:pt idx="3">
                  <c:v>VERIFICACION FAVORABLES</c:v>
                </c:pt>
                <c:pt idx="4">
                  <c:v>VERIFICACION NO FAVORABLES</c:v>
                </c:pt>
                <c:pt idx="5">
                  <c:v>ACTAS DE INFRACCIÓN</c:v>
                </c:pt>
                <c:pt idx="6">
                  <c:v>CLAUSURAS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70</c:v>
                </c:pt>
                <c:pt idx="1">
                  <c:v>124</c:v>
                </c:pt>
                <c:pt idx="2">
                  <c:v>395</c:v>
                </c:pt>
                <c:pt idx="3">
                  <c:v>387</c:v>
                </c:pt>
                <c:pt idx="4">
                  <c:v>8</c:v>
                </c:pt>
                <c:pt idx="5">
                  <c:v>44</c:v>
                </c:pt>
                <c:pt idx="6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6E-4418-9712-ABADA4041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191801920"/>
        <c:axId val="191803096"/>
        <c:axId val="0"/>
      </c:bar3DChart>
      <c:catAx>
        <c:axId val="191801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191803096"/>
        <c:crosses val="autoZero"/>
        <c:auto val="1"/>
        <c:lblAlgn val="ctr"/>
        <c:lblOffset val="100"/>
        <c:noMultiLvlLbl val="0"/>
      </c:catAx>
      <c:valAx>
        <c:axId val="1918030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1918019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tx>
        <c:rich>
          <a:bodyPr/>
          <a:lstStyle/>
          <a:p>
            <a:pPr algn="ctr">
              <a:defRPr lang="es-ES">
                <a:solidFill>
                  <a:schemeClr val="accent6"/>
                </a:solidFill>
              </a:defRPr>
            </a:pPr>
            <a:r>
              <a:rPr lang="en-US" sz="2000" dirty="0">
                <a:solidFill>
                  <a:schemeClr val="accent6"/>
                </a:solidFill>
                <a:latin typeface="Century" pitchFamily="18" charset="0"/>
              </a:rPr>
              <a:t>DEPARTAMENTO</a:t>
            </a:r>
            <a:r>
              <a:rPr lang="en-US" sz="2000" dirty="0">
                <a:solidFill>
                  <a:schemeClr val="accent6"/>
                </a:solidFill>
              </a:rPr>
              <a:t> DE INSPECCIÓN DE OBRA PÚBLICA MES DE</a:t>
            </a:r>
            <a:r>
              <a:rPr lang="en-US" sz="2000" baseline="0" dirty="0">
                <a:solidFill>
                  <a:schemeClr val="accent6"/>
                </a:solidFill>
              </a:rPr>
              <a:t> AGOSTO 2020</a:t>
            </a:r>
            <a:endParaRPr lang="en-US" sz="2000" dirty="0">
              <a:solidFill>
                <a:schemeClr val="accent6"/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Hoja1!$A$2:$A$6</c:f>
              <c:strCache>
                <c:ptCount val="5"/>
                <c:pt idx="0">
                  <c:v>QUEJAS</c:v>
                </c:pt>
                <c:pt idx="1">
                  <c:v>APERCIBIMIENTOS</c:v>
                </c:pt>
                <c:pt idx="2">
                  <c:v>CITATORIOS</c:v>
                </c:pt>
                <c:pt idx="3">
                  <c:v>ACTAS DE INFRACCIÓN</c:v>
                </c:pt>
                <c:pt idx="4">
                  <c:v>CLAUSURAS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123</c:v>
                </c:pt>
                <c:pt idx="1">
                  <c:v>88</c:v>
                </c:pt>
                <c:pt idx="2">
                  <c:v>9</c:v>
                </c:pt>
                <c:pt idx="3">
                  <c:v>58</c:v>
                </c:pt>
                <c:pt idx="4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55-44AD-A4FD-1F56B1A9A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91801528"/>
        <c:axId val="191803488"/>
      </c:barChart>
      <c:catAx>
        <c:axId val="191801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191803488"/>
        <c:crosses val="autoZero"/>
        <c:auto val="1"/>
        <c:lblAlgn val="ctr"/>
        <c:lblOffset val="100"/>
        <c:noMultiLvlLbl val="0"/>
      </c:catAx>
      <c:valAx>
        <c:axId val="1918034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1918015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/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tx>
        <c:rich>
          <a:bodyPr/>
          <a:lstStyle/>
          <a:p>
            <a:pPr>
              <a:defRPr lang="es-ES">
                <a:solidFill>
                  <a:schemeClr val="bg2">
                    <a:lumMod val="50000"/>
                  </a:schemeClr>
                </a:solidFill>
              </a:defRP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DEPARTAMENTO DE INSPECCIÓN AMBIENTAL MES DE</a:t>
            </a:r>
            <a:r>
              <a:rPr lang="en-US" baseline="0" dirty="0">
                <a:solidFill>
                  <a:schemeClr val="bg2">
                    <a:lumMod val="50000"/>
                  </a:schemeClr>
                </a:solidFill>
              </a:rPr>
              <a:t> AGOSTO 2020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Hoja1!$A$2:$A$11</c:f>
              <c:strCache>
                <c:ptCount val="10"/>
                <c:pt idx="0">
                  <c:v>QUEJAS</c:v>
                </c:pt>
                <c:pt idx="1">
                  <c:v>ACTAS CIRCUSTANCIADAS</c:v>
                </c:pt>
                <c:pt idx="2">
                  <c:v>ACTAS DE INFRACCIÓN</c:v>
                </c:pt>
                <c:pt idx="3">
                  <c:v>CLAUSURAS</c:v>
                </c:pt>
                <c:pt idx="4">
                  <c:v>APERCIBIMIENTOS</c:v>
                </c:pt>
                <c:pt idx="5">
                  <c:v>TOTAL DE VERIFICACIONES</c:v>
                </c:pt>
                <c:pt idx="6">
                  <c:v>VERIFICACIONES LICENCIA</c:v>
                </c:pt>
                <c:pt idx="7">
                  <c:v>VERIFICACIONES FAVORABLES</c:v>
                </c:pt>
                <c:pt idx="8">
                  <c:v>VERIFACIONES NO FAVORABLES</c:v>
                </c:pt>
                <c:pt idx="9">
                  <c:v>VERIFICACIONES EN SEGUIMIENTO 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487</c:v>
                </c:pt>
                <c:pt idx="1">
                  <c:v>99</c:v>
                </c:pt>
                <c:pt idx="2">
                  <c:v>100</c:v>
                </c:pt>
                <c:pt idx="3">
                  <c:v>9</c:v>
                </c:pt>
                <c:pt idx="4">
                  <c:v>140</c:v>
                </c:pt>
                <c:pt idx="5">
                  <c:v>322</c:v>
                </c:pt>
                <c:pt idx="6">
                  <c:v>64</c:v>
                </c:pt>
                <c:pt idx="7">
                  <c:v>54</c:v>
                </c:pt>
                <c:pt idx="8">
                  <c:v>45</c:v>
                </c:pt>
                <c:pt idx="9">
                  <c:v>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84-445E-BE5E-9DB8C068D9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91804664"/>
        <c:axId val="191805056"/>
      </c:barChart>
      <c:catAx>
        <c:axId val="1918046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191805056"/>
        <c:crosses val="autoZero"/>
        <c:auto val="1"/>
        <c:lblAlgn val="ctr"/>
        <c:lblOffset val="100"/>
        <c:noMultiLvlLbl val="0"/>
      </c:catAx>
      <c:valAx>
        <c:axId val="1918050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1918046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ACE9E-647B-4A70-8EF0-34765B4828F4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B8A65-A5D8-4BFE-AE3B-70BB08F027F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829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B8A65-A5D8-4BFE-AE3B-70BB08F027F6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792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B8FA9C-2896-49B8-AA84-D13574E04A76}" type="datetimeFigureOut">
              <a:rPr lang="es-MX" smtClean="0"/>
              <a:pPr/>
              <a:t>05/03/2021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70A079-9C81-4AEE-A5DA-5C7BA4E65D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814670552"/>
              </p:ext>
            </p:extLst>
          </p:nvPr>
        </p:nvGraphicFramePr>
        <p:xfrm>
          <a:off x="214282" y="214290"/>
          <a:ext cx="9902334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522668261"/>
              </p:ext>
            </p:extLst>
          </p:nvPr>
        </p:nvGraphicFramePr>
        <p:xfrm>
          <a:off x="285720" y="-99392"/>
          <a:ext cx="9038808" cy="6957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691698009"/>
              </p:ext>
            </p:extLst>
          </p:nvPr>
        </p:nvGraphicFramePr>
        <p:xfrm>
          <a:off x="285720" y="357166"/>
          <a:ext cx="8286808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840</TotalTime>
  <Words>28</Words>
  <Application>Microsoft Office PowerPoint</Application>
  <PresentationFormat>Presentación en pantalla (4:3)</PresentationFormat>
  <Paragraphs>5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Calibri</vt:lpstr>
      <vt:lpstr>Century</vt:lpstr>
      <vt:lpstr>Century Schoolbook</vt:lpstr>
      <vt:lpstr>Wingdings</vt:lpstr>
      <vt:lpstr>Wingdings 2</vt:lpstr>
      <vt:lpstr>Mirador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mochoas</dc:creator>
  <cp:lastModifiedBy>Cesar Ignacio Bocanegra Alvarado</cp:lastModifiedBy>
  <cp:revision>80</cp:revision>
  <dcterms:created xsi:type="dcterms:W3CDTF">2017-07-06T21:59:33Z</dcterms:created>
  <dcterms:modified xsi:type="dcterms:W3CDTF">2021-03-05T17:46:45Z</dcterms:modified>
</cp:coreProperties>
</file>