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3" r:id="rId2"/>
    <p:sldId id="429" r:id="rId3"/>
    <p:sldId id="428" r:id="rId4"/>
    <p:sldId id="420" r:id="rId5"/>
    <p:sldId id="426" r:id="rId6"/>
    <p:sldId id="401" r:id="rId7"/>
    <p:sldId id="402" r:id="rId8"/>
    <p:sldId id="403" r:id="rId9"/>
    <p:sldId id="427" r:id="rId10"/>
    <p:sldId id="416" r:id="rId11"/>
    <p:sldId id="404" r:id="rId12"/>
    <p:sldId id="406" r:id="rId13"/>
    <p:sldId id="407" r:id="rId14"/>
    <p:sldId id="408" r:id="rId15"/>
    <p:sldId id="409" r:id="rId16"/>
    <p:sldId id="417" r:id="rId17"/>
    <p:sldId id="411" r:id="rId18"/>
    <p:sldId id="412" r:id="rId19"/>
    <p:sldId id="414" r:id="rId20"/>
    <p:sldId id="415" r:id="rId21"/>
    <p:sldId id="419" r:id="rId22"/>
    <p:sldId id="422" r:id="rId23"/>
    <p:sldId id="423" r:id="rId24"/>
    <p:sldId id="424" r:id="rId25"/>
    <p:sldId id="425"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16" autoAdjust="0"/>
  </p:normalViewPr>
  <p:slideViewPr>
    <p:cSldViewPr snapToGrid="0">
      <p:cViewPr varScale="1">
        <p:scale>
          <a:sx n="104" d="100"/>
          <a:sy n="104"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ECE40-A5D2-41A4-9537-59A849BB86D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3C6AFAEF-906F-4F88-AC1B-B962B11BF95B}">
      <dgm:prSet custT="1"/>
      <dgm:spPr>
        <a:solidFill>
          <a:schemeClr val="bg1"/>
        </a:solidFill>
        <a:ln>
          <a:solidFill>
            <a:schemeClr val="bg1"/>
          </a:solidFill>
        </a:ln>
      </dgm:spPr>
      <dgm:t>
        <a:bodyPr/>
        <a:lstStyle/>
        <a:p>
          <a:pPr rtl="0"/>
          <a:r>
            <a:rPr lang="es-MX" sz="3200" dirty="0" smtClean="0">
              <a:solidFill>
                <a:schemeClr val="tx1"/>
              </a:solidFill>
            </a:rPr>
            <a:t> DELEGACIÓN MUNICIPAL LÓPEZ COTILLA</a:t>
          </a:r>
        </a:p>
        <a:p>
          <a:pPr rtl="0"/>
          <a:r>
            <a:rPr lang="es-MX" sz="2800" dirty="0" smtClean="0">
              <a:solidFill>
                <a:schemeClr val="tx1"/>
              </a:solidFill>
            </a:rPr>
            <a:t>INFORME MENSUAL ENERO 2021</a:t>
          </a:r>
          <a:endParaRPr lang="es-MX" sz="2800" dirty="0">
            <a:solidFill>
              <a:schemeClr val="tx1"/>
            </a:solidFill>
          </a:endParaRPr>
        </a:p>
      </dgm:t>
    </dgm:pt>
    <dgm:pt modelId="{39E71C7E-3CC7-4AF9-9B05-10A40CBF6E91}" type="parTrans" cxnId="{2692BC19-E7CF-4440-8674-953728EAF777}">
      <dgm:prSet/>
      <dgm:spPr/>
      <dgm:t>
        <a:bodyPr/>
        <a:lstStyle/>
        <a:p>
          <a:endParaRPr lang="es-MX"/>
        </a:p>
      </dgm:t>
    </dgm:pt>
    <dgm:pt modelId="{BD3E2C7E-699F-4586-AF44-2F5AD220644C}" type="sibTrans" cxnId="{2692BC19-E7CF-4440-8674-953728EAF777}">
      <dgm:prSet/>
      <dgm:spPr/>
      <dgm:t>
        <a:bodyPr/>
        <a:lstStyle/>
        <a:p>
          <a:endParaRPr lang="es-MX"/>
        </a:p>
      </dgm:t>
    </dgm:pt>
    <dgm:pt modelId="{4A39BE37-B802-4D87-844F-17015A0D6F0C}" type="pres">
      <dgm:prSet presAssocID="{53DECE40-A5D2-41A4-9537-59A849BB86DE}" presName="Name0" presStyleCnt="0">
        <dgm:presLayoutVars>
          <dgm:dir/>
          <dgm:resizeHandles val="exact"/>
        </dgm:presLayoutVars>
      </dgm:prSet>
      <dgm:spPr/>
      <dgm:t>
        <a:bodyPr/>
        <a:lstStyle/>
        <a:p>
          <a:endParaRPr lang="es-MX"/>
        </a:p>
      </dgm:t>
    </dgm:pt>
    <dgm:pt modelId="{5CC35192-27D1-4CC3-964B-07D4DF1A84EC}" type="pres">
      <dgm:prSet presAssocID="{3C6AFAEF-906F-4F88-AC1B-B962B11BF95B}" presName="node" presStyleLbl="node1" presStyleIdx="0" presStyleCnt="1">
        <dgm:presLayoutVars>
          <dgm:bulletEnabled val="1"/>
        </dgm:presLayoutVars>
      </dgm:prSet>
      <dgm:spPr/>
      <dgm:t>
        <a:bodyPr/>
        <a:lstStyle/>
        <a:p>
          <a:endParaRPr lang="es-MX"/>
        </a:p>
      </dgm:t>
    </dgm:pt>
  </dgm:ptLst>
  <dgm:cxnLst>
    <dgm:cxn modelId="{2692BC19-E7CF-4440-8674-953728EAF777}" srcId="{53DECE40-A5D2-41A4-9537-59A849BB86DE}" destId="{3C6AFAEF-906F-4F88-AC1B-B962B11BF95B}" srcOrd="0" destOrd="0" parTransId="{39E71C7E-3CC7-4AF9-9B05-10A40CBF6E91}" sibTransId="{BD3E2C7E-699F-4586-AF44-2F5AD220644C}"/>
    <dgm:cxn modelId="{EABBC8A9-F4BF-4C6B-BBA8-099C51156C1F}" type="presOf" srcId="{3C6AFAEF-906F-4F88-AC1B-B962B11BF95B}" destId="{5CC35192-27D1-4CC3-964B-07D4DF1A84EC}" srcOrd="0" destOrd="0" presId="urn:microsoft.com/office/officeart/2005/8/layout/process1"/>
    <dgm:cxn modelId="{522F286E-A684-46FC-A7D9-0947874763A2}" type="presOf" srcId="{53DECE40-A5D2-41A4-9537-59A849BB86DE}" destId="{4A39BE37-B802-4D87-844F-17015A0D6F0C}" srcOrd="0" destOrd="0" presId="urn:microsoft.com/office/officeart/2005/8/layout/process1"/>
    <dgm:cxn modelId="{55FCDFEE-1AA5-475F-BBFB-071B543D234B}" type="presParOf" srcId="{4A39BE37-B802-4D87-844F-17015A0D6F0C}" destId="{5CC35192-27D1-4CC3-964B-07D4DF1A84E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35192-27D1-4CC3-964B-07D4DF1A84EC}">
      <dsp:nvSpPr>
        <dsp:cNvPr id="0" name=""/>
        <dsp:cNvSpPr/>
      </dsp:nvSpPr>
      <dsp:spPr>
        <a:xfrm>
          <a:off x="6667" y="0"/>
          <a:ext cx="6817664" cy="1310120"/>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MX" sz="3200" kern="1200" dirty="0" smtClean="0">
              <a:solidFill>
                <a:schemeClr val="tx1"/>
              </a:solidFill>
            </a:rPr>
            <a:t> DELEGACIÓN MUNICIPAL LÓPEZ COTILLA</a:t>
          </a:r>
        </a:p>
        <a:p>
          <a:pPr lvl="0" algn="ctr" defTabSz="1422400" rtl="0">
            <a:lnSpc>
              <a:spcPct val="90000"/>
            </a:lnSpc>
            <a:spcBef>
              <a:spcPct val="0"/>
            </a:spcBef>
            <a:spcAft>
              <a:spcPct val="35000"/>
            </a:spcAft>
          </a:pPr>
          <a:r>
            <a:rPr lang="es-MX" sz="2800" kern="1200" dirty="0" smtClean="0">
              <a:solidFill>
                <a:schemeClr val="tx1"/>
              </a:solidFill>
            </a:rPr>
            <a:t>INFORME MENSUAL ENERO 2021</a:t>
          </a:r>
          <a:endParaRPr lang="es-MX" sz="2800" kern="1200" dirty="0">
            <a:solidFill>
              <a:schemeClr val="tx1"/>
            </a:solidFill>
          </a:endParaRPr>
        </a:p>
      </dsp:txBody>
      <dsp:txXfrm>
        <a:off x="45039" y="38372"/>
        <a:ext cx="6740920" cy="1233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4611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692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7722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84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8455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120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316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46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7558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0531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4666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FD3CE-28B1-47C1-8A2C-04516DA7813F}" type="datetimeFigureOut">
              <a:rPr lang="es-MX" smtClean="0">
                <a:solidFill>
                  <a:prstClr val="black">
                    <a:tint val="75000"/>
                  </a:prstClr>
                </a:solidFill>
              </a:rPr>
              <a:pPr/>
              <a:t>03/02/2021</a:t>
            </a:fld>
            <a:endParaRPr lang="es-MX">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20389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2890166382"/>
              </p:ext>
            </p:extLst>
          </p:nvPr>
        </p:nvGraphicFramePr>
        <p:xfrm>
          <a:off x="1299524" y="3181198"/>
          <a:ext cx="6831000" cy="131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6 Imagen" descr="logotipo ayuntamiento actual.jpg"/>
          <p:cNvPicPr/>
          <p:nvPr/>
        </p:nvPicPr>
        <p:blipFill>
          <a:blip r:embed="rId7" cstate="print"/>
          <a:stretch>
            <a:fillRect/>
          </a:stretch>
        </p:blipFill>
        <p:spPr>
          <a:xfrm>
            <a:off x="18" y="1079425"/>
            <a:ext cx="1632399" cy="1651716"/>
          </a:xfrm>
          <a:prstGeom prst="rect">
            <a:avLst/>
          </a:prstGeom>
        </p:spPr>
      </p:pic>
      <p:pic>
        <p:nvPicPr>
          <p:cNvPr id="2" name="Imagen 1"/>
          <p:cNvPicPr>
            <a:picLocks noChangeAspect="1"/>
          </p:cNvPicPr>
          <p:nvPr/>
        </p:nvPicPr>
        <p:blipFill rotWithShape="1">
          <a:blip r:embed="rId8">
            <a:duotone>
              <a:prstClr val="black"/>
              <a:srgbClr val="D9C3A5">
                <a:tint val="50000"/>
                <a:satMod val="180000"/>
              </a:srgbClr>
            </a:duotone>
          </a:blip>
          <a:srcRect l="15475" t="1" b="58980"/>
          <a:stretch/>
        </p:blipFill>
        <p:spPr>
          <a:xfrm>
            <a:off x="1519173" y="1285261"/>
            <a:ext cx="6221577" cy="740764"/>
          </a:xfrm>
          <a:prstGeom prst="rect">
            <a:avLst/>
          </a:prstGeom>
        </p:spPr>
      </p:pic>
      <p:cxnSp>
        <p:nvCxnSpPr>
          <p:cNvPr id="4" name="Conector recto 3"/>
          <p:cNvCxnSpPr/>
          <p:nvPr/>
        </p:nvCxnSpPr>
        <p:spPr>
          <a:xfrm>
            <a:off x="1326524" y="5119352"/>
            <a:ext cx="6804000" cy="0"/>
          </a:xfrm>
          <a:prstGeom prst="line">
            <a:avLst/>
          </a:prstGeom>
          <a:ln w="4762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3" name="Rectángulo 2"/>
          <p:cNvSpPr/>
          <p:nvPr/>
        </p:nvSpPr>
        <p:spPr>
          <a:xfrm>
            <a:off x="2247364" y="2026030"/>
            <a:ext cx="4572000" cy="508088"/>
          </a:xfrm>
          <a:prstGeom prst="rect">
            <a:avLst/>
          </a:prstGeom>
        </p:spPr>
        <p:txBody>
          <a:bodyPr>
            <a:spAutoFit/>
          </a:bodyPr>
          <a:lstStyle/>
          <a:p>
            <a:pPr algn="ctr"/>
            <a:r>
              <a:rPr lang="es-MX" sz="1351" dirty="0">
                <a:latin typeface="Arial" panose="020B0604020202020204" pitchFamily="34" charset="0"/>
                <a:ea typeface="Calibri" panose="020F0502020204030204" pitchFamily="34" charset="0"/>
                <a:cs typeface="Times New Roman" panose="02020603050405020304" pitchFamily="18" charset="0"/>
              </a:rPr>
              <a:t>Secretaria General del Ayuntamiento</a:t>
            </a:r>
            <a:endParaRPr lang="es-MX" sz="1051" dirty="0">
              <a:latin typeface="Calibri" panose="020F0502020204030204" pitchFamily="34" charset="0"/>
              <a:ea typeface="Calibri" panose="020F0502020204030204" pitchFamily="34" charset="0"/>
              <a:cs typeface="Times New Roman" panose="02020603050405020304" pitchFamily="18" charset="0"/>
            </a:endParaRPr>
          </a:p>
          <a:p>
            <a:pPr algn="ctr"/>
            <a:r>
              <a:rPr lang="es-MX" sz="1351" dirty="0">
                <a:latin typeface="Arial" panose="020B0604020202020204" pitchFamily="34" charset="0"/>
                <a:ea typeface="Calibri" panose="020F0502020204030204" pitchFamily="34" charset="0"/>
                <a:cs typeface="Times New Roman" panose="02020603050405020304" pitchFamily="18" charset="0"/>
              </a:rPr>
              <a:t>Dirección de Delegaciones y Agencias Municipales</a:t>
            </a:r>
            <a:endParaRPr lang="es-MX" sz="105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62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4191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viernes 08 de enero personal de esta delegación visitamos el </a:t>
            </a:r>
            <a:r>
              <a:rPr lang="es-MX" sz="1200" dirty="0" err="1" smtClean="0">
                <a:solidFill>
                  <a:prstClr val="black"/>
                </a:solidFill>
              </a:rPr>
              <a:t>Fracc</a:t>
            </a:r>
            <a:r>
              <a:rPr lang="es-MX" sz="1200" dirty="0" smtClean="0">
                <a:solidFill>
                  <a:prstClr val="black"/>
                </a:solidFill>
              </a:rPr>
              <a:t>. Industrial La Lave sobre la calle Incalpa a su intersección con lateral Periférico   para revisar los trabajos de bacheo que llevó a cabo personal de mantenimiento a vialidades en atención a la petición y gestión de esta delegación.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0"/>
            <a:ext cx="2024174" cy="1518131"/>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971925"/>
            <a:ext cx="2061440" cy="1546080"/>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2076" y="2547840"/>
            <a:ext cx="1647844" cy="2197125"/>
          </a:xfrm>
          <a:prstGeom prst="rect">
            <a:avLst/>
          </a:prstGeom>
        </p:spPr>
      </p:pic>
    </p:spTree>
    <p:extLst>
      <p:ext uri="{BB962C8B-B14F-4D97-AF65-F5344CB8AC3E}">
        <p14:creationId xmlns:p14="http://schemas.microsoft.com/office/powerpoint/2010/main" val="2951906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11 de enero personal de esta delegación nuevamente visitamos la colonia Parques de Santa Cruz en la calle San Camilo  para revisar los avances en el trabajo de bacheo que realizará personal de mantenimiento a vialidades.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0366" y="1914982"/>
            <a:ext cx="1482290" cy="1976386"/>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961" y="1914981"/>
            <a:ext cx="1482290" cy="1976386"/>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6005" y="3998320"/>
            <a:ext cx="2100183" cy="1575137"/>
          </a:xfrm>
          <a:prstGeom prst="rect">
            <a:avLst/>
          </a:prstGeom>
        </p:spPr>
      </p:pic>
    </p:spTree>
    <p:extLst>
      <p:ext uri="{BB962C8B-B14F-4D97-AF65-F5344CB8AC3E}">
        <p14:creationId xmlns:p14="http://schemas.microsoft.com/office/powerpoint/2010/main" val="2856999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12 de enero personal de esta delegación nuevamente visitamos la colonia Parques de Santa Cruz en la calle San Camilo  para revisar los avances en el trabajo de bacheo que realizará personal de mantenimiento a vialidades.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141" y="1970841"/>
            <a:ext cx="2326234" cy="174467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141" y="3842420"/>
            <a:ext cx="2326234" cy="1744676"/>
          </a:xfrm>
          <a:prstGeom prst="rect">
            <a:avLst/>
          </a:prstGeom>
        </p:spPr>
      </p:pic>
    </p:spTree>
    <p:extLst>
      <p:ext uri="{BB962C8B-B14F-4D97-AF65-F5344CB8AC3E}">
        <p14:creationId xmlns:p14="http://schemas.microsoft.com/office/powerpoint/2010/main" val="237612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Operativo de Limpieza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13 de enero se realizó la limpieza y sanitización de las instalaciones del edificio de esta delegación municipal, con motivo de las medidas preventivas ante el COVID-19. </a:t>
            </a:r>
            <a:endParaRPr lang="es-MX" sz="1200" dirty="0">
              <a:solidFill>
                <a:prstClr val="black"/>
              </a:solidFill>
            </a:endParaRPr>
          </a:p>
        </p:txBody>
      </p:sp>
      <p:sp>
        <p:nvSpPr>
          <p:cNvPr id="3" name="2 CuadroTexto"/>
          <p:cNvSpPr txBox="1"/>
          <p:nvPr/>
        </p:nvSpPr>
        <p:spPr>
          <a:xfrm>
            <a:off x="6409916" y="1223835"/>
            <a:ext cx="1507033"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4" y="2124074"/>
            <a:ext cx="1841795" cy="245572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018" y="2124074"/>
            <a:ext cx="1841795" cy="2455726"/>
          </a:xfrm>
          <a:prstGeom prst="rect">
            <a:avLst/>
          </a:prstGeom>
        </p:spPr>
      </p:pic>
    </p:spTree>
    <p:extLst>
      <p:ext uri="{BB962C8B-B14F-4D97-AF65-F5344CB8AC3E}">
        <p14:creationId xmlns:p14="http://schemas.microsoft.com/office/powerpoint/2010/main" val="3279272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López Cotilla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14 y viernes 15 de enero  personal de esta delegación acudimos a la colonia López Cotilla para apoyar y revisar la jornada de vacunación antirrábica, garrapatas y desparasitación de mascotas que llevó acabo salud animal.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2408991"/>
            <a:ext cx="1757988" cy="2343984"/>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120" y="2426347"/>
            <a:ext cx="1731954" cy="2309272"/>
          </a:xfrm>
          <a:prstGeom prst="rect">
            <a:avLst/>
          </a:prstGeom>
        </p:spPr>
      </p:pic>
    </p:spTree>
    <p:extLst>
      <p:ext uri="{BB962C8B-B14F-4D97-AF65-F5344CB8AC3E}">
        <p14:creationId xmlns:p14="http://schemas.microsoft.com/office/powerpoint/2010/main" val="1642772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19 de enero  personal de esta delegación con mucho gusto acudimos a la colonia Parques de Santa Cruz para acompañar a nuestra Presidenta Municipal al arranque de obra en la calle San Ignacio.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698" y="1823039"/>
            <a:ext cx="2060104" cy="1541859"/>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081178"/>
            <a:ext cx="1970332" cy="1474671"/>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630" y="2775286"/>
            <a:ext cx="1874693" cy="1403091"/>
          </a:xfrm>
          <a:prstGeom prst="rect">
            <a:avLst/>
          </a:prstGeom>
        </p:spPr>
      </p:pic>
    </p:spTree>
    <p:extLst>
      <p:ext uri="{BB962C8B-B14F-4D97-AF65-F5344CB8AC3E}">
        <p14:creationId xmlns:p14="http://schemas.microsoft.com/office/powerpoint/2010/main" val="2211570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López Cotilla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751522"/>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19 de enero personal de esta delegación en conjunto con personal de mantenimiento a vialidades acudimos a la colonia López Cotilla para revisar las condiciones de la calle Ramón Martínez Zamora desde calle Hidalgo hasta calle Pípila para programar la rehabilitación del empedrado de la vialidad.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274587" cy="170238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781604"/>
            <a:ext cx="2392225" cy="1790431"/>
          </a:xfrm>
          <a:prstGeom prst="rect">
            <a:avLst/>
          </a:prstGeom>
        </p:spPr>
      </p:pic>
    </p:spTree>
    <p:extLst>
      <p:ext uri="{BB962C8B-B14F-4D97-AF65-F5344CB8AC3E}">
        <p14:creationId xmlns:p14="http://schemas.microsoft.com/office/powerpoint/2010/main" val="1385292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Villa Fontana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20 de enero personal de esta delegación acudimos a la colonia Villa Fontana para apoyar y revisar la jornada de vacunación antirrábica, garrapatas y desparasitación de mascotas que llevó acabo salud animal.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1946458" cy="1456802"/>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075043"/>
            <a:ext cx="1968824" cy="1473542"/>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7471" y="2381567"/>
            <a:ext cx="1805724" cy="2412658"/>
          </a:xfrm>
          <a:prstGeom prst="rect">
            <a:avLst/>
          </a:prstGeom>
        </p:spPr>
      </p:pic>
    </p:spTree>
    <p:extLst>
      <p:ext uri="{BB962C8B-B14F-4D97-AF65-F5344CB8AC3E}">
        <p14:creationId xmlns:p14="http://schemas.microsoft.com/office/powerpoint/2010/main" val="1138464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Operativo de Limpieza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20 de enero se realizó la limpieza y sanitización de las instalaciones del edificio de esta delegación municipal, con motivo de las medidas preventivas ante el COVID-19. </a:t>
            </a:r>
            <a:endParaRPr lang="es-MX" sz="1200" dirty="0">
              <a:solidFill>
                <a:prstClr val="black"/>
              </a:solidFill>
            </a:endParaRPr>
          </a:p>
        </p:txBody>
      </p:sp>
      <p:sp>
        <p:nvSpPr>
          <p:cNvPr id="3" name="2 CuadroTexto"/>
          <p:cNvSpPr txBox="1"/>
          <p:nvPr/>
        </p:nvSpPr>
        <p:spPr>
          <a:xfrm>
            <a:off x="6409916" y="1223835"/>
            <a:ext cx="1507033"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69946" y="2382431"/>
            <a:ext cx="2388775" cy="1791582"/>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44264" y="2382431"/>
            <a:ext cx="2388776" cy="1791581"/>
          </a:xfrm>
          <a:prstGeom prst="rect">
            <a:avLst/>
          </a:prstGeom>
        </p:spPr>
      </p:pic>
    </p:spTree>
    <p:extLst>
      <p:ext uri="{BB962C8B-B14F-4D97-AF65-F5344CB8AC3E}">
        <p14:creationId xmlns:p14="http://schemas.microsoft.com/office/powerpoint/2010/main" val="2420628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585323"/>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21 de enero personal de esta delegación respetando las medidas sanitarias pertinentes ante el COVID-19 visitamos la colonia Huerta de Peña para entregar un bolo con dulces a los niños de la colonia para invitarlos a que sigan sin salir de casa y puedan disfrutar de un dulce en el interior de su hogar.  </a:t>
            </a:r>
            <a:endParaRPr lang="es-MX" sz="1200" dirty="0">
              <a:solidFill>
                <a:prstClr val="black"/>
              </a:solidFill>
            </a:endParaRPr>
          </a:p>
        </p:txBody>
      </p:sp>
      <p:sp>
        <p:nvSpPr>
          <p:cNvPr id="3" name="2 CuadroTexto"/>
          <p:cNvSpPr txBox="1"/>
          <p:nvPr/>
        </p:nvSpPr>
        <p:spPr>
          <a:xfrm>
            <a:off x="6438491" y="1224712"/>
            <a:ext cx="1507033"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757" y="1868556"/>
            <a:ext cx="2281462" cy="170753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477" y="3846910"/>
            <a:ext cx="2311742" cy="1730195"/>
          </a:xfrm>
          <a:prstGeom prst="rect">
            <a:avLst/>
          </a:prstGeom>
        </p:spPr>
      </p:pic>
    </p:spTree>
    <p:extLst>
      <p:ext uri="{BB962C8B-B14F-4D97-AF65-F5344CB8AC3E}">
        <p14:creationId xmlns:p14="http://schemas.microsoft.com/office/powerpoint/2010/main" val="422920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21 de diciembre en apoyo a las familias mas afectadas por la pandemia del COVID-19</a:t>
            </a:r>
            <a:r>
              <a:rPr lang="es-MX" sz="1200" dirty="0">
                <a:solidFill>
                  <a:prstClr val="black"/>
                </a:solidFill>
              </a:rPr>
              <a:t> personal de esta </a:t>
            </a:r>
            <a:r>
              <a:rPr lang="es-MX" sz="1200" dirty="0" smtClean="0">
                <a:solidFill>
                  <a:prstClr val="black"/>
                </a:solidFill>
              </a:rPr>
              <a:t>delegación  en compañía de personal de otras delegaciones acudimos a la colonia el Campesino para realizar la entrega pelotas y bolos.   </a:t>
            </a:r>
            <a:endParaRPr lang="es-MX" sz="1200" dirty="0">
              <a:solidFill>
                <a:prstClr val="black"/>
              </a:solidFill>
            </a:endParaRPr>
          </a:p>
        </p:txBody>
      </p:sp>
      <p:sp>
        <p:nvSpPr>
          <p:cNvPr id="3" name="2 CuadroTexto"/>
          <p:cNvSpPr txBox="1"/>
          <p:nvPr/>
        </p:nvSpPr>
        <p:spPr>
          <a:xfrm>
            <a:off x="6438491" y="1224712"/>
            <a:ext cx="1507033"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463" y="1877438"/>
            <a:ext cx="1989633" cy="149222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4624" y="3470741"/>
            <a:ext cx="1581444" cy="2108592"/>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3967" y="3247269"/>
            <a:ext cx="1749048" cy="2332064"/>
          </a:xfrm>
          <a:prstGeom prst="rect">
            <a:avLst/>
          </a:prstGeom>
        </p:spPr>
      </p:pic>
    </p:spTree>
    <p:extLst>
      <p:ext uri="{BB962C8B-B14F-4D97-AF65-F5344CB8AC3E}">
        <p14:creationId xmlns:p14="http://schemas.microsoft.com/office/powerpoint/2010/main" val="3106069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21 de enero personal de esta delegación acudimos a la colonia Parques de Sta. Cruz para revisar los trabajos de rehabilitación de la calle San Ignacio, a si como el balizamiento en el cruce de las calles San Blas y la Llave de la misma colonia.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652" y="1970841"/>
            <a:ext cx="1888433" cy="141337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208" y="4144617"/>
            <a:ext cx="1924580" cy="144042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5749" y="4112680"/>
            <a:ext cx="1967251" cy="1472365"/>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7793" y="1970841"/>
            <a:ext cx="1888433" cy="1413374"/>
          </a:xfrm>
          <a:prstGeom prst="rect">
            <a:avLst/>
          </a:prstGeom>
        </p:spPr>
      </p:pic>
    </p:spTree>
    <p:extLst>
      <p:ext uri="{BB962C8B-B14F-4D97-AF65-F5344CB8AC3E}">
        <p14:creationId xmlns:p14="http://schemas.microsoft.com/office/powerpoint/2010/main" val="1999494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Las Juntas</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12 de enero  personal de esta delegación acudimos a la colonia Las Juntas para apoyar a los compañeros de aquella delegación con el programa de excepción de pago para adultos mayores de 65 años y más.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1983274" cy="148745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888" y="3352800"/>
            <a:ext cx="1695707" cy="2260942"/>
          </a:xfrm>
          <a:prstGeom prst="rect">
            <a:avLst/>
          </a:prstGeom>
        </p:spPr>
      </p:pic>
    </p:spTree>
    <p:extLst>
      <p:ext uri="{BB962C8B-B14F-4D97-AF65-F5344CB8AC3E}">
        <p14:creationId xmlns:p14="http://schemas.microsoft.com/office/powerpoint/2010/main" val="53272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Valle de la Misericordia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25 de enero personal de esta delegación acudimos a la colonia valle de la Misericordia para revisar los trabajos de rehabilitación de la calle Antiguo camino a Santa Cruz.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182" y="1970841"/>
            <a:ext cx="2304172" cy="172452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266" y="3736196"/>
            <a:ext cx="2519649" cy="1885800"/>
          </a:xfrm>
          <a:prstGeom prst="rect">
            <a:avLst/>
          </a:prstGeom>
        </p:spPr>
      </p:pic>
    </p:spTree>
    <p:extLst>
      <p:ext uri="{BB962C8B-B14F-4D97-AF65-F5344CB8AC3E}">
        <p14:creationId xmlns:p14="http://schemas.microsoft.com/office/powerpoint/2010/main" val="1417584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Santa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25 de enero personal de esta delegación acudimos a la colonia Parques de Santa Cruz del Valle para revisar la continuidad de la obra de rehabilitación de la calle San Ignacio.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4" y="1873623"/>
            <a:ext cx="2191527" cy="1640221"/>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282" y="3736196"/>
            <a:ext cx="2272792" cy="1701043"/>
          </a:xfrm>
          <a:prstGeom prst="rect">
            <a:avLst/>
          </a:prstGeom>
        </p:spPr>
      </p:pic>
    </p:spTree>
    <p:extLst>
      <p:ext uri="{BB962C8B-B14F-4D97-AF65-F5344CB8AC3E}">
        <p14:creationId xmlns:p14="http://schemas.microsoft.com/office/powerpoint/2010/main" val="420065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López Cotilla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421928"/>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25 de enero personal de esta delegación acudimos a la colonia López Cotilla para revisar los trabajos de bacheo sobre la calle Ramón Martínez Zamora .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2196353"/>
            <a:ext cx="1848933" cy="247039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367" y="2196352"/>
            <a:ext cx="1838408" cy="2456329"/>
          </a:xfrm>
          <a:prstGeom prst="rect">
            <a:avLst/>
          </a:prstGeom>
        </p:spPr>
      </p:pic>
    </p:spTree>
    <p:extLst>
      <p:ext uri="{BB962C8B-B14F-4D97-AF65-F5344CB8AC3E}">
        <p14:creationId xmlns:p14="http://schemas.microsoft.com/office/powerpoint/2010/main" val="2124907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585323"/>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25 de enero personal de esta delegación respetando las medidas sanitarias pertinentes ante el COVID-19 visitamos la colonia López Cotilla para entregar un bolo con dulces a los niños de la colonia para invitarlos a que sigan sin salir de casa y puedan disfrutar de un dulce en el interior de su hogar.  </a:t>
            </a:r>
            <a:endParaRPr lang="es-MX" sz="1200" dirty="0">
              <a:solidFill>
                <a:prstClr val="black"/>
              </a:solidFill>
            </a:endParaRPr>
          </a:p>
        </p:txBody>
      </p:sp>
      <p:sp>
        <p:nvSpPr>
          <p:cNvPr id="3" name="2 CuadroTexto"/>
          <p:cNvSpPr txBox="1"/>
          <p:nvPr/>
        </p:nvSpPr>
        <p:spPr>
          <a:xfrm>
            <a:off x="6438491" y="1224712"/>
            <a:ext cx="1507033"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1554560" cy="2077074"/>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8877" y="2029461"/>
            <a:ext cx="2153480" cy="1611746"/>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2461" y="3972303"/>
            <a:ext cx="2149896" cy="1609063"/>
          </a:xfrm>
          <a:prstGeom prst="rect">
            <a:avLst/>
          </a:prstGeom>
        </p:spPr>
      </p:pic>
    </p:spTree>
    <p:extLst>
      <p:ext uri="{BB962C8B-B14F-4D97-AF65-F5344CB8AC3E}">
        <p14:creationId xmlns:p14="http://schemas.microsoft.com/office/powerpoint/2010/main" val="3047515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21 de diciembre en apoyo a las familias mas afectadas por la pandemia del COVID-19</a:t>
            </a:r>
            <a:r>
              <a:rPr lang="es-MX" sz="1200" dirty="0">
                <a:solidFill>
                  <a:prstClr val="black"/>
                </a:solidFill>
              </a:rPr>
              <a:t> personal de esta </a:t>
            </a:r>
            <a:r>
              <a:rPr lang="es-MX" sz="1200" dirty="0" smtClean="0">
                <a:solidFill>
                  <a:prstClr val="black"/>
                </a:solidFill>
              </a:rPr>
              <a:t>delegación  en compañía de personal de otras delegaciones acudimos a la colonia el Órgano para realizar la entrega pelotas y bolos.   </a:t>
            </a:r>
            <a:endParaRPr lang="es-MX" sz="1200" dirty="0">
              <a:solidFill>
                <a:prstClr val="black"/>
              </a:solidFill>
            </a:endParaRPr>
          </a:p>
        </p:txBody>
      </p:sp>
      <p:sp>
        <p:nvSpPr>
          <p:cNvPr id="3" name="2 CuadroTexto"/>
          <p:cNvSpPr txBox="1"/>
          <p:nvPr/>
        </p:nvSpPr>
        <p:spPr>
          <a:xfrm>
            <a:off x="6438491" y="1224712"/>
            <a:ext cx="1507033"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104830" cy="1578623"/>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7610" y="3784539"/>
            <a:ext cx="2214397" cy="1660798"/>
          </a:xfrm>
          <a:prstGeom prst="rect">
            <a:avLst/>
          </a:prstGeom>
        </p:spPr>
      </p:pic>
    </p:spTree>
    <p:extLst>
      <p:ext uri="{BB962C8B-B14F-4D97-AF65-F5344CB8AC3E}">
        <p14:creationId xmlns:p14="http://schemas.microsoft.com/office/powerpoint/2010/main" val="345003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751522"/>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22 de diciembre en apoyo a las familias mas afectadas por la pandemia del COVID-19</a:t>
            </a:r>
            <a:r>
              <a:rPr lang="es-MX" sz="1200" dirty="0">
                <a:solidFill>
                  <a:prstClr val="black"/>
                </a:solidFill>
              </a:rPr>
              <a:t> personal de esta </a:t>
            </a:r>
            <a:r>
              <a:rPr lang="es-MX" sz="1200" dirty="0" smtClean="0">
                <a:solidFill>
                  <a:prstClr val="black"/>
                </a:solidFill>
              </a:rPr>
              <a:t>delegación  en compañía de personal de otras delegaciones acudimos a la colonia la Micaelita para realizar la entrega de pan, leche, cobijas y bolos para mitigar un poco la afectación a la ciudadanía.   </a:t>
            </a:r>
            <a:endParaRPr lang="es-MX" sz="1200" dirty="0">
              <a:solidFill>
                <a:prstClr val="black"/>
              </a:solidFill>
            </a:endParaRPr>
          </a:p>
        </p:txBody>
      </p:sp>
      <p:sp>
        <p:nvSpPr>
          <p:cNvPr id="3" name="2 CuadroTexto"/>
          <p:cNvSpPr txBox="1"/>
          <p:nvPr/>
        </p:nvSpPr>
        <p:spPr>
          <a:xfrm>
            <a:off x="6438491" y="1224712"/>
            <a:ext cx="1507033"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306" y="1867618"/>
            <a:ext cx="2268071" cy="127579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971" y="1867618"/>
            <a:ext cx="1642759" cy="219034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8998" y="3292518"/>
            <a:ext cx="1679087" cy="2238783"/>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4089" y="4401671"/>
            <a:ext cx="2008231" cy="1129630"/>
          </a:xfrm>
          <a:prstGeom prst="rect">
            <a:avLst/>
          </a:prstGeom>
        </p:spPr>
      </p:pic>
    </p:spTree>
    <p:extLst>
      <p:ext uri="{BB962C8B-B14F-4D97-AF65-F5344CB8AC3E}">
        <p14:creationId xmlns:p14="http://schemas.microsoft.com/office/powerpoint/2010/main" val="581577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22 de diciembre en apoyo a las familias mas afectadas por la pandemia del COVID-19</a:t>
            </a:r>
            <a:r>
              <a:rPr lang="es-MX" sz="1200" dirty="0">
                <a:solidFill>
                  <a:prstClr val="black"/>
                </a:solidFill>
              </a:rPr>
              <a:t> personal de esta </a:t>
            </a:r>
            <a:r>
              <a:rPr lang="es-MX" sz="1200" dirty="0" smtClean="0">
                <a:solidFill>
                  <a:prstClr val="black"/>
                </a:solidFill>
              </a:rPr>
              <a:t>delegación  en compañía de personal de otras delegaciones acudimos a la colonia el Vergel para realizar la entrega pelotas y bolos.   </a:t>
            </a:r>
            <a:endParaRPr lang="es-MX" sz="1200" dirty="0">
              <a:solidFill>
                <a:prstClr val="black"/>
              </a:solidFill>
            </a:endParaRPr>
          </a:p>
        </p:txBody>
      </p:sp>
      <p:sp>
        <p:nvSpPr>
          <p:cNvPr id="3" name="2 CuadroTexto"/>
          <p:cNvSpPr txBox="1"/>
          <p:nvPr/>
        </p:nvSpPr>
        <p:spPr>
          <a:xfrm>
            <a:off x="6438491" y="1224712"/>
            <a:ext cx="1507033"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167" y="1959823"/>
            <a:ext cx="1767774" cy="2357031"/>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604" y="1959824"/>
            <a:ext cx="1767773" cy="2357031"/>
          </a:xfrm>
          <a:prstGeom prst="rect">
            <a:avLst/>
          </a:prstGeom>
        </p:spPr>
      </p:pic>
    </p:spTree>
    <p:extLst>
      <p:ext uri="{BB962C8B-B14F-4D97-AF65-F5344CB8AC3E}">
        <p14:creationId xmlns:p14="http://schemas.microsoft.com/office/powerpoint/2010/main" val="4030090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Operativo de Limpieza y Sanitización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06 de enero se realizó la limpieza y sanitización de las instalaciones del edificio de esta delegación municipal, con motivo de las medidas preventivas ante el COVID-19. </a:t>
            </a:r>
            <a:endParaRPr lang="es-MX" sz="1200" dirty="0">
              <a:solidFill>
                <a:prstClr val="black"/>
              </a:solidFill>
            </a:endParaRPr>
          </a:p>
        </p:txBody>
      </p:sp>
      <p:sp>
        <p:nvSpPr>
          <p:cNvPr id="3" name="2 CuadroTexto"/>
          <p:cNvSpPr txBox="1"/>
          <p:nvPr/>
        </p:nvSpPr>
        <p:spPr>
          <a:xfrm>
            <a:off x="6409916" y="1223835"/>
            <a:ext cx="1507033"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813" y="2138262"/>
            <a:ext cx="1894274" cy="142070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813" y="4124325"/>
            <a:ext cx="1894274" cy="142070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585" y="2801970"/>
            <a:ext cx="2018662" cy="1513996"/>
          </a:xfrm>
          <a:prstGeom prst="rect">
            <a:avLst/>
          </a:prstGeom>
        </p:spPr>
      </p:pic>
    </p:spTree>
    <p:extLst>
      <p:ext uri="{BB962C8B-B14F-4D97-AF65-F5344CB8AC3E}">
        <p14:creationId xmlns:p14="http://schemas.microsoft.com/office/powerpoint/2010/main" val="2549006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04. Operativo de limpieza / Parques de Santa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07 de enero personal de esta delegación acudimos a la colonia Parques de santa Cruz para en apoyo a compañeros de parques y jardines realizar la limpieza, pode de árboles y de maleza sobre la calle Santa Gertrudis entre las calles San Camilo y San Blas.  </a:t>
            </a:r>
            <a:endParaRPr lang="es-MX" sz="1200" dirty="0">
              <a:solidFill>
                <a:prstClr val="black"/>
              </a:solidFill>
            </a:endParaRPr>
          </a:p>
        </p:txBody>
      </p:sp>
      <p:sp>
        <p:nvSpPr>
          <p:cNvPr id="3" name="2 CuadroTexto"/>
          <p:cNvSpPr txBox="1"/>
          <p:nvPr/>
        </p:nvSpPr>
        <p:spPr>
          <a:xfrm>
            <a:off x="6372226" y="1215187"/>
            <a:ext cx="1754274"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1652" y="1970841"/>
            <a:ext cx="1995012" cy="149625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748" y="3999134"/>
            <a:ext cx="2055701" cy="154177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5945" y="2522418"/>
            <a:ext cx="1820667" cy="2427555"/>
          </a:xfrm>
          <a:prstGeom prst="rect">
            <a:avLst/>
          </a:prstGeom>
        </p:spPr>
      </p:pic>
    </p:spTree>
    <p:extLst>
      <p:ext uri="{BB962C8B-B14F-4D97-AF65-F5344CB8AC3E}">
        <p14:creationId xmlns:p14="http://schemas.microsoft.com/office/powerpoint/2010/main" val="222966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07 de enero personal de esta delegación visitamos la colonia Parques de Santa Cruz en la calle San Camilo  para revisar los trabajos de bacheo que llevó a cabo personal de mantenimiento a vialidades en atención a la petición de esta delegación.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497" y="2483440"/>
            <a:ext cx="1930751" cy="2574335"/>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828" y="2509265"/>
            <a:ext cx="1893094" cy="2524125"/>
          </a:xfrm>
          <a:prstGeom prst="rect">
            <a:avLst/>
          </a:prstGeom>
        </p:spPr>
      </p:pic>
    </p:spTree>
    <p:extLst>
      <p:ext uri="{BB962C8B-B14F-4D97-AF65-F5344CB8AC3E}">
        <p14:creationId xmlns:p14="http://schemas.microsoft.com/office/powerpoint/2010/main" val="824021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Rosca de reyes las Juntas</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viernes 08 de Enero personal de esta delegación acompañamos a los compañeros de la delegación las Juntas y de dirección de delegaciones para realizar la entrega de rosca de reyes en la plaza de la colonia las juntas.  </a:t>
            </a:r>
            <a:endParaRPr lang="es-MX" sz="1200" dirty="0">
              <a:solidFill>
                <a:prstClr val="black"/>
              </a:solidFill>
            </a:endParaRPr>
          </a:p>
        </p:txBody>
      </p:sp>
      <p:sp>
        <p:nvSpPr>
          <p:cNvPr id="3" name="2 CuadroTexto"/>
          <p:cNvSpPr txBox="1"/>
          <p:nvPr/>
        </p:nvSpPr>
        <p:spPr>
          <a:xfrm>
            <a:off x="6429375" y="1223835"/>
            <a:ext cx="1611399" cy="300210"/>
          </a:xfrm>
          <a:prstGeom prst="rect">
            <a:avLst/>
          </a:prstGeom>
          <a:noFill/>
        </p:spPr>
        <p:txBody>
          <a:bodyPr wrap="square" rtlCol="0">
            <a:spAutoFit/>
          </a:bodyPr>
          <a:lstStyle/>
          <a:p>
            <a:r>
              <a:rPr lang="es-MX" sz="1351" dirty="0" smtClean="0">
                <a:solidFill>
                  <a:prstClr val="black"/>
                </a:solidFill>
              </a:rPr>
              <a:t>ENERO 2021</a:t>
            </a:r>
            <a:endParaRPr lang="es-MX" sz="1351" dirty="0">
              <a:solidFill>
                <a:prstClr val="black"/>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825" y="1970841"/>
            <a:ext cx="1907542" cy="143065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057566"/>
            <a:ext cx="1909482" cy="1432112"/>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3933" y="3032762"/>
            <a:ext cx="1875824" cy="1406868"/>
          </a:xfrm>
          <a:prstGeom prst="rect">
            <a:avLst/>
          </a:prstGeom>
        </p:spPr>
      </p:pic>
    </p:spTree>
    <p:extLst>
      <p:ext uri="{BB962C8B-B14F-4D97-AF65-F5344CB8AC3E}">
        <p14:creationId xmlns:p14="http://schemas.microsoft.com/office/powerpoint/2010/main" val="320088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6669</TotalTime>
  <Words>1281</Words>
  <Application>Microsoft Office PowerPoint</Application>
  <PresentationFormat>Presentación en pantalla (4:3)</PresentationFormat>
  <Paragraphs>76</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LCotilla</dc:creator>
  <cp:lastModifiedBy>Cesar Ignacio Bocanegra Alvarado</cp:lastModifiedBy>
  <cp:revision>681</cp:revision>
  <cp:lastPrinted>2019-11-29T18:19:45Z</cp:lastPrinted>
  <dcterms:created xsi:type="dcterms:W3CDTF">2019-08-26T15:47:51Z</dcterms:created>
  <dcterms:modified xsi:type="dcterms:W3CDTF">2021-02-03T17:06:34Z</dcterms:modified>
</cp:coreProperties>
</file>