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3" r:id="rId2"/>
    <p:sldId id="338" r:id="rId3"/>
    <p:sldId id="339" r:id="rId4"/>
    <p:sldId id="340" r:id="rId5"/>
    <p:sldId id="341" r:id="rId6"/>
    <p:sldId id="342" r:id="rId7"/>
    <p:sldId id="343" r:id="rId8"/>
    <p:sldId id="344" r:id="rId9"/>
    <p:sldId id="345" r:id="rId10"/>
    <p:sldId id="346" r:id="rId11"/>
    <p:sldId id="356" r:id="rId12"/>
    <p:sldId id="347" r:id="rId13"/>
    <p:sldId id="348" r:id="rId14"/>
    <p:sldId id="349" r:id="rId15"/>
    <p:sldId id="350" r:id="rId16"/>
    <p:sldId id="351" r:id="rId17"/>
    <p:sldId id="352" r:id="rId18"/>
    <p:sldId id="353" r:id="rId19"/>
    <p:sldId id="355" r:id="rId20"/>
    <p:sldId id="361" r:id="rId21"/>
    <p:sldId id="363" r:id="rId22"/>
    <p:sldId id="365" r:id="rId23"/>
    <p:sldId id="357" r:id="rId24"/>
    <p:sldId id="362" r:id="rId25"/>
    <p:sldId id="364" r:id="rId26"/>
    <p:sldId id="366" r:id="rId27"/>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89750" autoAdjust="0"/>
  </p:normalViewPr>
  <p:slideViewPr>
    <p:cSldViewPr>
      <p:cViewPr varScale="1">
        <p:scale>
          <a:sx n="93" d="100"/>
          <a:sy n="93" d="100"/>
        </p:scale>
        <p:origin x="91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3037840" cy="464820"/>
          </a:xfrm>
          <a:prstGeom prst="rect">
            <a:avLst/>
          </a:prstGeom>
        </p:spPr>
        <p:txBody>
          <a:bodyPr vert="horz" lIns="93165" tIns="46583" rIns="93165" bIns="46583" rtlCol="0"/>
          <a:lstStyle>
            <a:lvl1pPr algn="l">
              <a:defRPr sz="1200"/>
            </a:lvl1pPr>
          </a:lstStyle>
          <a:p>
            <a:endParaRPr lang="es-ES" dirty="0"/>
          </a:p>
        </p:txBody>
      </p:sp>
      <p:sp>
        <p:nvSpPr>
          <p:cNvPr id="3" name="2 Marcador de fecha"/>
          <p:cNvSpPr>
            <a:spLocks noGrp="1"/>
          </p:cNvSpPr>
          <p:nvPr>
            <p:ph type="dt" idx="1"/>
          </p:nvPr>
        </p:nvSpPr>
        <p:spPr>
          <a:xfrm>
            <a:off x="3970938" y="1"/>
            <a:ext cx="3037840" cy="464820"/>
          </a:xfrm>
          <a:prstGeom prst="rect">
            <a:avLst/>
          </a:prstGeom>
        </p:spPr>
        <p:txBody>
          <a:bodyPr vert="horz" lIns="93165" tIns="46583" rIns="93165" bIns="46583" rtlCol="0"/>
          <a:lstStyle>
            <a:lvl1pPr algn="r">
              <a:defRPr sz="1200"/>
            </a:lvl1pPr>
          </a:lstStyle>
          <a:p>
            <a:fld id="{6D5F04D0-2102-4268-A6AC-0D5BFBB53DE6}" type="datetimeFigureOut">
              <a:rPr lang="es-ES" smtClean="0"/>
              <a:pPr/>
              <a:t>06/01/2021</a:t>
            </a:fld>
            <a:endParaRPr lang="es-ES" dirty="0"/>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5" tIns="46583" rIns="93165" bIns="46583" rtlCol="0" anchor="ctr"/>
          <a:lstStyle/>
          <a:p>
            <a:endParaRPr lang="es-ES" dirty="0"/>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65" tIns="46583" rIns="93165" bIns="46583"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829968"/>
            <a:ext cx="3037840" cy="464820"/>
          </a:xfrm>
          <a:prstGeom prst="rect">
            <a:avLst/>
          </a:prstGeom>
        </p:spPr>
        <p:txBody>
          <a:bodyPr vert="horz" lIns="93165" tIns="46583" rIns="93165" bIns="46583"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970938" y="8829968"/>
            <a:ext cx="3037840" cy="464820"/>
          </a:xfrm>
          <a:prstGeom prst="rect">
            <a:avLst/>
          </a:prstGeom>
        </p:spPr>
        <p:txBody>
          <a:bodyPr vert="horz" lIns="93165" tIns="46583" rIns="93165" bIns="46583" rtlCol="0" anchor="b"/>
          <a:lstStyle>
            <a:lvl1pPr algn="r">
              <a:defRPr sz="1200"/>
            </a:lvl1pPr>
          </a:lstStyle>
          <a:p>
            <a:fld id="{F27E2DA7-74FB-4FAE-A95C-6859657F4493}" type="slidenum">
              <a:rPr lang="es-ES" smtClean="0"/>
              <a:pPr/>
              <a:t>‹Nº›</a:t>
            </a:fld>
            <a:endParaRPr lang="es-ES" dirty="0"/>
          </a:p>
        </p:txBody>
      </p:sp>
    </p:spTree>
    <p:extLst>
      <p:ext uri="{BB962C8B-B14F-4D97-AF65-F5344CB8AC3E}">
        <p14:creationId xmlns:p14="http://schemas.microsoft.com/office/powerpoint/2010/main" val="269726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5564C5AB-0384-44CF-8A76-84DE126730C5}" type="datetimeFigureOut">
              <a:rPr lang="es-MX" smtClean="0"/>
              <a:pPr/>
              <a:t>06/01/2021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3994780C-8FBC-46F3-8A0C-790447E79E1B}" type="slidenum">
              <a:rPr lang="es-MX" smtClean="0"/>
              <a:pPr/>
              <a:t>‹Nº›</a:t>
            </a:fld>
            <a:endParaRPr lang="es-MX" dirty="0"/>
          </a:p>
        </p:txBody>
      </p:sp>
    </p:spTree>
    <p:extLst>
      <p:ext uri="{BB962C8B-B14F-4D97-AF65-F5344CB8AC3E}">
        <p14:creationId xmlns:p14="http://schemas.microsoft.com/office/powerpoint/2010/main" val="176386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564C5AB-0384-44CF-8A76-84DE126730C5}" type="datetimeFigureOut">
              <a:rPr lang="es-MX" smtClean="0"/>
              <a:pPr/>
              <a:t>06/01/2021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3994780C-8FBC-46F3-8A0C-790447E79E1B}" type="slidenum">
              <a:rPr lang="es-MX" smtClean="0"/>
              <a:pPr/>
              <a:t>‹Nº›</a:t>
            </a:fld>
            <a:endParaRPr lang="es-MX" dirty="0"/>
          </a:p>
        </p:txBody>
      </p:sp>
    </p:spTree>
    <p:extLst>
      <p:ext uri="{BB962C8B-B14F-4D97-AF65-F5344CB8AC3E}">
        <p14:creationId xmlns:p14="http://schemas.microsoft.com/office/powerpoint/2010/main" val="82245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564C5AB-0384-44CF-8A76-84DE126730C5}" type="datetimeFigureOut">
              <a:rPr lang="es-MX" smtClean="0"/>
              <a:pPr/>
              <a:t>06/01/2021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3994780C-8FBC-46F3-8A0C-790447E79E1B}" type="slidenum">
              <a:rPr lang="es-MX" smtClean="0"/>
              <a:pPr/>
              <a:t>‹Nº›</a:t>
            </a:fld>
            <a:endParaRPr lang="es-MX" dirty="0"/>
          </a:p>
        </p:txBody>
      </p:sp>
    </p:spTree>
    <p:extLst>
      <p:ext uri="{BB962C8B-B14F-4D97-AF65-F5344CB8AC3E}">
        <p14:creationId xmlns:p14="http://schemas.microsoft.com/office/powerpoint/2010/main" val="1320846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564C5AB-0384-44CF-8A76-84DE126730C5}" type="datetimeFigureOut">
              <a:rPr lang="es-MX" smtClean="0"/>
              <a:pPr/>
              <a:t>06/01/2021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3994780C-8FBC-46F3-8A0C-790447E79E1B}" type="slidenum">
              <a:rPr lang="es-MX" smtClean="0"/>
              <a:pPr/>
              <a:t>‹Nº›</a:t>
            </a:fld>
            <a:endParaRPr lang="es-MX" dirty="0"/>
          </a:p>
        </p:txBody>
      </p:sp>
    </p:spTree>
    <p:extLst>
      <p:ext uri="{BB962C8B-B14F-4D97-AF65-F5344CB8AC3E}">
        <p14:creationId xmlns:p14="http://schemas.microsoft.com/office/powerpoint/2010/main" val="1011961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564C5AB-0384-44CF-8A76-84DE126730C5}" type="datetimeFigureOut">
              <a:rPr lang="es-MX" smtClean="0"/>
              <a:pPr/>
              <a:t>06/01/2021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3994780C-8FBC-46F3-8A0C-790447E79E1B}" type="slidenum">
              <a:rPr lang="es-MX" smtClean="0"/>
              <a:pPr/>
              <a:t>‹Nº›</a:t>
            </a:fld>
            <a:endParaRPr lang="es-MX" dirty="0"/>
          </a:p>
        </p:txBody>
      </p:sp>
    </p:spTree>
    <p:extLst>
      <p:ext uri="{BB962C8B-B14F-4D97-AF65-F5344CB8AC3E}">
        <p14:creationId xmlns:p14="http://schemas.microsoft.com/office/powerpoint/2010/main" val="471475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5564C5AB-0384-44CF-8A76-84DE126730C5}" type="datetimeFigureOut">
              <a:rPr lang="es-MX" smtClean="0"/>
              <a:pPr/>
              <a:t>06/01/2021</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3994780C-8FBC-46F3-8A0C-790447E79E1B}" type="slidenum">
              <a:rPr lang="es-MX" smtClean="0"/>
              <a:pPr/>
              <a:t>‹Nº›</a:t>
            </a:fld>
            <a:endParaRPr lang="es-MX" dirty="0"/>
          </a:p>
        </p:txBody>
      </p:sp>
    </p:spTree>
    <p:extLst>
      <p:ext uri="{BB962C8B-B14F-4D97-AF65-F5344CB8AC3E}">
        <p14:creationId xmlns:p14="http://schemas.microsoft.com/office/powerpoint/2010/main" val="464930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5564C5AB-0384-44CF-8A76-84DE126730C5}" type="datetimeFigureOut">
              <a:rPr lang="es-MX" smtClean="0"/>
              <a:pPr/>
              <a:t>06/01/2021</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3994780C-8FBC-46F3-8A0C-790447E79E1B}" type="slidenum">
              <a:rPr lang="es-MX" smtClean="0"/>
              <a:pPr/>
              <a:t>‹Nº›</a:t>
            </a:fld>
            <a:endParaRPr lang="es-MX" dirty="0"/>
          </a:p>
        </p:txBody>
      </p:sp>
    </p:spTree>
    <p:extLst>
      <p:ext uri="{BB962C8B-B14F-4D97-AF65-F5344CB8AC3E}">
        <p14:creationId xmlns:p14="http://schemas.microsoft.com/office/powerpoint/2010/main" val="2457608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5564C5AB-0384-44CF-8A76-84DE126730C5}" type="datetimeFigureOut">
              <a:rPr lang="es-MX" smtClean="0"/>
              <a:pPr/>
              <a:t>06/01/2021</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3994780C-8FBC-46F3-8A0C-790447E79E1B}" type="slidenum">
              <a:rPr lang="es-MX" smtClean="0"/>
              <a:pPr/>
              <a:t>‹Nº›</a:t>
            </a:fld>
            <a:endParaRPr lang="es-MX" dirty="0"/>
          </a:p>
        </p:txBody>
      </p:sp>
    </p:spTree>
    <p:extLst>
      <p:ext uri="{BB962C8B-B14F-4D97-AF65-F5344CB8AC3E}">
        <p14:creationId xmlns:p14="http://schemas.microsoft.com/office/powerpoint/2010/main" val="241056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564C5AB-0384-44CF-8A76-84DE126730C5}" type="datetimeFigureOut">
              <a:rPr lang="es-MX" smtClean="0"/>
              <a:pPr/>
              <a:t>06/01/2021</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3994780C-8FBC-46F3-8A0C-790447E79E1B}" type="slidenum">
              <a:rPr lang="es-MX" smtClean="0"/>
              <a:pPr/>
              <a:t>‹Nº›</a:t>
            </a:fld>
            <a:endParaRPr lang="es-MX" dirty="0"/>
          </a:p>
        </p:txBody>
      </p:sp>
    </p:spTree>
    <p:extLst>
      <p:ext uri="{BB962C8B-B14F-4D97-AF65-F5344CB8AC3E}">
        <p14:creationId xmlns:p14="http://schemas.microsoft.com/office/powerpoint/2010/main" val="3879973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564C5AB-0384-44CF-8A76-84DE126730C5}" type="datetimeFigureOut">
              <a:rPr lang="es-MX" smtClean="0"/>
              <a:pPr/>
              <a:t>06/01/2021</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3994780C-8FBC-46F3-8A0C-790447E79E1B}" type="slidenum">
              <a:rPr lang="es-MX" smtClean="0"/>
              <a:pPr/>
              <a:t>‹Nº›</a:t>
            </a:fld>
            <a:endParaRPr lang="es-MX" dirty="0"/>
          </a:p>
        </p:txBody>
      </p:sp>
    </p:spTree>
    <p:extLst>
      <p:ext uri="{BB962C8B-B14F-4D97-AF65-F5344CB8AC3E}">
        <p14:creationId xmlns:p14="http://schemas.microsoft.com/office/powerpoint/2010/main" val="959512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564C5AB-0384-44CF-8A76-84DE126730C5}" type="datetimeFigureOut">
              <a:rPr lang="es-MX" smtClean="0"/>
              <a:pPr/>
              <a:t>06/01/2021</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3994780C-8FBC-46F3-8A0C-790447E79E1B}" type="slidenum">
              <a:rPr lang="es-MX" smtClean="0"/>
              <a:pPr/>
              <a:t>‹Nº›</a:t>
            </a:fld>
            <a:endParaRPr lang="es-MX" dirty="0"/>
          </a:p>
        </p:txBody>
      </p:sp>
    </p:spTree>
    <p:extLst>
      <p:ext uri="{BB962C8B-B14F-4D97-AF65-F5344CB8AC3E}">
        <p14:creationId xmlns:p14="http://schemas.microsoft.com/office/powerpoint/2010/main" val="2548768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4C5AB-0384-44CF-8A76-84DE126730C5}" type="datetimeFigureOut">
              <a:rPr lang="es-MX" smtClean="0"/>
              <a:pPr/>
              <a:t>06/01/2021</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4780C-8FBC-46F3-8A0C-790447E79E1B}" type="slidenum">
              <a:rPr lang="es-MX" smtClean="0"/>
              <a:pPr/>
              <a:t>‹Nº›</a:t>
            </a:fld>
            <a:endParaRPr lang="es-MX" dirty="0"/>
          </a:p>
        </p:txBody>
      </p:sp>
    </p:spTree>
    <p:extLst>
      <p:ext uri="{BB962C8B-B14F-4D97-AF65-F5344CB8AC3E}">
        <p14:creationId xmlns:p14="http://schemas.microsoft.com/office/powerpoint/2010/main" val="1385960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4000" b="1" dirty="0" smtClean="0"/>
              <a:t/>
            </a:r>
            <a:br>
              <a:rPr lang="es-ES" sz="4000" b="1" dirty="0" smtClean="0"/>
            </a:br>
            <a:r>
              <a:rPr lang="es-ES" sz="4000" b="1" dirty="0" smtClean="0"/>
              <a:t>        </a:t>
            </a:r>
            <a:r>
              <a:rPr lang="es-ES" sz="2700" b="1" dirty="0" smtClean="0"/>
              <a:t>AYUNTAMIENTO DE SAN PEDRO TLAQUEPAQUE</a:t>
            </a:r>
            <a:r>
              <a:rPr lang="es-ES" sz="2700" dirty="0" smtClean="0"/>
              <a:t/>
            </a:r>
            <a:br>
              <a:rPr lang="es-ES" sz="2700" dirty="0" smtClean="0"/>
            </a:br>
            <a:r>
              <a:rPr lang="es-ES" sz="2700" dirty="0" smtClean="0"/>
              <a:t>GOBIERNO 2018-2021</a:t>
            </a:r>
            <a:r>
              <a:rPr lang="es-ES" dirty="0" smtClean="0"/>
              <a:t/>
            </a:r>
            <a:br>
              <a:rPr lang="es-ES" dirty="0" smtClean="0"/>
            </a:br>
            <a:endParaRPr lang="es-ES" dirty="0"/>
          </a:p>
        </p:txBody>
      </p:sp>
      <p:sp>
        <p:nvSpPr>
          <p:cNvPr id="3" name="2 Marcador de contenido"/>
          <p:cNvSpPr>
            <a:spLocks noGrp="1"/>
          </p:cNvSpPr>
          <p:nvPr>
            <p:ph idx="1"/>
          </p:nvPr>
        </p:nvSpPr>
        <p:spPr/>
        <p:txBody>
          <a:bodyPr>
            <a:normAutofit/>
          </a:bodyPr>
          <a:lstStyle/>
          <a:p>
            <a:pPr>
              <a:buNone/>
            </a:pPr>
            <a:endParaRPr lang="es-ES" sz="2800" dirty="0" smtClean="0"/>
          </a:p>
          <a:p>
            <a:pPr algn="ctr">
              <a:buNone/>
            </a:pPr>
            <a:r>
              <a:rPr lang="es-ES" sz="2800" dirty="0" smtClean="0"/>
              <a:t>Secretaria General del Ayuntamiento </a:t>
            </a:r>
          </a:p>
          <a:p>
            <a:pPr algn="ctr">
              <a:buNone/>
            </a:pPr>
            <a:r>
              <a:rPr lang="es-ES" sz="2800" dirty="0" smtClean="0"/>
              <a:t>Dirección de Delegaciones y Agencias Municipales</a:t>
            </a:r>
          </a:p>
          <a:p>
            <a:pPr>
              <a:buNone/>
            </a:pPr>
            <a:endParaRPr lang="es-ES" sz="2800" dirty="0" smtClean="0"/>
          </a:p>
          <a:p>
            <a:pPr algn="ctr">
              <a:buNone/>
            </a:pPr>
            <a:r>
              <a:rPr lang="es-ES" sz="2800" b="1" dirty="0" smtClean="0"/>
              <a:t>DELEGACION MUNICIPAL </a:t>
            </a:r>
          </a:p>
          <a:p>
            <a:pPr algn="ctr">
              <a:buNone/>
            </a:pPr>
            <a:r>
              <a:rPr lang="es-ES" sz="2800" b="1" dirty="0" smtClean="0"/>
              <a:t>SANTA MARIA TEQUEPEXPAN</a:t>
            </a:r>
          </a:p>
          <a:p>
            <a:pPr algn="ctr">
              <a:buNone/>
            </a:pPr>
            <a:r>
              <a:rPr lang="es-ES" sz="2800" b="1" dirty="0" smtClean="0"/>
              <a:t>INFORME DE ACTIVIDADES  </a:t>
            </a:r>
          </a:p>
          <a:p>
            <a:pPr algn="ctr">
              <a:buNone/>
            </a:pPr>
            <a:r>
              <a:rPr lang="es-ES" sz="2800" b="1" dirty="0" smtClean="0"/>
              <a:t>26 DE NOVIEMBRE AL 15 DE DICIEMBRE DEL 2020</a:t>
            </a:r>
          </a:p>
          <a:p>
            <a:pPr algn="ctr">
              <a:buNone/>
            </a:pPr>
            <a:endParaRPr lang="es-ES" sz="2000" b="1" dirty="0" smtClean="0"/>
          </a:p>
          <a:p>
            <a:endParaRPr lang="es-ES" dirty="0" smtClean="0"/>
          </a:p>
          <a:p>
            <a:pPr>
              <a:buNone/>
            </a:pPr>
            <a:endParaRPr lang="es-ES" dirty="0"/>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786" y="428604"/>
            <a:ext cx="752325" cy="91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03 Visita a Colonias</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5" name="14 Rectángulo"/>
          <p:cNvSpPr/>
          <p:nvPr/>
        </p:nvSpPr>
        <p:spPr>
          <a:xfrm>
            <a:off x="5804520" y="1556792"/>
            <a:ext cx="2448272"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6" name="15 Rectángulo"/>
          <p:cNvSpPr/>
          <p:nvPr/>
        </p:nvSpPr>
        <p:spPr>
          <a:xfrm>
            <a:off x="3203848" y="3861048"/>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4" name="13 Rectángulo"/>
          <p:cNvSpPr/>
          <p:nvPr/>
        </p:nvSpPr>
        <p:spPr>
          <a:xfrm>
            <a:off x="3203848" y="1556792"/>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7" name="16 Rectángulo"/>
          <p:cNvSpPr/>
          <p:nvPr/>
        </p:nvSpPr>
        <p:spPr>
          <a:xfrm>
            <a:off x="5777345" y="3830356"/>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2" name="1 CuadroTexto"/>
          <p:cNvSpPr txBox="1"/>
          <p:nvPr/>
        </p:nvSpPr>
        <p:spPr>
          <a:xfrm>
            <a:off x="539552" y="1484784"/>
            <a:ext cx="2232248" cy="2462213"/>
          </a:xfrm>
          <a:prstGeom prst="rect">
            <a:avLst/>
          </a:prstGeom>
          <a:noFill/>
        </p:spPr>
        <p:txBody>
          <a:bodyPr wrap="square" rtlCol="0">
            <a:spAutoFit/>
          </a:bodyPr>
          <a:lstStyle/>
          <a:p>
            <a:endParaRPr lang="es-MX" sz="1400" b="1" dirty="0" smtClean="0"/>
          </a:p>
          <a:p>
            <a:r>
              <a:rPr lang="es-MX" sz="1400" b="1" dirty="0" smtClean="0"/>
              <a:t>MIERCOLES  02</a:t>
            </a:r>
            <a:endParaRPr lang="es-MX" sz="1400" dirty="0" smtClean="0"/>
          </a:p>
          <a:p>
            <a:pPr algn="just"/>
            <a:endParaRPr lang="es-ES" sz="1400" dirty="0" smtClean="0"/>
          </a:p>
          <a:p>
            <a:pPr algn="just"/>
            <a:r>
              <a:rPr lang="es-ES" sz="1400" dirty="0" smtClean="0"/>
              <a:t>Verificación de Campo  ya que con  apoyo de Personal  del Siapa se realizó el desazolve en la alcantarilla ubicada en  Avenida Jesús Michel González y Avenida  Cuyucuata de la colonia Guayabitos</a:t>
            </a:r>
            <a:endParaRPr lang="es-MX" sz="1400" dirty="0" smtClean="0"/>
          </a:p>
        </p:txBody>
      </p:sp>
      <p:sp>
        <p:nvSpPr>
          <p:cNvPr id="3" name="2 CuadroTexto"/>
          <p:cNvSpPr txBox="1"/>
          <p:nvPr/>
        </p:nvSpPr>
        <p:spPr>
          <a:xfrm>
            <a:off x="4643438" y="548680"/>
            <a:ext cx="3672978" cy="369332"/>
          </a:xfrm>
          <a:prstGeom prst="rect">
            <a:avLst/>
          </a:prstGeom>
          <a:noFill/>
        </p:spPr>
        <p:txBody>
          <a:bodyPr wrap="square" rtlCol="0">
            <a:spAutoFit/>
          </a:bodyPr>
          <a:lstStyle/>
          <a:p>
            <a:r>
              <a:rPr lang="es-MX" dirty="0" smtClean="0"/>
              <a:t>                           DICIEMBRE DE 2020</a:t>
            </a:r>
            <a:endParaRPr lang="es-MX" dirty="0"/>
          </a:p>
        </p:txBody>
      </p:sp>
      <p:pic>
        <p:nvPicPr>
          <p:cNvPr id="9218" name="Picture 2" descr="D:\Documents and Settings\Carlos\Mis documentos\Downloads\131633427_225470499014596_4324847284467421437_o.jpg"/>
          <p:cNvPicPr>
            <a:picLocks noChangeAspect="1" noChangeArrowheads="1"/>
          </p:cNvPicPr>
          <p:nvPr/>
        </p:nvPicPr>
        <p:blipFill>
          <a:blip r:embed="rId2"/>
          <a:srcRect/>
          <a:stretch>
            <a:fillRect/>
          </a:stretch>
        </p:blipFill>
        <p:spPr bwMode="auto">
          <a:xfrm>
            <a:off x="3214678" y="1466854"/>
            <a:ext cx="5072098" cy="4748228"/>
          </a:xfrm>
          <a:prstGeom prst="rect">
            <a:avLst/>
          </a:prstGeom>
          <a:noFill/>
        </p:spPr>
      </p:pic>
    </p:spTree>
    <p:extLst>
      <p:ext uri="{BB962C8B-B14F-4D97-AF65-F5344CB8AC3E}">
        <p14:creationId xmlns:p14="http://schemas.microsoft.com/office/powerpoint/2010/main" val="1670239189"/>
      </p:ext>
    </p:extLst>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04 Brigadas de Mtto. Y recuperación de espacios abiertos</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5" name="14 Rectángulo"/>
          <p:cNvSpPr/>
          <p:nvPr/>
        </p:nvSpPr>
        <p:spPr>
          <a:xfrm>
            <a:off x="5804520" y="1556792"/>
            <a:ext cx="2448272"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6" name="15 Rectángulo"/>
          <p:cNvSpPr/>
          <p:nvPr/>
        </p:nvSpPr>
        <p:spPr>
          <a:xfrm>
            <a:off x="3203848" y="3861048"/>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4" name="13 Rectángulo"/>
          <p:cNvSpPr/>
          <p:nvPr/>
        </p:nvSpPr>
        <p:spPr>
          <a:xfrm>
            <a:off x="3203848" y="1556792"/>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7" name="16 Rectángulo"/>
          <p:cNvSpPr/>
          <p:nvPr/>
        </p:nvSpPr>
        <p:spPr>
          <a:xfrm>
            <a:off x="5777345" y="3830356"/>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2" name="1 CuadroTexto"/>
          <p:cNvSpPr txBox="1"/>
          <p:nvPr/>
        </p:nvSpPr>
        <p:spPr>
          <a:xfrm>
            <a:off x="539552" y="1484784"/>
            <a:ext cx="2232248" cy="2031325"/>
          </a:xfrm>
          <a:prstGeom prst="rect">
            <a:avLst/>
          </a:prstGeom>
          <a:noFill/>
        </p:spPr>
        <p:txBody>
          <a:bodyPr wrap="square" rtlCol="0">
            <a:spAutoFit/>
          </a:bodyPr>
          <a:lstStyle/>
          <a:p>
            <a:endParaRPr lang="es-MX" sz="1400" b="1" dirty="0" smtClean="0"/>
          </a:p>
          <a:p>
            <a:r>
              <a:rPr lang="es-MX" sz="1400" b="1" dirty="0" smtClean="0"/>
              <a:t>JUEVES  03</a:t>
            </a:r>
          </a:p>
          <a:p>
            <a:endParaRPr lang="es-ES" sz="1400" dirty="0" smtClean="0"/>
          </a:p>
          <a:p>
            <a:pPr algn="just"/>
            <a:r>
              <a:rPr lang="es-ES" sz="1400" dirty="0" smtClean="0"/>
              <a:t>El Delegado Francisco Javier Chávez López, realizo remodelación de pintura en la fachada de la Delegación Municipal de Santa María Tequepexpan.</a:t>
            </a:r>
            <a:endParaRPr lang="es-MX" sz="1400" dirty="0" smtClean="0"/>
          </a:p>
        </p:txBody>
      </p:sp>
      <p:sp>
        <p:nvSpPr>
          <p:cNvPr id="3" name="2 CuadroTexto"/>
          <p:cNvSpPr txBox="1"/>
          <p:nvPr/>
        </p:nvSpPr>
        <p:spPr>
          <a:xfrm>
            <a:off x="4643438" y="548680"/>
            <a:ext cx="3672978" cy="369332"/>
          </a:xfrm>
          <a:prstGeom prst="rect">
            <a:avLst/>
          </a:prstGeom>
          <a:noFill/>
        </p:spPr>
        <p:txBody>
          <a:bodyPr wrap="square" rtlCol="0">
            <a:spAutoFit/>
          </a:bodyPr>
          <a:lstStyle/>
          <a:p>
            <a:r>
              <a:rPr lang="es-MX" dirty="0" smtClean="0"/>
              <a:t>                           DICIEMBRE DE 2020</a:t>
            </a:r>
            <a:endParaRPr lang="es-MX" dirty="0"/>
          </a:p>
        </p:txBody>
      </p:sp>
      <p:pic>
        <p:nvPicPr>
          <p:cNvPr id="1026" name="Picture 2" descr="D:\Documents and Settings\Carlos\Mis documentos\Downloads\131623389_225796775648635_7790031012557682839_n.jpg"/>
          <p:cNvPicPr>
            <a:picLocks noChangeAspect="1" noChangeArrowheads="1"/>
          </p:cNvPicPr>
          <p:nvPr/>
        </p:nvPicPr>
        <p:blipFill>
          <a:blip r:embed="rId2"/>
          <a:srcRect/>
          <a:stretch>
            <a:fillRect/>
          </a:stretch>
        </p:blipFill>
        <p:spPr bwMode="auto">
          <a:xfrm>
            <a:off x="3071802" y="1285859"/>
            <a:ext cx="2786082" cy="4991115"/>
          </a:xfrm>
          <a:prstGeom prst="rect">
            <a:avLst/>
          </a:prstGeom>
          <a:noFill/>
        </p:spPr>
      </p:pic>
      <p:pic>
        <p:nvPicPr>
          <p:cNvPr id="1027" name="Picture 3" descr="D:\Documents and Settings\Carlos\Mis documentos\Downloads\131670430_225796815648631_6676000662609346306_n.jpg"/>
          <p:cNvPicPr>
            <a:picLocks noChangeAspect="1" noChangeArrowheads="1"/>
          </p:cNvPicPr>
          <p:nvPr/>
        </p:nvPicPr>
        <p:blipFill>
          <a:blip r:embed="rId3"/>
          <a:srcRect/>
          <a:stretch>
            <a:fillRect/>
          </a:stretch>
        </p:blipFill>
        <p:spPr bwMode="auto">
          <a:xfrm>
            <a:off x="5857884" y="1285860"/>
            <a:ext cx="2520000" cy="2500330"/>
          </a:xfrm>
          <a:prstGeom prst="rect">
            <a:avLst/>
          </a:prstGeom>
          <a:noFill/>
        </p:spPr>
      </p:pic>
      <p:pic>
        <p:nvPicPr>
          <p:cNvPr id="1028" name="Picture 4" descr="D:\Documents and Settings\Carlos\Mis documentos\Downloads\131635013_225796855648627_5055319255685471075_n.jpg"/>
          <p:cNvPicPr>
            <a:picLocks noChangeAspect="1" noChangeArrowheads="1"/>
          </p:cNvPicPr>
          <p:nvPr/>
        </p:nvPicPr>
        <p:blipFill>
          <a:blip r:embed="rId4"/>
          <a:srcRect/>
          <a:stretch>
            <a:fillRect/>
          </a:stretch>
        </p:blipFill>
        <p:spPr bwMode="auto">
          <a:xfrm>
            <a:off x="5838214" y="3786190"/>
            <a:ext cx="2520000" cy="2500330"/>
          </a:xfrm>
          <a:prstGeom prst="rect">
            <a:avLst/>
          </a:prstGeom>
          <a:noFill/>
        </p:spPr>
      </p:pic>
    </p:spTree>
    <p:extLst>
      <p:ext uri="{BB962C8B-B14F-4D97-AF65-F5344CB8AC3E}">
        <p14:creationId xmlns:p14="http://schemas.microsoft.com/office/powerpoint/2010/main" val="1670239189"/>
      </p:ext>
    </p:extLst>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04 Brigadas de Mtto. Y recuperación de espacios abiertos</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5" name="14 Rectángulo"/>
          <p:cNvSpPr/>
          <p:nvPr/>
        </p:nvSpPr>
        <p:spPr>
          <a:xfrm>
            <a:off x="5804520" y="1556792"/>
            <a:ext cx="2448272"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6" name="15 Rectángulo"/>
          <p:cNvSpPr/>
          <p:nvPr/>
        </p:nvSpPr>
        <p:spPr>
          <a:xfrm>
            <a:off x="3203848" y="3861048"/>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4" name="13 Rectángulo"/>
          <p:cNvSpPr/>
          <p:nvPr/>
        </p:nvSpPr>
        <p:spPr>
          <a:xfrm>
            <a:off x="3203848" y="1556792"/>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7" name="16 Rectángulo"/>
          <p:cNvSpPr/>
          <p:nvPr/>
        </p:nvSpPr>
        <p:spPr>
          <a:xfrm>
            <a:off x="5777345" y="3830356"/>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2" name="1 CuadroTexto"/>
          <p:cNvSpPr txBox="1"/>
          <p:nvPr/>
        </p:nvSpPr>
        <p:spPr>
          <a:xfrm>
            <a:off x="539552" y="1484784"/>
            <a:ext cx="2232248" cy="2246769"/>
          </a:xfrm>
          <a:prstGeom prst="rect">
            <a:avLst/>
          </a:prstGeom>
          <a:noFill/>
        </p:spPr>
        <p:txBody>
          <a:bodyPr wrap="square" rtlCol="0">
            <a:spAutoFit/>
          </a:bodyPr>
          <a:lstStyle/>
          <a:p>
            <a:endParaRPr lang="es-MX" sz="1400" b="1" dirty="0" smtClean="0"/>
          </a:p>
          <a:p>
            <a:r>
              <a:rPr lang="es-MX" sz="1400" b="1" dirty="0" smtClean="0"/>
              <a:t>JUEVES  03</a:t>
            </a:r>
            <a:endParaRPr lang="es-MX" sz="1400" dirty="0" smtClean="0"/>
          </a:p>
          <a:p>
            <a:pPr algn="just"/>
            <a:endParaRPr lang="es-ES" sz="1400" dirty="0" smtClean="0"/>
          </a:p>
          <a:p>
            <a:pPr algn="just"/>
            <a:r>
              <a:rPr lang="es-ES" sz="1400" dirty="0" smtClean="0"/>
              <a:t>con apoyo del Gobierno Estatal se realizó poda y limpieza en el camellón de  Avenida Jesús Michel González en su tramo de   Periférico Sur  hasta Avenida  Cuyucuata.</a:t>
            </a:r>
            <a:endParaRPr lang="es-MX" sz="1400" dirty="0" smtClean="0"/>
          </a:p>
        </p:txBody>
      </p:sp>
      <p:sp>
        <p:nvSpPr>
          <p:cNvPr id="3" name="2 CuadroTexto"/>
          <p:cNvSpPr txBox="1"/>
          <p:nvPr/>
        </p:nvSpPr>
        <p:spPr>
          <a:xfrm>
            <a:off x="4643438" y="548680"/>
            <a:ext cx="3672978" cy="369332"/>
          </a:xfrm>
          <a:prstGeom prst="rect">
            <a:avLst/>
          </a:prstGeom>
          <a:noFill/>
        </p:spPr>
        <p:txBody>
          <a:bodyPr wrap="square" rtlCol="0">
            <a:spAutoFit/>
          </a:bodyPr>
          <a:lstStyle/>
          <a:p>
            <a:r>
              <a:rPr lang="es-MX" dirty="0" smtClean="0"/>
              <a:t>                           DICIEMBRE DE 2020</a:t>
            </a:r>
            <a:endParaRPr lang="es-MX" dirty="0"/>
          </a:p>
        </p:txBody>
      </p:sp>
      <p:pic>
        <p:nvPicPr>
          <p:cNvPr id="10242" name="Picture 2" descr="D:\Documents and Settings\Carlos\Mis documentos\Downloads\131511209_225475959014050_2603655800503376640_n.jpg"/>
          <p:cNvPicPr>
            <a:picLocks noChangeAspect="1" noChangeArrowheads="1"/>
          </p:cNvPicPr>
          <p:nvPr/>
        </p:nvPicPr>
        <p:blipFill>
          <a:blip r:embed="rId2"/>
          <a:srcRect/>
          <a:stretch>
            <a:fillRect/>
          </a:stretch>
        </p:blipFill>
        <p:spPr bwMode="auto">
          <a:xfrm>
            <a:off x="3143240" y="1500174"/>
            <a:ext cx="5143496" cy="4286280"/>
          </a:xfrm>
          <a:prstGeom prst="rect">
            <a:avLst/>
          </a:prstGeom>
          <a:noFill/>
        </p:spPr>
      </p:pic>
    </p:spTree>
    <p:extLst>
      <p:ext uri="{BB962C8B-B14F-4D97-AF65-F5344CB8AC3E}">
        <p14:creationId xmlns:p14="http://schemas.microsoft.com/office/powerpoint/2010/main" val="1670239189"/>
      </p:ext>
    </p:extLst>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04 Brigadas de Mtto. Y recuperación de espacios abiertos</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5" name="14 Rectángulo"/>
          <p:cNvSpPr/>
          <p:nvPr/>
        </p:nvSpPr>
        <p:spPr>
          <a:xfrm>
            <a:off x="5804520" y="1556792"/>
            <a:ext cx="2448272"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6" name="15 Rectángulo"/>
          <p:cNvSpPr/>
          <p:nvPr/>
        </p:nvSpPr>
        <p:spPr>
          <a:xfrm>
            <a:off x="3203848" y="3861048"/>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4" name="13 Rectángulo"/>
          <p:cNvSpPr/>
          <p:nvPr/>
        </p:nvSpPr>
        <p:spPr>
          <a:xfrm>
            <a:off x="3203848" y="1556792"/>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7" name="16 Rectángulo"/>
          <p:cNvSpPr/>
          <p:nvPr/>
        </p:nvSpPr>
        <p:spPr>
          <a:xfrm>
            <a:off x="5777345" y="3830356"/>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2" name="1 CuadroTexto"/>
          <p:cNvSpPr txBox="1"/>
          <p:nvPr/>
        </p:nvSpPr>
        <p:spPr>
          <a:xfrm>
            <a:off x="539552" y="1484784"/>
            <a:ext cx="2232248" cy="2031325"/>
          </a:xfrm>
          <a:prstGeom prst="rect">
            <a:avLst/>
          </a:prstGeom>
          <a:noFill/>
        </p:spPr>
        <p:txBody>
          <a:bodyPr wrap="square" rtlCol="0">
            <a:spAutoFit/>
          </a:bodyPr>
          <a:lstStyle/>
          <a:p>
            <a:endParaRPr lang="es-MX" sz="1400" b="1" dirty="0" smtClean="0"/>
          </a:p>
          <a:p>
            <a:r>
              <a:rPr lang="es-MX" sz="1400" b="1" dirty="0" smtClean="0"/>
              <a:t>VIERNES  04</a:t>
            </a:r>
          </a:p>
          <a:p>
            <a:endParaRPr lang="es-ES" sz="1400" dirty="0" smtClean="0"/>
          </a:p>
          <a:p>
            <a:pPr algn="just"/>
            <a:r>
              <a:rPr lang="es-ES" sz="1400" dirty="0" smtClean="0"/>
              <a:t>Gracias al  apoyo de personal de la Dirección de  Aseo Público se realizó poda y limpieza en diferentes calles de la colonia Francisco I Madero.</a:t>
            </a:r>
            <a:endParaRPr lang="es-MX" sz="1400" dirty="0" smtClean="0"/>
          </a:p>
        </p:txBody>
      </p:sp>
      <p:sp>
        <p:nvSpPr>
          <p:cNvPr id="3" name="2 CuadroTexto"/>
          <p:cNvSpPr txBox="1"/>
          <p:nvPr/>
        </p:nvSpPr>
        <p:spPr>
          <a:xfrm>
            <a:off x="4643438" y="548680"/>
            <a:ext cx="3672978" cy="369332"/>
          </a:xfrm>
          <a:prstGeom prst="rect">
            <a:avLst/>
          </a:prstGeom>
          <a:noFill/>
        </p:spPr>
        <p:txBody>
          <a:bodyPr wrap="square" rtlCol="0">
            <a:spAutoFit/>
          </a:bodyPr>
          <a:lstStyle/>
          <a:p>
            <a:r>
              <a:rPr lang="es-MX" dirty="0" smtClean="0"/>
              <a:t>                           DICIEMBRE DE 2020</a:t>
            </a:r>
            <a:endParaRPr lang="es-MX" dirty="0"/>
          </a:p>
        </p:txBody>
      </p:sp>
      <p:pic>
        <p:nvPicPr>
          <p:cNvPr id="1026" name="Picture 2" descr="D:\Documents and Settings\Carlos\Mis documentos\Downloads\131406655_225477635680549_8317682315477757396_n.jpg"/>
          <p:cNvPicPr>
            <a:picLocks noChangeAspect="1" noChangeArrowheads="1"/>
          </p:cNvPicPr>
          <p:nvPr/>
        </p:nvPicPr>
        <p:blipFill>
          <a:blip r:embed="rId2"/>
          <a:srcRect/>
          <a:stretch>
            <a:fillRect/>
          </a:stretch>
        </p:blipFill>
        <p:spPr bwMode="auto">
          <a:xfrm>
            <a:off x="3143240" y="1428736"/>
            <a:ext cx="5143496" cy="2714644"/>
          </a:xfrm>
          <a:prstGeom prst="rect">
            <a:avLst/>
          </a:prstGeom>
          <a:noFill/>
        </p:spPr>
      </p:pic>
      <p:pic>
        <p:nvPicPr>
          <p:cNvPr id="1027" name="Picture 3" descr="D:\Documents and Settings\Carlos\Mis documentos\Downloads\131411228_225477675680545_640315341787358162_n.jpg"/>
          <p:cNvPicPr>
            <a:picLocks noChangeAspect="1" noChangeArrowheads="1"/>
          </p:cNvPicPr>
          <p:nvPr/>
        </p:nvPicPr>
        <p:blipFill>
          <a:blip r:embed="rId3"/>
          <a:srcRect/>
          <a:stretch>
            <a:fillRect/>
          </a:stretch>
        </p:blipFill>
        <p:spPr bwMode="auto">
          <a:xfrm>
            <a:off x="3143240" y="4182206"/>
            <a:ext cx="2643206" cy="1890000"/>
          </a:xfrm>
          <a:prstGeom prst="rect">
            <a:avLst/>
          </a:prstGeom>
          <a:noFill/>
        </p:spPr>
      </p:pic>
      <p:pic>
        <p:nvPicPr>
          <p:cNvPr id="1028" name="Picture 4" descr="D:\Documents and Settings\Carlos\Mis documentos\Downloads\131622432_225477722347207_2801683347382132180_n.jpg"/>
          <p:cNvPicPr>
            <a:picLocks noChangeAspect="1" noChangeArrowheads="1"/>
          </p:cNvPicPr>
          <p:nvPr/>
        </p:nvPicPr>
        <p:blipFill>
          <a:blip r:embed="rId4"/>
          <a:srcRect/>
          <a:stretch>
            <a:fillRect/>
          </a:stretch>
        </p:blipFill>
        <p:spPr bwMode="auto">
          <a:xfrm>
            <a:off x="5786446" y="4182206"/>
            <a:ext cx="2520000" cy="1890000"/>
          </a:xfrm>
          <a:prstGeom prst="rect">
            <a:avLst/>
          </a:prstGeom>
          <a:noFill/>
        </p:spPr>
      </p:pic>
    </p:spTree>
    <p:extLst>
      <p:ext uri="{BB962C8B-B14F-4D97-AF65-F5344CB8AC3E}">
        <p14:creationId xmlns:p14="http://schemas.microsoft.com/office/powerpoint/2010/main" val="1670239189"/>
      </p:ext>
    </p:extLst>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03 Visita a Colonias</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5" name="14 Rectángulo"/>
          <p:cNvSpPr/>
          <p:nvPr/>
        </p:nvSpPr>
        <p:spPr>
          <a:xfrm>
            <a:off x="5804520" y="1556792"/>
            <a:ext cx="2448272"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6" name="15 Rectángulo"/>
          <p:cNvSpPr/>
          <p:nvPr/>
        </p:nvSpPr>
        <p:spPr>
          <a:xfrm>
            <a:off x="3203848" y="3861048"/>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4" name="13 Rectángulo"/>
          <p:cNvSpPr/>
          <p:nvPr/>
        </p:nvSpPr>
        <p:spPr>
          <a:xfrm>
            <a:off x="3203848" y="1556792"/>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7" name="16 Rectángulo"/>
          <p:cNvSpPr/>
          <p:nvPr/>
        </p:nvSpPr>
        <p:spPr>
          <a:xfrm>
            <a:off x="5777345" y="3830356"/>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2" name="1 CuadroTexto"/>
          <p:cNvSpPr txBox="1"/>
          <p:nvPr/>
        </p:nvSpPr>
        <p:spPr>
          <a:xfrm>
            <a:off x="539552" y="1484784"/>
            <a:ext cx="2232248" cy="2677656"/>
          </a:xfrm>
          <a:prstGeom prst="rect">
            <a:avLst/>
          </a:prstGeom>
          <a:noFill/>
        </p:spPr>
        <p:txBody>
          <a:bodyPr wrap="square" rtlCol="0">
            <a:spAutoFit/>
          </a:bodyPr>
          <a:lstStyle/>
          <a:p>
            <a:endParaRPr lang="es-MX" sz="1400" b="1" dirty="0" smtClean="0"/>
          </a:p>
          <a:p>
            <a:r>
              <a:rPr lang="es-MX" sz="1400" b="1" dirty="0" smtClean="0"/>
              <a:t>VIERNES  04</a:t>
            </a:r>
            <a:endParaRPr lang="es-MX" sz="1400" dirty="0" smtClean="0"/>
          </a:p>
          <a:p>
            <a:pPr algn="just"/>
            <a:endParaRPr lang="es-ES" sz="1400" dirty="0" smtClean="0"/>
          </a:p>
          <a:p>
            <a:pPr algn="just"/>
            <a:r>
              <a:rPr lang="es-ES" sz="1400" dirty="0" smtClean="0"/>
              <a:t>Verificación de campo dando seguimiento a reporte, toda vez que Personal  del Siapa  realizó la reparación de fuga ubicada en calle Tucumán entre Juan José Castillo y Central en la Francisco I Madero. </a:t>
            </a:r>
            <a:endParaRPr lang="es-MX" sz="1400" dirty="0" smtClean="0"/>
          </a:p>
        </p:txBody>
      </p:sp>
      <p:sp>
        <p:nvSpPr>
          <p:cNvPr id="3" name="2 CuadroTexto"/>
          <p:cNvSpPr txBox="1"/>
          <p:nvPr/>
        </p:nvSpPr>
        <p:spPr>
          <a:xfrm>
            <a:off x="4643438" y="548680"/>
            <a:ext cx="3672978" cy="369332"/>
          </a:xfrm>
          <a:prstGeom prst="rect">
            <a:avLst/>
          </a:prstGeom>
          <a:noFill/>
        </p:spPr>
        <p:txBody>
          <a:bodyPr wrap="square" rtlCol="0">
            <a:spAutoFit/>
          </a:bodyPr>
          <a:lstStyle/>
          <a:p>
            <a:r>
              <a:rPr lang="es-MX" dirty="0" smtClean="0"/>
              <a:t>                           DICIEMBRE DE 2020</a:t>
            </a:r>
            <a:endParaRPr lang="es-MX" dirty="0"/>
          </a:p>
        </p:txBody>
      </p:sp>
      <p:pic>
        <p:nvPicPr>
          <p:cNvPr id="2050" name="Picture 2" descr="D:\Documents and Settings\Carlos\Mis documentos\Downloads\131221210_225479012347078_6088990144988434279_o.jpg"/>
          <p:cNvPicPr>
            <a:picLocks noChangeAspect="1" noChangeArrowheads="1"/>
          </p:cNvPicPr>
          <p:nvPr/>
        </p:nvPicPr>
        <p:blipFill>
          <a:blip r:embed="rId2"/>
          <a:srcRect/>
          <a:stretch>
            <a:fillRect/>
          </a:stretch>
        </p:blipFill>
        <p:spPr bwMode="auto">
          <a:xfrm>
            <a:off x="3143240" y="1428736"/>
            <a:ext cx="5143536" cy="4500594"/>
          </a:xfrm>
          <a:prstGeom prst="rect">
            <a:avLst/>
          </a:prstGeom>
          <a:noFill/>
        </p:spPr>
      </p:pic>
    </p:spTree>
    <p:extLst>
      <p:ext uri="{BB962C8B-B14F-4D97-AF65-F5344CB8AC3E}">
        <p14:creationId xmlns:p14="http://schemas.microsoft.com/office/powerpoint/2010/main" val="1670239189"/>
      </p:ext>
    </p:extLst>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03 Visita a Colonias</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5" name="14 Rectángulo"/>
          <p:cNvSpPr/>
          <p:nvPr/>
        </p:nvSpPr>
        <p:spPr>
          <a:xfrm>
            <a:off x="5804520" y="1556792"/>
            <a:ext cx="2448272"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6" name="15 Rectángulo"/>
          <p:cNvSpPr/>
          <p:nvPr/>
        </p:nvSpPr>
        <p:spPr>
          <a:xfrm>
            <a:off x="3203848" y="3861048"/>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4" name="13 Rectángulo"/>
          <p:cNvSpPr/>
          <p:nvPr/>
        </p:nvSpPr>
        <p:spPr>
          <a:xfrm>
            <a:off x="3203848" y="1556792"/>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7" name="16 Rectángulo"/>
          <p:cNvSpPr/>
          <p:nvPr/>
        </p:nvSpPr>
        <p:spPr>
          <a:xfrm>
            <a:off x="5777345" y="3830356"/>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2" name="1 CuadroTexto"/>
          <p:cNvSpPr txBox="1"/>
          <p:nvPr/>
        </p:nvSpPr>
        <p:spPr>
          <a:xfrm>
            <a:off x="539552" y="1484784"/>
            <a:ext cx="2232248" cy="2246769"/>
          </a:xfrm>
          <a:prstGeom prst="rect">
            <a:avLst/>
          </a:prstGeom>
          <a:noFill/>
        </p:spPr>
        <p:txBody>
          <a:bodyPr wrap="square" rtlCol="0">
            <a:spAutoFit/>
          </a:bodyPr>
          <a:lstStyle/>
          <a:p>
            <a:endParaRPr lang="es-MX" sz="1400" b="1" dirty="0" smtClean="0"/>
          </a:p>
          <a:p>
            <a:r>
              <a:rPr lang="es-MX" sz="1400" b="1" dirty="0" smtClean="0"/>
              <a:t>LUNES  07</a:t>
            </a:r>
            <a:endParaRPr lang="es-MX" sz="1400" dirty="0" smtClean="0"/>
          </a:p>
          <a:p>
            <a:pPr algn="just"/>
            <a:endParaRPr lang="es-ES" sz="1400" dirty="0" smtClean="0"/>
          </a:p>
          <a:p>
            <a:pPr algn="just"/>
            <a:r>
              <a:rPr lang="es-ES" sz="1400" dirty="0" smtClean="0"/>
              <a:t>Verificación de campo, toda vez que gracias al  apoyo del personal de la Dirección de  parques y jardines se realiza riego en el Parque del triángulo de la colonia Parques de Santa María. </a:t>
            </a:r>
            <a:endParaRPr lang="es-MX" sz="1400" dirty="0" smtClean="0"/>
          </a:p>
        </p:txBody>
      </p:sp>
      <p:sp>
        <p:nvSpPr>
          <p:cNvPr id="3" name="2 CuadroTexto"/>
          <p:cNvSpPr txBox="1"/>
          <p:nvPr/>
        </p:nvSpPr>
        <p:spPr>
          <a:xfrm>
            <a:off x="4643438" y="548680"/>
            <a:ext cx="3672978" cy="369332"/>
          </a:xfrm>
          <a:prstGeom prst="rect">
            <a:avLst/>
          </a:prstGeom>
          <a:noFill/>
        </p:spPr>
        <p:txBody>
          <a:bodyPr wrap="square" rtlCol="0">
            <a:spAutoFit/>
          </a:bodyPr>
          <a:lstStyle/>
          <a:p>
            <a:r>
              <a:rPr lang="es-MX" dirty="0" smtClean="0"/>
              <a:t>                           DICIEMBRE DE 2020</a:t>
            </a:r>
            <a:endParaRPr lang="es-MX" dirty="0"/>
          </a:p>
        </p:txBody>
      </p:sp>
      <p:pic>
        <p:nvPicPr>
          <p:cNvPr id="3074" name="Picture 2" descr="D:\Documents and Settings\Carlos\Mis documentos\Downloads\131458387_225480012346978_4085568895341453226_n.jpg"/>
          <p:cNvPicPr>
            <a:picLocks noChangeAspect="1" noChangeArrowheads="1"/>
          </p:cNvPicPr>
          <p:nvPr/>
        </p:nvPicPr>
        <p:blipFill>
          <a:blip r:embed="rId2"/>
          <a:srcRect/>
          <a:stretch>
            <a:fillRect/>
          </a:stretch>
        </p:blipFill>
        <p:spPr bwMode="auto">
          <a:xfrm>
            <a:off x="3071802" y="1500174"/>
            <a:ext cx="5214974" cy="4286281"/>
          </a:xfrm>
          <a:prstGeom prst="rect">
            <a:avLst/>
          </a:prstGeom>
          <a:noFill/>
        </p:spPr>
      </p:pic>
    </p:spTree>
    <p:extLst>
      <p:ext uri="{BB962C8B-B14F-4D97-AF65-F5344CB8AC3E}">
        <p14:creationId xmlns:p14="http://schemas.microsoft.com/office/powerpoint/2010/main" val="1670239189"/>
      </p:ext>
    </p:extLst>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03 Visita a Colonias</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5" name="14 Rectángulo"/>
          <p:cNvSpPr/>
          <p:nvPr/>
        </p:nvSpPr>
        <p:spPr>
          <a:xfrm>
            <a:off x="5804520" y="1556792"/>
            <a:ext cx="2448272"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6" name="15 Rectángulo"/>
          <p:cNvSpPr/>
          <p:nvPr/>
        </p:nvSpPr>
        <p:spPr>
          <a:xfrm>
            <a:off x="3203848" y="3861048"/>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4" name="13 Rectángulo"/>
          <p:cNvSpPr/>
          <p:nvPr/>
        </p:nvSpPr>
        <p:spPr>
          <a:xfrm>
            <a:off x="3203848" y="1556792"/>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7" name="16 Rectángulo"/>
          <p:cNvSpPr/>
          <p:nvPr/>
        </p:nvSpPr>
        <p:spPr>
          <a:xfrm>
            <a:off x="5777345" y="3830356"/>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2" name="1 CuadroTexto"/>
          <p:cNvSpPr txBox="1"/>
          <p:nvPr/>
        </p:nvSpPr>
        <p:spPr>
          <a:xfrm>
            <a:off x="539552" y="1484784"/>
            <a:ext cx="2232248" cy="2893100"/>
          </a:xfrm>
          <a:prstGeom prst="rect">
            <a:avLst/>
          </a:prstGeom>
          <a:noFill/>
        </p:spPr>
        <p:txBody>
          <a:bodyPr wrap="square" rtlCol="0">
            <a:spAutoFit/>
          </a:bodyPr>
          <a:lstStyle/>
          <a:p>
            <a:endParaRPr lang="es-MX" sz="1400" b="1" dirty="0" smtClean="0"/>
          </a:p>
          <a:p>
            <a:r>
              <a:rPr lang="es-MX" sz="1400" b="1" dirty="0" smtClean="0"/>
              <a:t>LUNES  07</a:t>
            </a:r>
            <a:endParaRPr lang="es-MX" sz="1400" dirty="0" smtClean="0"/>
          </a:p>
          <a:p>
            <a:pPr algn="just"/>
            <a:endParaRPr lang="es-ES" sz="1400" dirty="0" smtClean="0"/>
          </a:p>
          <a:p>
            <a:pPr algn="just"/>
            <a:r>
              <a:rPr lang="es-ES" sz="1400" dirty="0" smtClean="0"/>
              <a:t>Verificación de Campo toda vez que el personal del Departamento de Mantenimiento a edificios,  realizó  la reparación de algunas jardineras en deterioro, mismas ubicadas en  la plaza Constitución   de Santa María Tequepexpan.</a:t>
            </a:r>
            <a:endParaRPr lang="es-MX" sz="1400" dirty="0" smtClean="0"/>
          </a:p>
        </p:txBody>
      </p:sp>
      <p:sp>
        <p:nvSpPr>
          <p:cNvPr id="3" name="2 CuadroTexto"/>
          <p:cNvSpPr txBox="1"/>
          <p:nvPr/>
        </p:nvSpPr>
        <p:spPr>
          <a:xfrm>
            <a:off x="4643438" y="548680"/>
            <a:ext cx="3672978" cy="369332"/>
          </a:xfrm>
          <a:prstGeom prst="rect">
            <a:avLst/>
          </a:prstGeom>
          <a:noFill/>
        </p:spPr>
        <p:txBody>
          <a:bodyPr wrap="square" rtlCol="0">
            <a:spAutoFit/>
          </a:bodyPr>
          <a:lstStyle/>
          <a:p>
            <a:r>
              <a:rPr lang="es-MX" dirty="0" smtClean="0"/>
              <a:t>                           DICIEMBRE DE 2020</a:t>
            </a:r>
            <a:endParaRPr lang="es-MX" dirty="0"/>
          </a:p>
        </p:txBody>
      </p:sp>
      <p:pic>
        <p:nvPicPr>
          <p:cNvPr id="4098" name="Picture 2" descr="D:\Documents and Settings\Carlos\Mis documentos\Downloads\131732565_225778472317132_2602640890556903835_n.jpg"/>
          <p:cNvPicPr>
            <a:picLocks noChangeAspect="1" noChangeArrowheads="1"/>
          </p:cNvPicPr>
          <p:nvPr/>
        </p:nvPicPr>
        <p:blipFill>
          <a:blip r:embed="rId2"/>
          <a:srcRect/>
          <a:stretch>
            <a:fillRect/>
          </a:stretch>
        </p:blipFill>
        <p:spPr bwMode="auto">
          <a:xfrm>
            <a:off x="3071802" y="1571612"/>
            <a:ext cx="3286148" cy="4429156"/>
          </a:xfrm>
          <a:prstGeom prst="rect">
            <a:avLst/>
          </a:prstGeom>
          <a:noFill/>
        </p:spPr>
      </p:pic>
      <p:pic>
        <p:nvPicPr>
          <p:cNvPr id="4099" name="Picture 3" descr="D:\Documents and Settings\Carlos\Mis documentos\Downloads\131686668_225778555650457_7999028716827214838_n.jpg"/>
          <p:cNvPicPr>
            <a:picLocks noChangeAspect="1" noChangeArrowheads="1"/>
          </p:cNvPicPr>
          <p:nvPr/>
        </p:nvPicPr>
        <p:blipFill>
          <a:blip r:embed="rId3"/>
          <a:srcRect/>
          <a:stretch>
            <a:fillRect/>
          </a:stretch>
        </p:blipFill>
        <p:spPr bwMode="auto">
          <a:xfrm>
            <a:off x="5643570" y="1571612"/>
            <a:ext cx="2714644" cy="4429156"/>
          </a:xfrm>
          <a:prstGeom prst="rect">
            <a:avLst/>
          </a:prstGeom>
          <a:noFill/>
        </p:spPr>
      </p:pic>
    </p:spTree>
    <p:extLst>
      <p:ext uri="{BB962C8B-B14F-4D97-AF65-F5344CB8AC3E}">
        <p14:creationId xmlns:p14="http://schemas.microsoft.com/office/powerpoint/2010/main" val="1670239189"/>
      </p:ext>
    </p:extLst>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03 Visita a Colonias</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5" name="14 Rectángulo"/>
          <p:cNvSpPr/>
          <p:nvPr/>
        </p:nvSpPr>
        <p:spPr>
          <a:xfrm>
            <a:off x="5804520" y="1556792"/>
            <a:ext cx="2448272"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6" name="15 Rectángulo"/>
          <p:cNvSpPr/>
          <p:nvPr/>
        </p:nvSpPr>
        <p:spPr>
          <a:xfrm>
            <a:off x="3203848" y="3861048"/>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4" name="13 Rectángulo"/>
          <p:cNvSpPr/>
          <p:nvPr/>
        </p:nvSpPr>
        <p:spPr>
          <a:xfrm>
            <a:off x="3203848" y="1556792"/>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7" name="16 Rectángulo"/>
          <p:cNvSpPr/>
          <p:nvPr/>
        </p:nvSpPr>
        <p:spPr>
          <a:xfrm>
            <a:off x="5777345" y="3830356"/>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2" name="1 CuadroTexto"/>
          <p:cNvSpPr txBox="1"/>
          <p:nvPr/>
        </p:nvSpPr>
        <p:spPr>
          <a:xfrm>
            <a:off x="539552" y="1484784"/>
            <a:ext cx="2232248" cy="2677656"/>
          </a:xfrm>
          <a:prstGeom prst="rect">
            <a:avLst/>
          </a:prstGeom>
          <a:noFill/>
        </p:spPr>
        <p:txBody>
          <a:bodyPr wrap="square" rtlCol="0">
            <a:spAutoFit/>
          </a:bodyPr>
          <a:lstStyle/>
          <a:p>
            <a:endParaRPr lang="es-MX" sz="1400" b="1" dirty="0" smtClean="0"/>
          </a:p>
          <a:p>
            <a:r>
              <a:rPr lang="es-MX" sz="1400" b="1" dirty="0" smtClean="0"/>
              <a:t>MARTES 08</a:t>
            </a:r>
            <a:endParaRPr lang="es-MX" sz="1400" dirty="0" smtClean="0"/>
          </a:p>
          <a:p>
            <a:pPr algn="just"/>
            <a:endParaRPr lang="es-ES" sz="1400" dirty="0" smtClean="0"/>
          </a:p>
          <a:p>
            <a:pPr algn="just"/>
            <a:r>
              <a:rPr lang="es-ES" sz="1400" dirty="0" smtClean="0"/>
              <a:t>Personal de la Delegación Municipal de Santa María Tequepexpan, brindo apoyo  a la Coordinación General de  construcción de la Comunidad, para llevar acabo la entrega del Programa  Te Queremos Jefa.</a:t>
            </a:r>
            <a:endParaRPr lang="es-MX" sz="1400" dirty="0" smtClean="0"/>
          </a:p>
        </p:txBody>
      </p:sp>
      <p:sp>
        <p:nvSpPr>
          <p:cNvPr id="3" name="2 CuadroTexto"/>
          <p:cNvSpPr txBox="1"/>
          <p:nvPr/>
        </p:nvSpPr>
        <p:spPr>
          <a:xfrm>
            <a:off x="4643438" y="548680"/>
            <a:ext cx="3672978" cy="369332"/>
          </a:xfrm>
          <a:prstGeom prst="rect">
            <a:avLst/>
          </a:prstGeom>
          <a:noFill/>
        </p:spPr>
        <p:txBody>
          <a:bodyPr wrap="square" rtlCol="0">
            <a:spAutoFit/>
          </a:bodyPr>
          <a:lstStyle/>
          <a:p>
            <a:r>
              <a:rPr lang="es-MX" dirty="0" smtClean="0"/>
              <a:t>                           DICIEMBRE DE 2020</a:t>
            </a:r>
            <a:endParaRPr lang="es-MX" dirty="0"/>
          </a:p>
        </p:txBody>
      </p:sp>
      <p:pic>
        <p:nvPicPr>
          <p:cNvPr id="5122" name="Picture 2" descr="D:\Documents and Settings\Carlos\Mis documentos\Downloads\131508658_225782385650074_1960683467842145244_o.jpg"/>
          <p:cNvPicPr>
            <a:picLocks noChangeAspect="1" noChangeArrowheads="1"/>
          </p:cNvPicPr>
          <p:nvPr/>
        </p:nvPicPr>
        <p:blipFill>
          <a:blip r:embed="rId2"/>
          <a:srcRect/>
          <a:stretch>
            <a:fillRect/>
          </a:stretch>
        </p:blipFill>
        <p:spPr bwMode="auto">
          <a:xfrm>
            <a:off x="3143288" y="1428736"/>
            <a:ext cx="5214926" cy="4786346"/>
          </a:xfrm>
          <a:prstGeom prst="rect">
            <a:avLst/>
          </a:prstGeom>
          <a:noFill/>
        </p:spPr>
      </p:pic>
    </p:spTree>
    <p:extLst>
      <p:ext uri="{BB962C8B-B14F-4D97-AF65-F5344CB8AC3E}">
        <p14:creationId xmlns:p14="http://schemas.microsoft.com/office/powerpoint/2010/main" val="1670239189"/>
      </p:ext>
    </p:extLst>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04 Brigadas de Mtto. Y recuperación de espacios abiertos</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5" name="14 Rectángulo"/>
          <p:cNvSpPr/>
          <p:nvPr/>
        </p:nvSpPr>
        <p:spPr>
          <a:xfrm>
            <a:off x="5804520" y="1556792"/>
            <a:ext cx="2448272"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6" name="15 Rectángulo"/>
          <p:cNvSpPr/>
          <p:nvPr/>
        </p:nvSpPr>
        <p:spPr>
          <a:xfrm>
            <a:off x="3203848" y="3861048"/>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4" name="13 Rectángulo"/>
          <p:cNvSpPr/>
          <p:nvPr/>
        </p:nvSpPr>
        <p:spPr>
          <a:xfrm>
            <a:off x="3203848" y="1556792"/>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7" name="16 Rectángulo"/>
          <p:cNvSpPr/>
          <p:nvPr/>
        </p:nvSpPr>
        <p:spPr>
          <a:xfrm>
            <a:off x="5777345" y="3830356"/>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2" name="1 CuadroTexto"/>
          <p:cNvSpPr txBox="1"/>
          <p:nvPr/>
        </p:nvSpPr>
        <p:spPr>
          <a:xfrm>
            <a:off x="539552" y="1484784"/>
            <a:ext cx="2232248" cy="2677656"/>
          </a:xfrm>
          <a:prstGeom prst="rect">
            <a:avLst/>
          </a:prstGeom>
          <a:noFill/>
        </p:spPr>
        <p:txBody>
          <a:bodyPr wrap="square" rtlCol="0">
            <a:spAutoFit/>
          </a:bodyPr>
          <a:lstStyle/>
          <a:p>
            <a:endParaRPr lang="es-MX" sz="1400" b="1" dirty="0" smtClean="0"/>
          </a:p>
          <a:p>
            <a:r>
              <a:rPr lang="es-MX" sz="1400" b="1" dirty="0" smtClean="0"/>
              <a:t>MARTES 08</a:t>
            </a:r>
            <a:endParaRPr lang="es-MX" sz="1400" dirty="0" smtClean="0"/>
          </a:p>
          <a:p>
            <a:pPr algn="just"/>
            <a:endParaRPr lang="es-ES" sz="1400" dirty="0" smtClean="0"/>
          </a:p>
          <a:p>
            <a:pPr algn="just"/>
            <a:r>
              <a:rPr lang="es-ES" sz="1400" dirty="0" smtClean="0"/>
              <a:t>Se llevo acabo operativo de Limpieza en calle Arenal, Independencia, 16 de Septiembre y Ramón Corona  en Santa María Tequepexpan,  con apoyo de personal de Centro de rehabilitación ubicado en la Colonia.</a:t>
            </a:r>
            <a:endParaRPr lang="es-MX" sz="1400" dirty="0" smtClean="0"/>
          </a:p>
        </p:txBody>
      </p:sp>
      <p:sp>
        <p:nvSpPr>
          <p:cNvPr id="3" name="2 CuadroTexto"/>
          <p:cNvSpPr txBox="1"/>
          <p:nvPr/>
        </p:nvSpPr>
        <p:spPr>
          <a:xfrm>
            <a:off x="4643438" y="548680"/>
            <a:ext cx="3672978" cy="369332"/>
          </a:xfrm>
          <a:prstGeom prst="rect">
            <a:avLst/>
          </a:prstGeom>
          <a:noFill/>
        </p:spPr>
        <p:txBody>
          <a:bodyPr wrap="square" rtlCol="0">
            <a:spAutoFit/>
          </a:bodyPr>
          <a:lstStyle/>
          <a:p>
            <a:r>
              <a:rPr lang="es-MX" dirty="0" smtClean="0"/>
              <a:t>                           DICIEMBRE DE 2020</a:t>
            </a:r>
            <a:endParaRPr lang="es-MX" dirty="0"/>
          </a:p>
        </p:txBody>
      </p:sp>
      <p:pic>
        <p:nvPicPr>
          <p:cNvPr id="6146" name="Picture 2" descr="D:\Documents and Settings\Carlos\Mis documentos\Downloads\131670430_225793888982257_8496001920432128302_n.jpg"/>
          <p:cNvPicPr>
            <a:picLocks noChangeAspect="1" noChangeArrowheads="1"/>
          </p:cNvPicPr>
          <p:nvPr/>
        </p:nvPicPr>
        <p:blipFill>
          <a:blip r:embed="rId2"/>
          <a:srcRect/>
          <a:stretch>
            <a:fillRect/>
          </a:stretch>
        </p:blipFill>
        <p:spPr bwMode="auto">
          <a:xfrm>
            <a:off x="3143240" y="1357313"/>
            <a:ext cx="3071834" cy="4857769"/>
          </a:xfrm>
          <a:prstGeom prst="rect">
            <a:avLst/>
          </a:prstGeom>
          <a:noFill/>
        </p:spPr>
      </p:pic>
      <p:pic>
        <p:nvPicPr>
          <p:cNvPr id="6147" name="Picture 3" descr="D:\Documents and Settings\Carlos\Mis documentos\Downloads\131278176_225793938982252_7571139662358426900_n.jpg"/>
          <p:cNvPicPr>
            <a:picLocks noChangeAspect="1" noChangeArrowheads="1"/>
          </p:cNvPicPr>
          <p:nvPr/>
        </p:nvPicPr>
        <p:blipFill>
          <a:blip r:embed="rId3"/>
          <a:srcRect/>
          <a:stretch>
            <a:fillRect/>
          </a:stretch>
        </p:blipFill>
        <p:spPr bwMode="auto">
          <a:xfrm>
            <a:off x="6143636" y="1357298"/>
            <a:ext cx="2214578" cy="4786346"/>
          </a:xfrm>
          <a:prstGeom prst="rect">
            <a:avLst/>
          </a:prstGeom>
          <a:noFill/>
        </p:spPr>
      </p:pic>
    </p:spTree>
    <p:extLst>
      <p:ext uri="{BB962C8B-B14F-4D97-AF65-F5344CB8AC3E}">
        <p14:creationId xmlns:p14="http://schemas.microsoft.com/office/powerpoint/2010/main" val="1670239189"/>
      </p:ext>
    </p:extLst>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04 Brigadas de </a:t>
            </a:r>
            <a:r>
              <a:rPr lang="es-MX" dirty="0" err="1" smtClean="0"/>
              <a:t>Matto</a:t>
            </a:r>
            <a:r>
              <a:rPr lang="es-MX" dirty="0" smtClean="0"/>
              <a:t>. y recuperación de espacios abiertos</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5" name="14 Rectángulo"/>
          <p:cNvSpPr/>
          <p:nvPr/>
        </p:nvSpPr>
        <p:spPr>
          <a:xfrm>
            <a:off x="5804520" y="1556792"/>
            <a:ext cx="2448272"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6" name="15 Rectángulo"/>
          <p:cNvSpPr/>
          <p:nvPr/>
        </p:nvSpPr>
        <p:spPr>
          <a:xfrm>
            <a:off x="3203848" y="3861048"/>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4" name="13 Rectángulo"/>
          <p:cNvSpPr/>
          <p:nvPr/>
        </p:nvSpPr>
        <p:spPr>
          <a:xfrm>
            <a:off x="3203848" y="1556792"/>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7" name="16 Rectángulo"/>
          <p:cNvSpPr/>
          <p:nvPr/>
        </p:nvSpPr>
        <p:spPr>
          <a:xfrm>
            <a:off x="5777345" y="3830356"/>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2" name="1 CuadroTexto"/>
          <p:cNvSpPr txBox="1"/>
          <p:nvPr/>
        </p:nvSpPr>
        <p:spPr>
          <a:xfrm>
            <a:off x="539552" y="1484784"/>
            <a:ext cx="2232248" cy="2246769"/>
          </a:xfrm>
          <a:prstGeom prst="rect">
            <a:avLst/>
          </a:prstGeom>
          <a:noFill/>
        </p:spPr>
        <p:txBody>
          <a:bodyPr wrap="square" rtlCol="0">
            <a:spAutoFit/>
          </a:bodyPr>
          <a:lstStyle/>
          <a:p>
            <a:endParaRPr lang="es-MX" sz="1400" b="1" dirty="0" smtClean="0"/>
          </a:p>
          <a:p>
            <a:r>
              <a:rPr lang="es-MX" sz="1400" b="1" dirty="0" smtClean="0"/>
              <a:t>MIERCOLES  09</a:t>
            </a:r>
          </a:p>
          <a:p>
            <a:endParaRPr lang="es-ES" sz="1400" dirty="0" smtClean="0"/>
          </a:p>
          <a:p>
            <a:pPr algn="just"/>
            <a:r>
              <a:rPr lang="es-ES" sz="1400" dirty="0" smtClean="0"/>
              <a:t>Se realizo poda de los arboles que se ubican en la Plaza Constitución de Santa María Tequepexpan, agradecemos el  apoyo por parte de la Dirección de Parques y Jardines.</a:t>
            </a:r>
            <a:endParaRPr lang="es-MX" sz="1400" dirty="0" smtClean="0"/>
          </a:p>
        </p:txBody>
      </p:sp>
      <p:sp>
        <p:nvSpPr>
          <p:cNvPr id="3" name="2 CuadroTexto"/>
          <p:cNvSpPr txBox="1"/>
          <p:nvPr/>
        </p:nvSpPr>
        <p:spPr>
          <a:xfrm>
            <a:off x="4643438" y="548680"/>
            <a:ext cx="3672978" cy="369332"/>
          </a:xfrm>
          <a:prstGeom prst="rect">
            <a:avLst/>
          </a:prstGeom>
          <a:noFill/>
        </p:spPr>
        <p:txBody>
          <a:bodyPr wrap="square" rtlCol="0">
            <a:spAutoFit/>
          </a:bodyPr>
          <a:lstStyle/>
          <a:p>
            <a:r>
              <a:rPr lang="es-MX" dirty="0" smtClean="0"/>
              <a:t>                           DICIEMBRE DE 2020</a:t>
            </a:r>
            <a:endParaRPr lang="es-MX" dirty="0"/>
          </a:p>
        </p:txBody>
      </p:sp>
      <p:pic>
        <p:nvPicPr>
          <p:cNvPr id="2050" name="Picture 2" descr="D:\Documents and Settings\Carlos\Mis documentos\Downloads\131890675_225798225648490_5902944484367700929_n.jpg"/>
          <p:cNvPicPr>
            <a:picLocks noChangeAspect="1" noChangeArrowheads="1"/>
          </p:cNvPicPr>
          <p:nvPr/>
        </p:nvPicPr>
        <p:blipFill>
          <a:blip r:embed="rId2"/>
          <a:srcRect/>
          <a:stretch>
            <a:fillRect/>
          </a:stretch>
        </p:blipFill>
        <p:spPr bwMode="auto">
          <a:xfrm>
            <a:off x="3143239" y="1357298"/>
            <a:ext cx="2786083" cy="4857764"/>
          </a:xfrm>
          <a:prstGeom prst="rect">
            <a:avLst/>
          </a:prstGeom>
          <a:noFill/>
        </p:spPr>
      </p:pic>
      <p:pic>
        <p:nvPicPr>
          <p:cNvPr id="2051" name="Picture 3" descr="D:\Documents and Settings\Carlos\Mis documentos\Downloads\131890273_225798258981820_2448528229026524756_n.jpg"/>
          <p:cNvPicPr>
            <a:picLocks noChangeAspect="1" noChangeArrowheads="1"/>
          </p:cNvPicPr>
          <p:nvPr/>
        </p:nvPicPr>
        <p:blipFill>
          <a:blip r:embed="rId3"/>
          <a:srcRect/>
          <a:stretch>
            <a:fillRect/>
          </a:stretch>
        </p:blipFill>
        <p:spPr bwMode="auto">
          <a:xfrm>
            <a:off x="5929322" y="1357298"/>
            <a:ext cx="2357454" cy="2357454"/>
          </a:xfrm>
          <a:prstGeom prst="rect">
            <a:avLst/>
          </a:prstGeom>
          <a:noFill/>
        </p:spPr>
      </p:pic>
      <p:pic>
        <p:nvPicPr>
          <p:cNvPr id="2052" name="Picture 4" descr="D:\Documents and Settings\Carlos\Mis documentos\Downloads\131890110_225798288981817_8367225490865300448_n.jpg"/>
          <p:cNvPicPr>
            <a:picLocks noChangeAspect="1" noChangeArrowheads="1"/>
          </p:cNvPicPr>
          <p:nvPr/>
        </p:nvPicPr>
        <p:blipFill>
          <a:blip r:embed="rId4"/>
          <a:srcRect/>
          <a:stretch>
            <a:fillRect/>
          </a:stretch>
        </p:blipFill>
        <p:spPr bwMode="auto">
          <a:xfrm>
            <a:off x="5929322" y="3786220"/>
            <a:ext cx="2357454" cy="2428862"/>
          </a:xfrm>
          <a:prstGeom prst="rect">
            <a:avLst/>
          </a:prstGeom>
          <a:noFill/>
        </p:spPr>
      </p:pic>
    </p:spTree>
    <p:extLst>
      <p:ext uri="{BB962C8B-B14F-4D97-AF65-F5344CB8AC3E}">
        <p14:creationId xmlns:p14="http://schemas.microsoft.com/office/powerpoint/2010/main" val="1670239189"/>
      </p:ext>
    </p:extLst>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03 Visita a Colonias</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5" name="14 Rectángulo"/>
          <p:cNvSpPr/>
          <p:nvPr/>
        </p:nvSpPr>
        <p:spPr>
          <a:xfrm>
            <a:off x="5804520" y="1556792"/>
            <a:ext cx="2448272"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6" name="15 Rectángulo"/>
          <p:cNvSpPr/>
          <p:nvPr/>
        </p:nvSpPr>
        <p:spPr>
          <a:xfrm>
            <a:off x="3203848" y="3861048"/>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4" name="13 Rectángulo"/>
          <p:cNvSpPr/>
          <p:nvPr/>
        </p:nvSpPr>
        <p:spPr>
          <a:xfrm>
            <a:off x="3203848" y="1556792"/>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7" name="16 Rectángulo"/>
          <p:cNvSpPr/>
          <p:nvPr/>
        </p:nvSpPr>
        <p:spPr>
          <a:xfrm>
            <a:off x="5777345" y="3830356"/>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2" name="1 CuadroTexto"/>
          <p:cNvSpPr txBox="1"/>
          <p:nvPr/>
        </p:nvSpPr>
        <p:spPr>
          <a:xfrm>
            <a:off x="539552" y="1484784"/>
            <a:ext cx="2232248" cy="2031325"/>
          </a:xfrm>
          <a:prstGeom prst="rect">
            <a:avLst/>
          </a:prstGeom>
          <a:noFill/>
        </p:spPr>
        <p:txBody>
          <a:bodyPr wrap="square" rtlCol="0">
            <a:spAutoFit/>
          </a:bodyPr>
          <a:lstStyle/>
          <a:p>
            <a:endParaRPr lang="es-MX" sz="1400" b="1" dirty="0" smtClean="0"/>
          </a:p>
          <a:p>
            <a:r>
              <a:rPr lang="es-MX" sz="1400" b="1" dirty="0" smtClean="0"/>
              <a:t>JUEVES   26</a:t>
            </a:r>
            <a:endParaRPr lang="es-MX" sz="1400" dirty="0" smtClean="0"/>
          </a:p>
          <a:p>
            <a:pPr algn="just"/>
            <a:endParaRPr lang="es-ES" sz="1400" dirty="0" smtClean="0"/>
          </a:p>
          <a:p>
            <a:pPr algn="just"/>
            <a:r>
              <a:rPr lang="es-ES" sz="1400" dirty="0" smtClean="0"/>
              <a:t>Se visito una familia en la Colonia Parques de Santa María, para hacerle entrega de despensa y ropa, misma que donaron los vecinos de dicha Colonia..</a:t>
            </a:r>
            <a:endParaRPr lang="es-MX" sz="1400" dirty="0" smtClean="0"/>
          </a:p>
        </p:txBody>
      </p:sp>
      <p:sp>
        <p:nvSpPr>
          <p:cNvPr id="3" name="2 CuadroTexto"/>
          <p:cNvSpPr txBox="1"/>
          <p:nvPr/>
        </p:nvSpPr>
        <p:spPr>
          <a:xfrm>
            <a:off x="4643438" y="548680"/>
            <a:ext cx="3672978" cy="369332"/>
          </a:xfrm>
          <a:prstGeom prst="rect">
            <a:avLst/>
          </a:prstGeom>
          <a:noFill/>
        </p:spPr>
        <p:txBody>
          <a:bodyPr wrap="square" rtlCol="0">
            <a:spAutoFit/>
          </a:bodyPr>
          <a:lstStyle/>
          <a:p>
            <a:r>
              <a:rPr lang="es-MX" dirty="0" smtClean="0"/>
              <a:t>                           NOVIEMBRE DE 2020</a:t>
            </a:r>
            <a:endParaRPr lang="es-MX" dirty="0"/>
          </a:p>
        </p:txBody>
      </p:sp>
      <p:pic>
        <p:nvPicPr>
          <p:cNvPr id="6" name="Picture 2" descr="D:\Documents and Settings\Carlos\Mis documentos\Downloads\131426684_225184252376554_5129295016976635752_n.jpg"/>
          <p:cNvPicPr>
            <a:picLocks noChangeAspect="1" noChangeArrowheads="1"/>
          </p:cNvPicPr>
          <p:nvPr/>
        </p:nvPicPr>
        <p:blipFill>
          <a:blip r:embed="rId2"/>
          <a:srcRect/>
          <a:stretch>
            <a:fillRect/>
          </a:stretch>
        </p:blipFill>
        <p:spPr bwMode="auto">
          <a:xfrm>
            <a:off x="5786446" y="1571612"/>
            <a:ext cx="2500330" cy="4286280"/>
          </a:xfrm>
          <a:prstGeom prst="rect">
            <a:avLst/>
          </a:prstGeom>
          <a:noFill/>
        </p:spPr>
      </p:pic>
      <p:pic>
        <p:nvPicPr>
          <p:cNvPr id="1027" name="Picture 3" descr="D:\Documents and Settings\Carlos\Mis documentos\Downloads\131444044_225184222376557_8074068336582970147_n.jpg"/>
          <p:cNvPicPr>
            <a:picLocks noChangeAspect="1" noChangeArrowheads="1"/>
          </p:cNvPicPr>
          <p:nvPr/>
        </p:nvPicPr>
        <p:blipFill>
          <a:blip r:embed="rId3"/>
          <a:srcRect/>
          <a:stretch>
            <a:fillRect/>
          </a:stretch>
        </p:blipFill>
        <p:spPr bwMode="auto">
          <a:xfrm>
            <a:off x="3143241" y="1571612"/>
            <a:ext cx="2500329" cy="4286280"/>
          </a:xfrm>
          <a:prstGeom prst="rect">
            <a:avLst/>
          </a:prstGeom>
          <a:noFill/>
        </p:spPr>
      </p:pic>
    </p:spTree>
    <p:extLst>
      <p:ext uri="{BB962C8B-B14F-4D97-AF65-F5344CB8AC3E}">
        <p14:creationId xmlns:p14="http://schemas.microsoft.com/office/powerpoint/2010/main" val="1670239189"/>
      </p:ext>
    </p:extLst>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03 Visita  a Colonias</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5" name="14 Rectángulo"/>
          <p:cNvSpPr/>
          <p:nvPr/>
        </p:nvSpPr>
        <p:spPr>
          <a:xfrm>
            <a:off x="5804520" y="1556792"/>
            <a:ext cx="2448272"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6" name="15 Rectángulo"/>
          <p:cNvSpPr/>
          <p:nvPr/>
        </p:nvSpPr>
        <p:spPr>
          <a:xfrm>
            <a:off x="3203848" y="3861048"/>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4" name="13 Rectángulo"/>
          <p:cNvSpPr/>
          <p:nvPr/>
        </p:nvSpPr>
        <p:spPr>
          <a:xfrm>
            <a:off x="3203848" y="1556792"/>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7" name="16 Rectángulo"/>
          <p:cNvSpPr/>
          <p:nvPr/>
        </p:nvSpPr>
        <p:spPr>
          <a:xfrm>
            <a:off x="5777345" y="3830356"/>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2" name="1 CuadroTexto"/>
          <p:cNvSpPr txBox="1"/>
          <p:nvPr/>
        </p:nvSpPr>
        <p:spPr>
          <a:xfrm>
            <a:off x="539552" y="1484784"/>
            <a:ext cx="2232248" cy="2246769"/>
          </a:xfrm>
          <a:prstGeom prst="rect">
            <a:avLst/>
          </a:prstGeom>
          <a:noFill/>
        </p:spPr>
        <p:txBody>
          <a:bodyPr wrap="square" rtlCol="0">
            <a:spAutoFit/>
          </a:bodyPr>
          <a:lstStyle/>
          <a:p>
            <a:endParaRPr lang="es-MX" sz="1400" b="1" dirty="0" smtClean="0"/>
          </a:p>
          <a:p>
            <a:r>
              <a:rPr lang="es-MX" sz="1400" b="1" dirty="0" smtClean="0"/>
              <a:t>JUEVES  10</a:t>
            </a:r>
          </a:p>
          <a:p>
            <a:endParaRPr lang="es-ES" sz="1400" dirty="0" smtClean="0"/>
          </a:p>
          <a:p>
            <a:pPr algn="just"/>
            <a:r>
              <a:rPr lang="es-ES" sz="1400" dirty="0" smtClean="0"/>
              <a:t>Con apoyo del Personal del Departamento de Mantenimiento a Edificios,  se realizó la remodelación de pintura en las jardineras de la plaza Constitución  de Santa María Tequepexpan.</a:t>
            </a:r>
            <a:endParaRPr lang="es-MX" sz="1400" dirty="0" smtClean="0"/>
          </a:p>
        </p:txBody>
      </p:sp>
      <p:sp>
        <p:nvSpPr>
          <p:cNvPr id="3" name="2 CuadroTexto"/>
          <p:cNvSpPr txBox="1"/>
          <p:nvPr/>
        </p:nvSpPr>
        <p:spPr>
          <a:xfrm>
            <a:off x="4643438" y="548680"/>
            <a:ext cx="3672978" cy="369332"/>
          </a:xfrm>
          <a:prstGeom prst="rect">
            <a:avLst/>
          </a:prstGeom>
          <a:noFill/>
        </p:spPr>
        <p:txBody>
          <a:bodyPr wrap="square" rtlCol="0">
            <a:spAutoFit/>
          </a:bodyPr>
          <a:lstStyle/>
          <a:p>
            <a:r>
              <a:rPr lang="es-MX" dirty="0" smtClean="0"/>
              <a:t>                           DICIEMBRE DE 2020</a:t>
            </a:r>
            <a:endParaRPr lang="es-MX" dirty="0"/>
          </a:p>
        </p:txBody>
      </p:sp>
      <p:pic>
        <p:nvPicPr>
          <p:cNvPr id="4099" name="Picture 3" descr="D:\Documents and Settings\Carlos\Mis documentos\Downloads\131629811_225817572313222_8076524967213189586_n.jpg"/>
          <p:cNvPicPr>
            <a:picLocks noChangeAspect="1" noChangeArrowheads="1"/>
          </p:cNvPicPr>
          <p:nvPr/>
        </p:nvPicPr>
        <p:blipFill>
          <a:blip r:embed="rId2"/>
          <a:srcRect/>
          <a:stretch>
            <a:fillRect/>
          </a:stretch>
        </p:blipFill>
        <p:spPr bwMode="auto">
          <a:xfrm>
            <a:off x="3071802" y="1285860"/>
            <a:ext cx="2643206" cy="4929222"/>
          </a:xfrm>
          <a:prstGeom prst="rect">
            <a:avLst/>
          </a:prstGeom>
          <a:noFill/>
        </p:spPr>
      </p:pic>
      <p:pic>
        <p:nvPicPr>
          <p:cNvPr id="4100" name="Picture 4" descr="D:\Documents and Settings\Carlos\Mis documentos\Downloads\131695951_225817622313217_1398071468622384157_n.jpg"/>
          <p:cNvPicPr>
            <a:picLocks noChangeAspect="1" noChangeArrowheads="1"/>
          </p:cNvPicPr>
          <p:nvPr/>
        </p:nvPicPr>
        <p:blipFill>
          <a:blip r:embed="rId3"/>
          <a:srcRect/>
          <a:stretch>
            <a:fillRect/>
          </a:stretch>
        </p:blipFill>
        <p:spPr bwMode="auto">
          <a:xfrm>
            <a:off x="5715008" y="1285860"/>
            <a:ext cx="2643206" cy="2286016"/>
          </a:xfrm>
          <a:prstGeom prst="rect">
            <a:avLst/>
          </a:prstGeom>
          <a:noFill/>
        </p:spPr>
      </p:pic>
      <p:pic>
        <p:nvPicPr>
          <p:cNvPr id="4101" name="Picture 5" descr="D:\Documents and Settings\Carlos\Mis documentos\Downloads\131616819_225817665646546_4478768978764617653_n.jpg"/>
          <p:cNvPicPr>
            <a:picLocks noChangeAspect="1" noChangeArrowheads="1"/>
          </p:cNvPicPr>
          <p:nvPr/>
        </p:nvPicPr>
        <p:blipFill>
          <a:blip r:embed="rId4"/>
          <a:srcRect/>
          <a:stretch>
            <a:fillRect/>
          </a:stretch>
        </p:blipFill>
        <p:spPr bwMode="auto">
          <a:xfrm>
            <a:off x="5715008" y="3571876"/>
            <a:ext cx="2668496" cy="2643206"/>
          </a:xfrm>
          <a:prstGeom prst="rect">
            <a:avLst/>
          </a:prstGeom>
          <a:noFill/>
        </p:spPr>
      </p:pic>
    </p:spTree>
    <p:extLst>
      <p:ext uri="{BB962C8B-B14F-4D97-AF65-F5344CB8AC3E}">
        <p14:creationId xmlns:p14="http://schemas.microsoft.com/office/powerpoint/2010/main" val="1670239189"/>
      </p:ext>
    </p:extLst>
  </p:cSld>
  <p:clrMapOvr>
    <a:masterClrMapping/>
  </p:clrMapOvr>
  <p:transition>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03 Visita a Colonias</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5" name="14 Rectángulo"/>
          <p:cNvSpPr/>
          <p:nvPr/>
        </p:nvSpPr>
        <p:spPr>
          <a:xfrm>
            <a:off x="5804520" y="1556792"/>
            <a:ext cx="2448272"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6" name="15 Rectángulo"/>
          <p:cNvSpPr/>
          <p:nvPr/>
        </p:nvSpPr>
        <p:spPr>
          <a:xfrm>
            <a:off x="3203848" y="3861048"/>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4" name="13 Rectángulo"/>
          <p:cNvSpPr/>
          <p:nvPr/>
        </p:nvSpPr>
        <p:spPr>
          <a:xfrm>
            <a:off x="3203848" y="1556792"/>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7" name="16 Rectángulo"/>
          <p:cNvSpPr/>
          <p:nvPr/>
        </p:nvSpPr>
        <p:spPr>
          <a:xfrm>
            <a:off x="5777345" y="3830356"/>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2" name="1 CuadroTexto"/>
          <p:cNvSpPr txBox="1"/>
          <p:nvPr/>
        </p:nvSpPr>
        <p:spPr>
          <a:xfrm>
            <a:off x="539552" y="1484784"/>
            <a:ext cx="2232248" cy="2246769"/>
          </a:xfrm>
          <a:prstGeom prst="rect">
            <a:avLst/>
          </a:prstGeom>
          <a:noFill/>
        </p:spPr>
        <p:txBody>
          <a:bodyPr wrap="square" rtlCol="0">
            <a:spAutoFit/>
          </a:bodyPr>
          <a:lstStyle/>
          <a:p>
            <a:endParaRPr lang="es-MX" sz="1400" b="1" dirty="0" smtClean="0"/>
          </a:p>
          <a:p>
            <a:r>
              <a:rPr lang="es-MX" sz="1400" b="1" dirty="0" smtClean="0"/>
              <a:t>SABADO 12</a:t>
            </a:r>
            <a:endParaRPr lang="es-MX" sz="1400" dirty="0" smtClean="0"/>
          </a:p>
          <a:p>
            <a:pPr algn="just"/>
            <a:endParaRPr lang="es-ES" sz="1400" dirty="0" smtClean="0"/>
          </a:p>
          <a:p>
            <a:pPr algn="just"/>
            <a:r>
              <a:rPr lang="es-ES" sz="1400" dirty="0" smtClean="0"/>
              <a:t>Se realizó la entrega de obsequios con motivo de la Navidad a los niños de la colonia Buenos Aires de nuestra Delegación, donde se entregaron 500 bolos y juguetes.</a:t>
            </a:r>
            <a:endParaRPr lang="es-MX" sz="1400" dirty="0" smtClean="0"/>
          </a:p>
        </p:txBody>
      </p:sp>
      <p:sp>
        <p:nvSpPr>
          <p:cNvPr id="3" name="2 CuadroTexto"/>
          <p:cNvSpPr txBox="1"/>
          <p:nvPr/>
        </p:nvSpPr>
        <p:spPr>
          <a:xfrm>
            <a:off x="4643438" y="548680"/>
            <a:ext cx="3672978" cy="369332"/>
          </a:xfrm>
          <a:prstGeom prst="rect">
            <a:avLst/>
          </a:prstGeom>
          <a:noFill/>
        </p:spPr>
        <p:txBody>
          <a:bodyPr wrap="square" rtlCol="0">
            <a:spAutoFit/>
          </a:bodyPr>
          <a:lstStyle/>
          <a:p>
            <a:r>
              <a:rPr lang="es-MX" dirty="0" smtClean="0"/>
              <a:t>                           DICIEMBRE DE 2020</a:t>
            </a:r>
            <a:endParaRPr lang="es-MX" dirty="0"/>
          </a:p>
        </p:txBody>
      </p:sp>
      <p:pic>
        <p:nvPicPr>
          <p:cNvPr id="5122" name="Picture 2" descr="D:\Documents and Settings\Carlos\Mis documentos\Downloads\131411258_225823775645935_3459531537662441159_n.jpg"/>
          <p:cNvPicPr>
            <a:picLocks noChangeAspect="1" noChangeArrowheads="1"/>
          </p:cNvPicPr>
          <p:nvPr/>
        </p:nvPicPr>
        <p:blipFill>
          <a:blip r:embed="rId2"/>
          <a:srcRect/>
          <a:stretch>
            <a:fillRect/>
          </a:stretch>
        </p:blipFill>
        <p:spPr bwMode="auto">
          <a:xfrm>
            <a:off x="3143240" y="1285860"/>
            <a:ext cx="5143536" cy="3071834"/>
          </a:xfrm>
          <a:prstGeom prst="rect">
            <a:avLst/>
          </a:prstGeom>
          <a:noFill/>
        </p:spPr>
      </p:pic>
      <p:pic>
        <p:nvPicPr>
          <p:cNvPr id="5123" name="Picture 3" descr="D:\Documents and Settings\Carlos\Mis documentos\Downloads\131888406_225823835645929_5061737754254866346_n.jpg"/>
          <p:cNvPicPr>
            <a:picLocks noChangeAspect="1" noChangeArrowheads="1"/>
          </p:cNvPicPr>
          <p:nvPr/>
        </p:nvPicPr>
        <p:blipFill>
          <a:blip r:embed="rId3"/>
          <a:srcRect/>
          <a:stretch>
            <a:fillRect/>
          </a:stretch>
        </p:blipFill>
        <p:spPr bwMode="auto">
          <a:xfrm>
            <a:off x="3123570" y="3929066"/>
            <a:ext cx="2662876" cy="2359868"/>
          </a:xfrm>
          <a:prstGeom prst="rect">
            <a:avLst/>
          </a:prstGeom>
          <a:noFill/>
        </p:spPr>
      </p:pic>
      <p:pic>
        <p:nvPicPr>
          <p:cNvPr id="5124" name="Picture 4" descr="D:\Documents and Settings\Carlos\Mis documentos\Downloads\131728872_225823878979258_5681361910399056432_n.jpg"/>
          <p:cNvPicPr>
            <a:picLocks noChangeAspect="1" noChangeArrowheads="1"/>
          </p:cNvPicPr>
          <p:nvPr/>
        </p:nvPicPr>
        <p:blipFill>
          <a:blip r:embed="rId4"/>
          <a:srcRect/>
          <a:stretch>
            <a:fillRect/>
          </a:stretch>
        </p:blipFill>
        <p:spPr bwMode="auto">
          <a:xfrm>
            <a:off x="5715008" y="3857628"/>
            <a:ext cx="2571768" cy="2431306"/>
          </a:xfrm>
          <a:prstGeom prst="rect">
            <a:avLst/>
          </a:prstGeom>
          <a:noFill/>
        </p:spPr>
      </p:pic>
    </p:spTree>
    <p:extLst>
      <p:ext uri="{BB962C8B-B14F-4D97-AF65-F5344CB8AC3E}">
        <p14:creationId xmlns:p14="http://schemas.microsoft.com/office/powerpoint/2010/main" val="1670239189"/>
      </p:ext>
    </p:extLst>
  </p:cSld>
  <p:clrMapOvr>
    <a:masterClrMapping/>
  </p:clrMapOvr>
  <p:transition>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03 Visita a Colonias</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539552" y="1484784"/>
            <a:ext cx="2232248" cy="2462213"/>
          </a:xfrm>
          <a:prstGeom prst="rect">
            <a:avLst/>
          </a:prstGeom>
          <a:noFill/>
        </p:spPr>
        <p:txBody>
          <a:bodyPr wrap="square" rtlCol="0">
            <a:spAutoFit/>
          </a:bodyPr>
          <a:lstStyle/>
          <a:p>
            <a:endParaRPr lang="es-MX" sz="1400" b="1" dirty="0" smtClean="0"/>
          </a:p>
          <a:p>
            <a:r>
              <a:rPr lang="es-MX" sz="1400" b="1" dirty="0" smtClean="0"/>
              <a:t>SABADO  12</a:t>
            </a:r>
          </a:p>
          <a:p>
            <a:endParaRPr lang="es-ES" sz="1400" dirty="0" smtClean="0"/>
          </a:p>
          <a:p>
            <a:pPr algn="just"/>
            <a:r>
              <a:rPr lang="es-ES" sz="1400" dirty="0" smtClean="0"/>
              <a:t>Personal de la  Delegación de Santa María Tequepexpan,  llevo acabo la entrega de 50 bolos y pelotas  con motivo de la Navidad a la Comunidad Infantil de  la colonia Lomas de Santa María.</a:t>
            </a:r>
            <a:endParaRPr lang="es-MX" sz="1400" dirty="0" smtClean="0"/>
          </a:p>
        </p:txBody>
      </p:sp>
      <p:sp>
        <p:nvSpPr>
          <p:cNvPr id="3" name="2 CuadroTexto"/>
          <p:cNvSpPr txBox="1"/>
          <p:nvPr/>
        </p:nvSpPr>
        <p:spPr>
          <a:xfrm>
            <a:off x="4643438" y="548680"/>
            <a:ext cx="3672978" cy="369332"/>
          </a:xfrm>
          <a:prstGeom prst="rect">
            <a:avLst/>
          </a:prstGeom>
          <a:noFill/>
        </p:spPr>
        <p:txBody>
          <a:bodyPr wrap="square" rtlCol="0">
            <a:spAutoFit/>
          </a:bodyPr>
          <a:lstStyle/>
          <a:p>
            <a:r>
              <a:rPr lang="es-MX" dirty="0" smtClean="0"/>
              <a:t>                           DICIEMBRE DE 2020</a:t>
            </a:r>
            <a:endParaRPr lang="es-MX" dirty="0"/>
          </a:p>
        </p:txBody>
      </p:sp>
      <p:pic>
        <p:nvPicPr>
          <p:cNvPr id="6146" name="Picture 2" descr="D:\Documents and Settings\Carlos\Mis documentos\Downloads\131625546_225826388979007_2346999234548305263_n.jpg"/>
          <p:cNvPicPr>
            <a:picLocks noChangeAspect="1" noChangeArrowheads="1"/>
          </p:cNvPicPr>
          <p:nvPr/>
        </p:nvPicPr>
        <p:blipFill>
          <a:blip r:embed="rId2"/>
          <a:srcRect/>
          <a:stretch>
            <a:fillRect/>
          </a:stretch>
        </p:blipFill>
        <p:spPr bwMode="auto">
          <a:xfrm>
            <a:off x="4071935" y="1571612"/>
            <a:ext cx="3357586" cy="4286280"/>
          </a:xfrm>
          <a:prstGeom prst="rect">
            <a:avLst/>
          </a:prstGeom>
          <a:noFill/>
        </p:spPr>
      </p:pic>
    </p:spTree>
    <p:extLst>
      <p:ext uri="{BB962C8B-B14F-4D97-AF65-F5344CB8AC3E}">
        <p14:creationId xmlns:p14="http://schemas.microsoft.com/office/powerpoint/2010/main" val="1670239189"/>
      </p:ext>
    </p:extLst>
  </p:cSld>
  <p:clrMapOvr>
    <a:masterClrMapping/>
  </p:clrMapOvr>
  <p:transition>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04  Brigadas de Mtto. Y recuperación de espacios abiertos</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539552" y="1484784"/>
            <a:ext cx="2232248" cy="2462213"/>
          </a:xfrm>
          <a:prstGeom prst="rect">
            <a:avLst/>
          </a:prstGeom>
          <a:noFill/>
        </p:spPr>
        <p:txBody>
          <a:bodyPr wrap="square" rtlCol="0">
            <a:spAutoFit/>
          </a:bodyPr>
          <a:lstStyle/>
          <a:p>
            <a:endParaRPr lang="es-MX" sz="1400" b="1" dirty="0" smtClean="0"/>
          </a:p>
          <a:p>
            <a:r>
              <a:rPr lang="es-MX" sz="1400" b="1" dirty="0" smtClean="0"/>
              <a:t>LUNES  14</a:t>
            </a:r>
          </a:p>
          <a:p>
            <a:endParaRPr lang="es-MX" sz="1400" dirty="0" smtClean="0"/>
          </a:p>
          <a:p>
            <a:pPr algn="just"/>
            <a:r>
              <a:rPr lang="es-ES" sz="1400" dirty="0" smtClean="0"/>
              <a:t>Se realizo operativo de Limpieza en el Camellón  ubicado en Bahía de Todos los Santos en la Colonia Parques de Santa María, agradecemos el  apoyo del Personal de la Dirección de Parques y Jardines.</a:t>
            </a:r>
          </a:p>
        </p:txBody>
      </p:sp>
      <p:sp>
        <p:nvSpPr>
          <p:cNvPr id="3" name="2 CuadroTexto"/>
          <p:cNvSpPr txBox="1"/>
          <p:nvPr/>
        </p:nvSpPr>
        <p:spPr>
          <a:xfrm>
            <a:off x="4643438" y="548680"/>
            <a:ext cx="3672978" cy="369332"/>
          </a:xfrm>
          <a:prstGeom prst="rect">
            <a:avLst/>
          </a:prstGeom>
          <a:noFill/>
        </p:spPr>
        <p:txBody>
          <a:bodyPr wrap="square" rtlCol="0">
            <a:spAutoFit/>
          </a:bodyPr>
          <a:lstStyle/>
          <a:p>
            <a:r>
              <a:rPr lang="es-MX" dirty="0" smtClean="0"/>
              <a:t>                           DICIEMBRE DE 2020</a:t>
            </a:r>
            <a:endParaRPr lang="es-MX" dirty="0"/>
          </a:p>
        </p:txBody>
      </p:sp>
      <p:pic>
        <p:nvPicPr>
          <p:cNvPr id="3075" name="Picture 3" descr="D:\Documents and Settings\Carlos\Mis documentos\Downloads\131366016_225812015647111_4863887552726765930_n.jpg"/>
          <p:cNvPicPr>
            <a:picLocks noChangeAspect="1" noChangeArrowheads="1"/>
          </p:cNvPicPr>
          <p:nvPr/>
        </p:nvPicPr>
        <p:blipFill>
          <a:blip r:embed="rId2"/>
          <a:srcRect/>
          <a:stretch>
            <a:fillRect/>
          </a:stretch>
        </p:blipFill>
        <p:spPr bwMode="auto">
          <a:xfrm>
            <a:off x="3071802" y="1285860"/>
            <a:ext cx="3857652" cy="2500330"/>
          </a:xfrm>
          <a:prstGeom prst="rect">
            <a:avLst/>
          </a:prstGeom>
          <a:noFill/>
        </p:spPr>
      </p:pic>
      <p:pic>
        <p:nvPicPr>
          <p:cNvPr id="3076" name="Picture 4" descr="D:\Documents and Settings\Carlos\Mis documentos\Downloads\131890110_225812052313774_8481916623048207226_n.jpg"/>
          <p:cNvPicPr>
            <a:picLocks noChangeAspect="1" noChangeArrowheads="1"/>
          </p:cNvPicPr>
          <p:nvPr/>
        </p:nvPicPr>
        <p:blipFill>
          <a:blip r:embed="rId3"/>
          <a:srcRect/>
          <a:stretch>
            <a:fillRect/>
          </a:stretch>
        </p:blipFill>
        <p:spPr bwMode="auto">
          <a:xfrm>
            <a:off x="4857752" y="3857628"/>
            <a:ext cx="3500422" cy="2428877"/>
          </a:xfrm>
          <a:prstGeom prst="rect">
            <a:avLst/>
          </a:prstGeom>
          <a:noFill/>
        </p:spPr>
      </p:pic>
    </p:spTree>
    <p:extLst>
      <p:ext uri="{BB962C8B-B14F-4D97-AF65-F5344CB8AC3E}">
        <p14:creationId xmlns:p14="http://schemas.microsoft.com/office/powerpoint/2010/main" val="1670239189"/>
      </p:ext>
    </p:extLst>
  </p:cSld>
  <p:clrMapOvr>
    <a:masterClrMapping/>
  </p:clrMapOvr>
  <p:transition>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03 Visita a Colonias</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5" name="14 Rectángulo"/>
          <p:cNvSpPr/>
          <p:nvPr/>
        </p:nvSpPr>
        <p:spPr>
          <a:xfrm>
            <a:off x="5804520" y="1556792"/>
            <a:ext cx="2448272"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6" name="15 Rectángulo"/>
          <p:cNvSpPr/>
          <p:nvPr/>
        </p:nvSpPr>
        <p:spPr>
          <a:xfrm>
            <a:off x="3203848" y="3861048"/>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4" name="13 Rectángulo"/>
          <p:cNvSpPr/>
          <p:nvPr/>
        </p:nvSpPr>
        <p:spPr>
          <a:xfrm>
            <a:off x="3203848" y="1556792"/>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7" name="16 Rectángulo"/>
          <p:cNvSpPr/>
          <p:nvPr/>
        </p:nvSpPr>
        <p:spPr>
          <a:xfrm>
            <a:off x="5777345" y="3830356"/>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2" name="1 CuadroTexto"/>
          <p:cNvSpPr txBox="1"/>
          <p:nvPr/>
        </p:nvSpPr>
        <p:spPr>
          <a:xfrm>
            <a:off x="539552" y="1484784"/>
            <a:ext cx="2232248" cy="3323987"/>
          </a:xfrm>
          <a:prstGeom prst="rect">
            <a:avLst/>
          </a:prstGeom>
          <a:noFill/>
        </p:spPr>
        <p:txBody>
          <a:bodyPr wrap="square" rtlCol="0">
            <a:spAutoFit/>
          </a:bodyPr>
          <a:lstStyle/>
          <a:p>
            <a:endParaRPr lang="es-MX" sz="1400" b="1" dirty="0" smtClean="0"/>
          </a:p>
          <a:p>
            <a:r>
              <a:rPr lang="es-MX" sz="1400" b="1" dirty="0" smtClean="0"/>
              <a:t>LUNES  14</a:t>
            </a:r>
            <a:endParaRPr lang="es-MX" sz="1400" dirty="0" smtClean="0"/>
          </a:p>
          <a:p>
            <a:pPr algn="just"/>
            <a:endParaRPr lang="es-ES" sz="1400" dirty="0" smtClean="0"/>
          </a:p>
          <a:p>
            <a:pPr algn="just"/>
            <a:r>
              <a:rPr lang="es-ES" sz="1400" dirty="0" smtClean="0"/>
              <a:t>En conjunto con la Directora de Delegaciones Rosa Pérez Leal, así como la Coordinadora General  de Construcción de la Comunidad, llevamos acabo la entrega de 400 Bolos, así como Juguetes y Pelotas para nuestra Comunidad Infantil de Santa María Tequepexpan, con motivo de la Navidad 2020</a:t>
            </a:r>
            <a:endParaRPr lang="es-MX" sz="1400" dirty="0" smtClean="0"/>
          </a:p>
        </p:txBody>
      </p:sp>
      <p:sp>
        <p:nvSpPr>
          <p:cNvPr id="3" name="2 CuadroTexto"/>
          <p:cNvSpPr txBox="1"/>
          <p:nvPr/>
        </p:nvSpPr>
        <p:spPr>
          <a:xfrm>
            <a:off x="4643438" y="548680"/>
            <a:ext cx="3672978" cy="369332"/>
          </a:xfrm>
          <a:prstGeom prst="rect">
            <a:avLst/>
          </a:prstGeom>
          <a:noFill/>
        </p:spPr>
        <p:txBody>
          <a:bodyPr wrap="square" rtlCol="0">
            <a:spAutoFit/>
          </a:bodyPr>
          <a:lstStyle/>
          <a:p>
            <a:r>
              <a:rPr lang="es-MX" dirty="0" smtClean="0"/>
              <a:t>                           DICIEMBRE DE 2020</a:t>
            </a:r>
            <a:endParaRPr lang="es-MX" dirty="0"/>
          </a:p>
        </p:txBody>
      </p:sp>
      <p:pic>
        <p:nvPicPr>
          <p:cNvPr id="7170" name="Picture 2" descr="D:\Documents and Settings\Carlos\Mis documentos\Downloads\131888724_225828375645475_9031870776113277874_n.jpg"/>
          <p:cNvPicPr>
            <a:picLocks noChangeAspect="1" noChangeArrowheads="1"/>
          </p:cNvPicPr>
          <p:nvPr/>
        </p:nvPicPr>
        <p:blipFill>
          <a:blip r:embed="rId2"/>
          <a:srcRect/>
          <a:stretch>
            <a:fillRect/>
          </a:stretch>
        </p:blipFill>
        <p:spPr bwMode="auto">
          <a:xfrm>
            <a:off x="3071802" y="1357298"/>
            <a:ext cx="2857520" cy="4857784"/>
          </a:xfrm>
          <a:prstGeom prst="rect">
            <a:avLst/>
          </a:prstGeom>
          <a:noFill/>
        </p:spPr>
      </p:pic>
      <p:pic>
        <p:nvPicPr>
          <p:cNvPr id="7171" name="Picture 3" descr="D:\Documents and Settings\Carlos\Mis documentos\Downloads\131818738_225828435645469_6631232529265528319_n.jpg"/>
          <p:cNvPicPr>
            <a:picLocks noChangeAspect="1" noChangeArrowheads="1"/>
          </p:cNvPicPr>
          <p:nvPr/>
        </p:nvPicPr>
        <p:blipFill>
          <a:blip r:embed="rId3"/>
          <a:srcRect/>
          <a:stretch>
            <a:fillRect/>
          </a:stretch>
        </p:blipFill>
        <p:spPr bwMode="auto">
          <a:xfrm>
            <a:off x="5929322" y="1357298"/>
            <a:ext cx="2428892" cy="2428892"/>
          </a:xfrm>
          <a:prstGeom prst="rect">
            <a:avLst/>
          </a:prstGeom>
          <a:noFill/>
        </p:spPr>
      </p:pic>
      <p:pic>
        <p:nvPicPr>
          <p:cNvPr id="7172" name="Picture 4" descr="D:\Documents and Settings\Carlos\Mis documentos\Downloads\131895693_225828472312132_4919572413609012734_n.jpg"/>
          <p:cNvPicPr>
            <a:picLocks noChangeAspect="1" noChangeArrowheads="1"/>
          </p:cNvPicPr>
          <p:nvPr/>
        </p:nvPicPr>
        <p:blipFill>
          <a:blip r:embed="rId4"/>
          <a:srcRect/>
          <a:stretch>
            <a:fillRect/>
          </a:stretch>
        </p:blipFill>
        <p:spPr bwMode="auto">
          <a:xfrm>
            <a:off x="5929322" y="3498000"/>
            <a:ext cx="2428892" cy="2645644"/>
          </a:xfrm>
          <a:prstGeom prst="rect">
            <a:avLst/>
          </a:prstGeom>
          <a:noFill/>
        </p:spPr>
      </p:pic>
    </p:spTree>
    <p:extLst>
      <p:ext uri="{BB962C8B-B14F-4D97-AF65-F5344CB8AC3E}">
        <p14:creationId xmlns:p14="http://schemas.microsoft.com/office/powerpoint/2010/main" val="1670239189"/>
      </p:ext>
    </p:extLst>
  </p:cSld>
  <p:clrMapOvr>
    <a:masterClrMapping/>
  </p:clrMapOvr>
  <p:transition>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04 Brigadas de Mtto. Y recuperación de espacios abiertos</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5" name="14 Rectángulo"/>
          <p:cNvSpPr/>
          <p:nvPr/>
        </p:nvSpPr>
        <p:spPr>
          <a:xfrm>
            <a:off x="5804520" y="1556792"/>
            <a:ext cx="2448272"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6" name="15 Rectángulo"/>
          <p:cNvSpPr/>
          <p:nvPr/>
        </p:nvSpPr>
        <p:spPr>
          <a:xfrm>
            <a:off x="3203848" y="3861048"/>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4" name="13 Rectángulo"/>
          <p:cNvSpPr/>
          <p:nvPr/>
        </p:nvSpPr>
        <p:spPr>
          <a:xfrm>
            <a:off x="3203848" y="1556792"/>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7" name="16 Rectángulo"/>
          <p:cNvSpPr/>
          <p:nvPr/>
        </p:nvSpPr>
        <p:spPr>
          <a:xfrm>
            <a:off x="5777345" y="3830356"/>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2" name="1 CuadroTexto"/>
          <p:cNvSpPr txBox="1"/>
          <p:nvPr/>
        </p:nvSpPr>
        <p:spPr>
          <a:xfrm>
            <a:off x="539552" y="1484784"/>
            <a:ext cx="2232248" cy="2893100"/>
          </a:xfrm>
          <a:prstGeom prst="rect">
            <a:avLst/>
          </a:prstGeom>
          <a:noFill/>
        </p:spPr>
        <p:txBody>
          <a:bodyPr wrap="square" rtlCol="0">
            <a:spAutoFit/>
          </a:bodyPr>
          <a:lstStyle/>
          <a:p>
            <a:endParaRPr lang="es-MX" sz="1400" b="1" dirty="0" smtClean="0"/>
          </a:p>
          <a:p>
            <a:r>
              <a:rPr lang="es-MX" sz="1400" b="1" dirty="0" smtClean="0"/>
              <a:t>MARTES  15</a:t>
            </a:r>
          </a:p>
          <a:p>
            <a:endParaRPr lang="es-ES" sz="1400" dirty="0" smtClean="0"/>
          </a:p>
          <a:p>
            <a:pPr algn="just"/>
            <a:r>
              <a:rPr lang="es-ES" sz="1400" dirty="0" smtClean="0"/>
              <a:t>Con apoyo del Personal de la Dirección de Parques y Jardines se dio inicio con la poda del predio Municipal ubicado en calle Agrícola de la colonia Parques de Santa María. </a:t>
            </a:r>
          </a:p>
          <a:p>
            <a:endParaRPr lang="es-ES" sz="1400" dirty="0" smtClean="0"/>
          </a:p>
          <a:p>
            <a:r>
              <a:rPr lang="es-ES" sz="1400" dirty="0" smtClean="0"/>
              <a:t/>
            </a:r>
            <a:br>
              <a:rPr lang="es-ES" sz="1400" dirty="0" smtClean="0"/>
            </a:br>
            <a:endParaRPr lang="es-MX" sz="1400" dirty="0" smtClean="0"/>
          </a:p>
        </p:txBody>
      </p:sp>
      <p:sp>
        <p:nvSpPr>
          <p:cNvPr id="3" name="2 CuadroTexto"/>
          <p:cNvSpPr txBox="1"/>
          <p:nvPr/>
        </p:nvSpPr>
        <p:spPr>
          <a:xfrm>
            <a:off x="4643438" y="548680"/>
            <a:ext cx="3672978" cy="369332"/>
          </a:xfrm>
          <a:prstGeom prst="rect">
            <a:avLst/>
          </a:prstGeom>
          <a:noFill/>
        </p:spPr>
        <p:txBody>
          <a:bodyPr wrap="square" rtlCol="0">
            <a:spAutoFit/>
          </a:bodyPr>
          <a:lstStyle/>
          <a:p>
            <a:r>
              <a:rPr lang="es-MX" dirty="0" smtClean="0"/>
              <a:t>                           DICIEMBRE DE 2020</a:t>
            </a:r>
            <a:endParaRPr lang="es-MX" dirty="0"/>
          </a:p>
        </p:txBody>
      </p:sp>
      <p:pic>
        <p:nvPicPr>
          <p:cNvPr id="1026" name="Picture 2" descr="D:\Documents and Settings\Carlos\Mis documentos\Downloads\131889992_226397605588552_3743684605047180926_o.jpg"/>
          <p:cNvPicPr>
            <a:picLocks noChangeAspect="1" noChangeArrowheads="1"/>
          </p:cNvPicPr>
          <p:nvPr/>
        </p:nvPicPr>
        <p:blipFill>
          <a:blip r:embed="rId2"/>
          <a:srcRect/>
          <a:stretch>
            <a:fillRect/>
          </a:stretch>
        </p:blipFill>
        <p:spPr bwMode="auto">
          <a:xfrm>
            <a:off x="3071802" y="1357298"/>
            <a:ext cx="5286412" cy="2638425"/>
          </a:xfrm>
          <a:prstGeom prst="rect">
            <a:avLst/>
          </a:prstGeom>
          <a:noFill/>
        </p:spPr>
      </p:pic>
      <p:pic>
        <p:nvPicPr>
          <p:cNvPr id="1027" name="Picture 3" descr="D:\Documents and Settings\Carlos\Mis documentos\Downloads\131917859_226397582255221_3110777797182363595_n.jpg"/>
          <p:cNvPicPr>
            <a:picLocks noChangeAspect="1" noChangeArrowheads="1"/>
          </p:cNvPicPr>
          <p:nvPr/>
        </p:nvPicPr>
        <p:blipFill>
          <a:blip r:embed="rId3"/>
          <a:srcRect/>
          <a:stretch>
            <a:fillRect/>
          </a:stretch>
        </p:blipFill>
        <p:spPr bwMode="auto">
          <a:xfrm>
            <a:off x="3071802" y="3786191"/>
            <a:ext cx="5286412" cy="2428892"/>
          </a:xfrm>
          <a:prstGeom prst="rect">
            <a:avLst/>
          </a:prstGeom>
          <a:noFill/>
        </p:spPr>
      </p:pic>
    </p:spTree>
    <p:extLst>
      <p:ext uri="{BB962C8B-B14F-4D97-AF65-F5344CB8AC3E}">
        <p14:creationId xmlns:p14="http://schemas.microsoft.com/office/powerpoint/2010/main" val="1670239189"/>
      </p:ext>
    </p:extLst>
  </p:cSld>
  <p:clrMapOvr>
    <a:masterClrMapping/>
  </p:clrMapOvr>
  <p:transition>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03 Visitas a Colonias</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5" name="14 Rectángulo"/>
          <p:cNvSpPr/>
          <p:nvPr/>
        </p:nvSpPr>
        <p:spPr>
          <a:xfrm>
            <a:off x="5804520" y="1556792"/>
            <a:ext cx="2448272"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6" name="15 Rectángulo"/>
          <p:cNvSpPr/>
          <p:nvPr/>
        </p:nvSpPr>
        <p:spPr>
          <a:xfrm>
            <a:off x="3203848" y="3861048"/>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4" name="13 Rectángulo"/>
          <p:cNvSpPr/>
          <p:nvPr/>
        </p:nvSpPr>
        <p:spPr>
          <a:xfrm>
            <a:off x="3203848" y="1556792"/>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7" name="16 Rectángulo"/>
          <p:cNvSpPr/>
          <p:nvPr/>
        </p:nvSpPr>
        <p:spPr>
          <a:xfrm>
            <a:off x="5777345" y="3830356"/>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2" name="1 CuadroTexto"/>
          <p:cNvSpPr txBox="1"/>
          <p:nvPr/>
        </p:nvSpPr>
        <p:spPr>
          <a:xfrm>
            <a:off x="539552" y="1484784"/>
            <a:ext cx="2232248" cy="2677656"/>
          </a:xfrm>
          <a:prstGeom prst="rect">
            <a:avLst/>
          </a:prstGeom>
          <a:noFill/>
        </p:spPr>
        <p:txBody>
          <a:bodyPr wrap="square" rtlCol="0">
            <a:spAutoFit/>
          </a:bodyPr>
          <a:lstStyle/>
          <a:p>
            <a:endParaRPr lang="es-MX" sz="1400" b="1" dirty="0" smtClean="0"/>
          </a:p>
          <a:p>
            <a:r>
              <a:rPr lang="es-MX" sz="1400" b="1" dirty="0" smtClean="0"/>
              <a:t>MARTES  15</a:t>
            </a:r>
          </a:p>
          <a:p>
            <a:endParaRPr lang="es-ES" sz="1400" dirty="0" smtClean="0"/>
          </a:p>
          <a:p>
            <a:pPr algn="just"/>
            <a:r>
              <a:rPr lang="es-ES" sz="1400" dirty="0" smtClean="0"/>
              <a:t>Personal de la Delegación Municipal de Santa María Tequepexpan, acudió a la caravana navideña que se llevó a cabo en las colonias Arroyo de las Flores, Francisco I Madero, así como la Colonia Guayabitos y Nueva Santa María.</a:t>
            </a:r>
            <a:endParaRPr lang="es-MX" sz="1400" dirty="0" smtClean="0"/>
          </a:p>
        </p:txBody>
      </p:sp>
      <p:sp>
        <p:nvSpPr>
          <p:cNvPr id="3" name="2 CuadroTexto"/>
          <p:cNvSpPr txBox="1"/>
          <p:nvPr/>
        </p:nvSpPr>
        <p:spPr>
          <a:xfrm>
            <a:off x="4643438" y="548680"/>
            <a:ext cx="3672978" cy="369332"/>
          </a:xfrm>
          <a:prstGeom prst="rect">
            <a:avLst/>
          </a:prstGeom>
          <a:noFill/>
        </p:spPr>
        <p:txBody>
          <a:bodyPr wrap="square" rtlCol="0">
            <a:spAutoFit/>
          </a:bodyPr>
          <a:lstStyle/>
          <a:p>
            <a:r>
              <a:rPr lang="es-MX" dirty="0" smtClean="0"/>
              <a:t>                           DICIEMBRE DE 2020</a:t>
            </a:r>
            <a:endParaRPr lang="es-MX" dirty="0"/>
          </a:p>
        </p:txBody>
      </p:sp>
      <p:pic>
        <p:nvPicPr>
          <p:cNvPr id="2050" name="Picture 2" descr="D:\Documents and Settings\Carlos\Mis documentos\Downloads\131902454_226400328921613_5458842403353818692_n.jpg"/>
          <p:cNvPicPr>
            <a:picLocks noChangeAspect="1" noChangeArrowheads="1"/>
          </p:cNvPicPr>
          <p:nvPr/>
        </p:nvPicPr>
        <p:blipFill>
          <a:blip r:embed="rId2"/>
          <a:srcRect/>
          <a:stretch>
            <a:fillRect/>
          </a:stretch>
        </p:blipFill>
        <p:spPr bwMode="auto">
          <a:xfrm>
            <a:off x="3071802" y="1285860"/>
            <a:ext cx="3214710" cy="5000640"/>
          </a:xfrm>
          <a:prstGeom prst="rect">
            <a:avLst/>
          </a:prstGeom>
          <a:noFill/>
        </p:spPr>
      </p:pic>
      <p:pic>
        <p:nvPicPr>
          <p:cNvPr id="2051" name="Picture 3" descr="D:\Documents and Settings\Carlos\Mis documentos\Downloads\131890665_226400385588274_2076748894405509400_n.jpg"/>
          <p:cNvPicPr>
            <a:picLocks noChangeAspect="1" noChangeArrowheads="1"/>
          </p:cNvPicPr>
          <p:nvPr/>
        </p:nvPicPr>
        <p:blipFill>
          <a:blip r:embed="rId3"/>
          <a:srcRect/>
          <a:stretch>
            <a:fillRect/>
          </a:stretch>
        </p:blipFill>
        <p:spPr bwMode="auto">
          <a:xfrm>
            <a:off x="6215074" y="1285860"/>
            <a:ext cx="2214578" cy="2428892"/>
          </a:xfrm>
          <a:prstGeom prst="rect">
            <a:avLst/>
          </a:prstGeom>
          <a:noFill/>
        </p:spPr>
      </p:pic>
      <p:pic>
        <p:nvPicPr>
          <p:cNvPr id="2052" name="Picture 4" descr="D:\Documents and Settings\Carlos\Mis documentos\Downloads\131908477_226400415588271_1088538998241850887_n.jpg"/>
          <p:cNvPicPr>
            <a:picLocks noChangeAspect="1" noChangeArrowheads="1"/>
          </p:cNvPicPr>
          <p:nvPr/>
        </p:nvPicPr>
        <p:blipFill>
          <a:blip r:embed="rId4"/>
          <a:srcRect/>
          <a:stretch>
            <a:fillRect/>
          </a:stretch>
        </p:blipFill>
        <p:spPr bwMode="auto">
          <a:xfrm>
            <a:off x="6215074" y="3714752"/>
            <a:ext cx="2214578" cy="2571768"/>
          </a:xfrm>
          <a:prstGeom prst="rect">
            <a:avLst/>
          </a:prstGeom>
          <a:noFill/>
        </p:spPr>
      </p:pic>
    </p:spTree>
    <p:extLst>
      <p:ext uri="{BB962C8B-B14F-4D97-AF65-F5344CB8AC3E}">
        <p14:creationId xmlns:p14="http://schemas.microsoft.com/office/powerpoint/2010/main" val="1670239189"/>
      </p:ext>
    </p:extLst>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03 Visita a Colonias</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5" name="14 Rectángulo"/>
          <p:cNvSpPr/>
          <p:nvPr/>
        </p:nvSpPr>
        <p:spPr>
          <a:xfrm>
            <a:off x="5804520" y="1556792"/>
            <a:ext cx="2448272"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6" name="15 Rectángulo"/>
          <p:cNvSpPr/>
          <p:nvPr/>
        </p:nvSpPr>
        <p:spPr>
          <a:xfrm>
            <a:off x="3203848" y="3861048"/>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4" name="13 Rectángulo"/>
          <p:cNvSpPr/>
          <p:nvPr/>
        </p:nvSpPr>
        <p:spPr>
          <a:xfrm>
            <a:off x="3203848" y="1556792"/>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7" name="16 Rectángulo"/>
          <p:cNvSpPr/>
          <p:nvPr/>
        </p:nvSpPr>
        <p:spPr>
          <a:xfrm>
            <a:off x="5777345" y="3830356"/>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2" name="1 CuadroTexto"/>
          <p:cNvSpPr txBox="1"/>
          <p:nvPr/>
        </p:nvSpPr>
        <p:spPr>
          <a:xfrm>
            <a:off x="539552" y="1484784"/>
            <a:ext cx="2232248" cy="2677656"/>
          </a:xfrm>
          <a:prstGeom prst="rect">
            <a:avLst/>
          </a:prstGeom>
          <a:noFill/>
        </p:spPr>
        <p:txBody>
          <a:bodyPr wrap="square" rtlCol="0">
            <a:spAutoFit/>
          </a:bodyPr>
          <a:lstStyle/>
          <a:p>
            <a:endParaRPr lang="es-MX" sz="1400" b="1" dirty="0" smtClean="0"/>
          </a:p>
          <a:p>
            <a:r>
              <a:rPr lang="es-MX" sz="1400" b="1" dirty="0" smtClean="0"/>
              <a:t>JUEVES 26</a:t>
            </a:r>
            <a:endParaRPr lang="es-MX" sz="1400" dirty="0" smtClean="0"/>
          </a:p>
          <a:p>
            <a:pPr algn="just"/>
            <a:endParaRPr lang="es-ES" sz="1400" dirty="0" smtClean="0"/>
          </a:p>
          <a:p>
            <a:pPr algn="just"/>
            <a:r>
              <a:rPr lang="es-ES" sz="1400" dirty="0" smtClean="0"/>
              <a:t>El Delegado Francisco Chávez en conjunto con la    mesa directiva de la colonia Parques de Santa María llevaron acabo reunión para tratar el tema  sobre los avances en reporte de alumbrado bacheo y de seguridad en la colonia.</a:t>
            </a:r>
            <a:endParaRPr lang="es-MX" sz="1400" dirty="0" smtClean="0"/>
          </a:p>
        </p:txBody>
      </p:sp>
      <p:sp>
        <p:nvSpPr>
          <p:cNvPr id="3" name="2 CuadroTexto"/>
          <p:cNvSpPr txBox="1"/>
          <p:nvPr/>
        </p:nvSpPr>
        <p:spPr>
          <a:xfrm>
            <a:off x="4643438" y="548680"/>
            <a:ext cx="3672978" cy="369332"/>
          </a:xfrm>
          <a:prstGeom prst="rect">
            <a:avLst/>
          </a:prstGeom>
          <a:noFill/>
        </p:spPr>
        <p:txBody>
          <a:bodyPr wrap="square" rtlCol="0">
            <a:spAutoFit/>
          </a:bodyPr>
          <a:lstStyle/>
          <a:p>
            <a:r>
              <a:rPr lang="es-MX" dirty="0" smtClean="0"/>
              <a:t>                           NOVIEMBRE DE 2020</a:t>
            </a:r>
            <a:endParaRPr lang="es-MX" dirty="0"/>
          </a:p>
        </p:txBody>
      </p:sp>
      <p:pic>
        <p:nvPicPr>
          <p:cNvPr id="2050" name="Picture 2" descr="D:\Documents and Settings\Carlos\Mis documentos\Downloads\131656840_225190505709262_5136006253363809483_o.jpg"/>
          <p:cNvPicPr>
            <a:picLocks noChangeAspect="1" noChangeArrowheads="1"/>
          </p:cNvPicPr>
          <p:nvPr/>
        </p:nvPicPr>
        <p:blipFill>
          <a:blip r:embed="rId2"/>
          <a:srcRect/>
          <a:stretch>
            <a:fillRect/>
          </a:stretch>
        </p:blipFill>
        <p:spPr bwMode="auto">
          <a:xfrm>
            <a:off x="3143240" y="1543054"/>
            <a:ext cx="5229234" cy="4529152"/>
          </a:xfrm>
          <a:prstGeom prst="rect">
            <a:avLst/>
          </a:prstGeom>
          <a:noFill/>
        </p:spPr>
      </p:pic>
    </p:spTree>
    <p:extLst>
      <p:ext uri="{BB962C8B-B14F-4D97-AF65-F5344CB8AC3E}">
        <p14:creationId xmlns:p14="http://schemas.microsoft.com/office/powerpoint/2010/main" val="1670239189"/>
      </p:ext>
    </p:extLst>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04 Brigadas de Mtto. y recuperación de espacios abiertos</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5" name="14 Rectángulo"/>
          <p:cNvSpPr/>
          <p:nvPr/>
        </p:nvSpPr>
        <p:spPr>
          <a:xfrm>
            <a:off x="5804520" y="1556792"/>
            <a:ext cx="2448272"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6" name="15 Rectángulo"/>
          <p:cNvSpPr/>
          <p:nvPr/>
        </p:nvSpPr>
        <p:spPr>
          <a:xfrm>
            <a:off x="3203848" y="3861048"/>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4" name="13 Rectángulo"/>
          <p:cNvSpPr/>
          <p:nvPr/>
        </p:nvSpPr>
        <p:spPr>
          <a:xfrm>
            <a:off x="3203848" y="1556792"/>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7" name="16 Rectángulo"/>
          <p:cNvSpPr/>
          <p:nvPr/>
        </p:nvSpPr>
        <p:spPr>
          <a:xfrm>
            <a:off x="5777345" y="3830356"/>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2" name="1 CuadroTexto"/>
          <p:cNvSpPr txBox="1"/>
          <p:nvPr/>
        </p:nvSpPr>
        <p:spPr>
          <a:xfrm>
            <a:off x="539552" y="1484784"/>
            <a:ext cx="2232248" cy="2031325"/>
          </a:xfrm>
          <a:prstGeom prst="rect">
            <a:avLst/>
          </a:prstGeom>
          <a:noFill/>
        </p:spPr>
        <p:txBody>
          <a:bodyPr wrap="square" rtlCol="0">
            <a:spAutoFit/>
          </a:bodyPr>
          <a:lstStyle/>
          <a:p>
            <a:endParaRPr lang="es-MX" sz="1400" b="1" dirty="0" smtClean="0"/>
          </a:p>
          <a:p>
            <a:r>
              <a:rPr lang="es-MX" sz="1400" b="1" dirty="0" smtClean="0"/>
              <a:t>VIERNES  27</a:t>
            </a:r>
          </a:p>
          <a:p>
            <a:endParaRPr lang="es-ES" sz="1400" dirty="0" smtClean="0"/>
          </a:p>
          <a:p>
            <a:pPr algn="just"/>
            <a:r>
              <a:rPr lang="es-ES" sz="1400" dirty="0" smtClean="0"/>
              <a:t>Se llevo acabo operativo de poda y  Limpieza en calle Arenal de Santa María Tequepexpan, agradecemos el apoyo de personal de la Dirección de Aseo Publico. </a:t>
            </a:r>
            <a:endParaRPr lang="es-MX" sz="1400" dirty="0" smtClean="0"/>
          </a:p>
        </p:txBody>
      </p:sp>
      <p:sp>
        <p:nvSpPr>
          <p:cNvPr id="3" name="2 CuadroTexto"/>
          <p:cNvSpPr txBox="1"/>
          <p:nvPr/>
        </p:nvSpPr>
        <p:spPr>
          <a:xfrm>
            <a:off x="4643438" y="548680"/>
            <a:ext cx="3672978" cy="369332"/>
          </a:xfrm>
          <a:prstGeom prst="rect">
            <a:avLst/>
          </a:prstGeom>
          <a:noFill/>
        </p:spPr>
        <p:txBody>
          <a:bodyPr wrap="square" rtlCol="0">
            <a:spAutoFit/>
          </a:bodyPr>
          <a:lstStyle/>
          <a:p>
            <a:r>
              <a:rPr lang="es-MX" dirty="0" smtClean="0"/>
              <a:t>                           NOVIEMBRE DE 2020</a:t>
            </a:r>
            <a:endParaRPr lang="es-MX" dirty="0"/>
          </a:p>
        </p:txBody>
      </p:sp>
      <p:pic>
        <p:nvPicPr>
          <p:cNvPr id="3074" name="Picture 2" descr="D:\Documents and Settings\Carlos\Mis documentos\Downloads\131406655_225191362375843_178740758870908732_n.jpg"/>
          <p:cNvPicPr>
            <a:picLocks noChangeAspect="1" noChangeArrowheads="1"/>
          </p:cNvPicPr>
          <p:nvPr/>
        </p:nvPicPr>
        <p:blipFill>
          <a:blip r:embed="rId2"/>
          <a:srcRect/>
          <a:stretch>
            <a:fillRect/>
          </a:stretch>
        </p:blipFill>
        <p:spPr bwMode="auto">
          <a:xfrm>
            <a:off x="3143240" y="1500174"/>
            <a:ext cx="2571768" cy="4572032"/>
          </a:xfrm>
          <a:prstGeom prst="rect">
            <a:avLst/>
          </a:prstGeom>
          <a:noFill/>
        </p:spPr>
      </p:pic>
      <p:pic>
        <p:nvPicPr>
          <p:cNvPr id="3075" name="Picture 3" descr="D:\Documents and Settings\Carlos\Mis documentos\Downloads\131538358_225191385709174_5718268424110247314_n.jpg"/>
          <p:cNvPicPr>
            <a:picLocks noChangeAspect="1" noChangeArrowheads="1"/>
          </p:cNvPicPr>
          <p:nvPr/>
        </p:nvPicPr>
        <p:blipFill>
          <a:blip r:embed="rId3"/>
          <a:srcRect/>
          <a:stretch>
            <a:fillRect/>
          </a:stretch>
        </p:blipFill>
        <p:spPr bwMode="auto">
          <a:xfrm>
            <a:off x="5715008" y="1500174"/>
            <a:ext cx="2571753" cy="2286016"/>
          </a:xfrm>
          <a:prstGeom prst="rect">
            <a:avLst/>
          </a:prstGeom>
          <a:noFill/>
        </p:spPr>
      </p:pic>
      <p:pic>
        <p:nvPicPr>
          <p:cNvPr id="3076" name="Picture 4" descr="D:\Documents and Settings\Carlos\Mis documentos\Downloads\131509416_225191402375839_489102132552004158_n.jpg"/>
          <p:cNvPicPr>
            <a:picLocks noChangeAspect="1" noChangeArrowheads="1"/>
          </p:cNvPicPr>
          <p:nvPr/>
        </p:nvPicPr>
        <p:blipFill>
          <a:blip r:embed="rId4"/>
          <a:srcRect/>
          <a:stretch>
            <a:fillRect/>
          </a:stretch>
        </p:blipFill>
        <p:spPr bwMode="auto">
          <a:xfrm>
            <a:off x="5715008" y="3786190"/>
            <a:ext cx="2571768" cy="2286016"/>
          </a:xfrm>
          <a:prstGeom prst="rect">
            <a:avLst/>
          </a:prstGeom>
          <a:noFill/>
        </p:spPr>
      </p:pic>
    </p:spTree>
    <p:extLst>
      <p:ext uri="{BB962C8B-B14F-4D97-AF65-F5344CB8AC3E}">
        <p14:creationId xmlns:p14="http://schemas.microsoft.com/office/powerpoint/2010/main" val="1670239189"/>
      </p:ext>
    </p:extLst>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03 Visita a Colonias</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5" name="14 Rectángulo"/>
          <p:cNvSpPr/>
          <p:nvPr/>
        </p:nvSpPr>
        <p:spPr>
          <a:xfrm>
            <a:off x="5804520" y="1556792"/>
            <a:ext cx="2448272"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6" name="15 Rectángulo"/>
          <p:cNvSpPr/>
          <p:nvPr/>
        </p:nvSpPr>
        <p:spPr>
          <a:xfrm>
            <a:off x="3203848" y="3861048"/>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4" name="13 Rectángulo"/>
          <p:cNvSpPr/>
          <p:nvPr/>
        </p:nvSpPr>
        <p:spPr>
          <a:xfrm>
            <a:off x="3203848" y="1556792"/>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7" name="16 Rectángulo"/>
          <p:cNvSpPr/>
          <p:nvPr/>
        </p:nvSpPr>
        <p:spPr>
          <a:xfrm>
            <a:off x="5777345" y="3830356"/>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2" name="1 CuadroTexto"/>
          <p:cNvSpPr txBox="1"/>
          <p:nvPr/>
        </p:nvSpPr>
        <p:spPr>
          <a:xfrm>
            <a:off x="539552" y="1484784"/>
            <a:ext cx="2232248" cy="2031325"/>
          </a:xfrm>
          <a:prstGeom prst="rect">
            <a:avLst/>
          </a:prstGeom>
          <a:noFill/>
        </p:spPr>
        <p:txBody>
          <a:bodyPr wrap="square" rtlCol="0">
            <a:spAutoFit/>
          </a:bodyPr>
          <a:lstStyle/>
          <a:p>
            <a:endParaRPr lang="es-MX" sz="1400" b="1" dirty="0" smtClean="0"/>
          </a:p>
          <a:p>
            <a:r>
              <a:rPr lang="es-MX" sz="1400" b="1" dirty="0" smtClean="0"/>
              <a:t>JUEVES  27</a:t>
            </a:r>
            <a:endParaRPr lang="es-MX" sz="1400" dirty="0" smtClean="0"/>
          </a:p>
          <a:p>
            <a:pPr algn="just"/>
            <a:endParaRPr lang="es-ES" sz="1400" dirty="0" smtClean="0"/>
          </a:p>
          <a:p>
            <a:pPr algn="just"/>
            <a:r>
              <a:rPr lang="es-ES" sz="1400" dirty="0" smtClean="0"/>
              <a:t>Se llevo acabo  reunión con vecinos de la colonia Vistas del 4 donde nos solicitan apoyo para emparejar las calles y una reforestación en mencionada Colonia.</a:t>
            </a:r>
            <a:endParaRPr lang="es-MX" sz="1400" dirty="0" smtClean="0"/>
          </a:p>
        </p:txBody>
      </p:sp>
      <p:sp>
        <p:nvSpPr>
          <p:cNvPr id="3" name="2 CuadroTexto"/>
          <p:cNvSpPr txBox="1"/>
          <p:nvPr/>
        </p:nvSpPr>
        <p:spPr>
          <a:xfrm>
            <a:off x="4643438" y="548680"/>
            <a:ext cx="3672978" cy="369332"/>
          </a:xfrm>
          <a:prstGeom prst="rect">
            <a:avLst/>
          </a:prstGeom>
          <a:noFill/>
        </p:spPr>
        <p:txBody>
          <a:bodyPr wrap="square" rtlCol="0">
            <a:spAutoFit/>
          </a:bodyPr>
          <a:lstStyle/>
          <a:p>
            <a:r>
              <a:rPr lang="es-MX" dirty="0" smtClean="0"/>
              <a:t>                           NOVIEMBRE DE 2020</a:t>
            </a:r>
            <a:endParaRPr lang="es-MX" dirty="0"/>
          </a:p>
        </p:txBody>
      </p:sp>
      <p:pic>
        <p:nvPicPr>
          <p:cNvPr id="4098" name="Picture 2" descr="D:\Documents and Settings\Carlos\Mis documentos\Downloads\131458389_225459525682360_6148233230172420172_n.jpg"/>
          <p:cNvPicPr>
            <a:picLocks noChangeAspect="1" noChangeArrowheads="1"/>
          </p:cNvPicPr>
          <p:nvPr/>
        </p:nvPicPr>
        <p:blipFill>
          <a:blip r:embed="rId2"/>
          <a:srcRect/>
          <a:stretch>
            <a:fillRect/>
          </a:stretch>
        </p:blipFill>
        <p:spPr bwMode="auto">
          <a:xfrm>
            <a:off x="3143240" y="1500174"/>
            <a:ext cx="5143536" cy="4500594"/>
          </a:xfrm>
          <a:prstGeom prst="rect">
            <a:avLst/>
          </a:prstGeom>
          <a:noFill/>
        </p:spPr>
      </p:pic>
    </p:spTree>
    <p:extLst>
      <p:ext uri="{BB962C8B-B14F-4D97-AF65-F5344CB8AC3E}">
        <p14:creationId xmlns:p14="http://schemas.microsoft.com/office/powerpoint/2010/main" val="1670239189"/>
      </p:ext>
    </p:extLst>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03 Visita a Colonias</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5" name="14 Rectángulo"/>
          <p:cNvSpPr/>
          <p:nvPr/>
        </p:nvSpPr>
        <p:spPr>
          <a:xfrm>
            <a:off x="5804520" y="1556792"/>
            <a:ext cx="2448272"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6" name="15 Rectángulo"/>
          <p:cNvSpPr/>
          <p:nvPr/>
        </p:nvSpPr>
        <p:spPr>
          <a:xfrm>
            <a:off x="3203848" y="3861048"/>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4" name="13 Rectángulo"/>
          <p:cNvSpPr/>
          <p:nvPr/>
        </p:nvSpPr>
        <p:spPr>
          <a:xfrm>
            <a:off x="3203848" y="1556792"/>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7" name="16 Rectángulo"/>
          <p:cNvSpPr/>
          <p:nvPr/>
        </p:nvSpPr>
        <p:spPr>
          <a:xfrm>
            <a:off x="5777345" y="3830356"/>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2" name="1 CuadroTexto"/>
          <p:cNvSpPr txBox="1"/>
          <p:nvPr/>
        </p:nvSpPr>
        <p:spPr>
          <a:xfrm>
            <a:off x="539552" y="1484784"/>
            <a:ext cx="2232248" cy="2246769"/>
          </a:xfrm>
          <a:prstGeom prst="rect">
            <a:avLst/>
          </a:prstGeom>
          <a:noFill/>
        </p:spPr>
        <p:txBody>
          <a:bodyPr wrap="square" rtlCol="0">
            <a:spAutoFit/>
          </a:bodyPr>
          <a:lstStyle/>
          <a:p>
            <a:endParaRPr lang="es-MX" sz="1400" b="1" dirty="0" smtClean="0"/>
          </a:p>
          <a:p>
            <a:r>
              <a:rPr lang="es-MX" sz="1400" b="1" dirty="0" smtClean="0"/>
              <a:t>LUNES  30</a:t>
            </a:r>
            <a:endParaRPr lang="es-MX" sz="1400" dirty="0" smtClean="0"/>
          </a:p>
          <a:p>
            <a:pPr algn="just"/>
            <a:endParaRPr lang="es-ES" sz="1400" dirty="0" smtClean="0"/>
          </a:p>
          <a:p>
            <a:pPr algn="just"/>
            <a:r>
              <a:rPr lang="es-ES" sz="1400" dirty="0" smtClean="0"/>
              <a:t>Personal de la Delegación  realizó bacheo en la calle independencia de Santa María Tequepexpan debido al desgaste del adoquín se realizo reparación de   pequeños baches.</a:t>
            </a:r>
            <a:endParaRPr lang="es-MX" sz="1400" dirty="0" smtClean="0"/>
          </a:p>
        </p:txBody>
      </p:sp>
      <p:sp>
        <p:nvSpPr>
          <p:cNvPr id="3" name="2 CuadroTexto"/>
          <p:cNvSpPr txBox="1"/>
          <p:nvPr/>
        </p:nvSpPr>
        <p:spPr>
          <a:xfrm>
            <a:off x="4643438" y="548680"/>
            <a:ext cx="3672978" cy="369332"/>
          </a:xfrm>
          <a:prstGeom prst="rect">
            <a:avLst/>
          </a:prstGeom>
          <a:noFill/>
        </p:spPr>
        <p:txBody>
          <a:bodyPr wrap="square" rtlCol="0">
            <a:spAutoFit/>
          </a:bodyPr>
          <a:lstStyle/>
          <a:p>
            <a:r>
              <a:rPr lang="es-MX" dirty="0" smtClean="0"/>
              <a:t>                           NOVIEMBRE DE 2020</a:t>
            </a:r>
            <a:endParaRPr lang="es-MX" dirty="0"/>
          </a:p>
        </p:txBody>
      </p:sp>
      <p:pic>
        <p:nvPicPr>
          <p:cNvPr id="5122" name="Picture 2" descr="D:\Documents and Settings\Carlos\Mis documentos\Downloads\131536660_225462005682112_294711592049317765_n.jpg"/>
          <p:cNvPicPr>
            <a:picLocks noChangeAspect="1" noChangeArrowheads="1"/>
          </p:cNvPicPr>
          <p:nvPr/>
        </p:nvPicPr>
        <p:blipFill>
          <a:blip r:embed="rId2"/>
          <a:srcRect/>
          <a:stretch>
            <a:fillRect/>
          </a:stretch>
        </p:blipFill>
        <p:spPr bwMode="auto">
          <a:xfrm>
            <a:off x="3071802" y="1500174"/>
            <a:ext cx="3000396" cy="4643470"/>
          </a:xfrm>
          <a:prstGeom prst="rect">
            <a:avLst/>
          </a:prstGeom>
          <a:noFill/>
        </p:spPr>
      </p:pic>
      <p:pic>
        <p:nvPicPr>
          <p:cNvPr id="5123" name="Picture 3" descr="D:\Documents and Settings\Carlos\Mis documentos\Downloads\131733918_225462302348749_1450733930291826552_n.jpg"/>
          <p:cNvPicPr>
            <a:picLocks noChangeAspect="1" noChangeArrowheads="1"/>
          </p:cNvPicPr>
          <p:nvPr/>
        </p:nvPicPr>
        <p:blipFill>
          <a:blip r:embed="rId3"/>
          <a:srcRect/>
          <a:stretch>
            <a:fillRect/>
          </a:stretch>
        </p:blipFill>
        <p:spPr bwMode="auto">
          <a:xfrm>
            <a:off x="5643570" y="1500174"/>
            <a:ext cx="2714644" cy="4643470"/>
          </a:xfrm>
          <a:prstGeom prst="rect">
            <a:avLst/>
          </a:prstGeom>
          <a:noFill/>
        </p:spPr>
      </p:pic>
    </p:spTree>
    <p:extLst>
      <p:ext uri="{BB962C8B-B14F-4D97-AF65-F5344CB8AC3E}">
        <p14:creationId xmlns:p14="http://schemas.microsoft.com/office/powerpoint/2010/main" val="1670239189"/>
      </p:ext>
    </p:extLst>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04 Brigadas de Mtto. Y recuperación de espacios abiertos</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5" name="14 Rectángulo"/>
          <p:cNvSpPr/>
          <p:nvPr/>
        </p:nvSpPr>
        <p:spPr>
          <a:xfrm>
            <a:off x="5804520" y="1556792"/>
            <a:ext cx="2448272"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6" name="15 Rectángulo"/>
          <p:cNvSpPr/>
          <p:nvPr/>
        </p:nvSpPr>
        <p:spPr>
          <a:xfrm>
            <a:off x="3203848" y="3861048"/>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4" name="13 Rectángulo"/>
          <p:cNvSpPr/>
          <p:nvPr/>
        </p:nvSpPr>
        <p:spPr>
          <a:xfrm>
            <a:off x="3203848" y="1556792"/>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7" name="16 Rectángulo"/>
          <p:cNvSpPr/>
          <p:nvPr/>
        </p:nvSpPr>
        <p:spPr>
          <a:xfrm>
            <a:off x="5777345" y="3830356"/>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2" name="1 CuadroTexto"/>
          <p:cNvSpPr txBox="1"/>
          <p:nvPr/>
        </p:nvSpPr>
        <p:spPr>
          <a:xfrm>
            <a:off x="539552" y="1484784"/>
            <a:ext cx="2232248" cy="2031325"/>
          </a:xfrm>
          <a:prstGeom prst="rect">
            <a:avLst/>
          </a:prstGeom>
          <a:noFill/>
        </p:spPr>
        <p:txBody>
          <a:bodyPr wrap="square" rtlCol="0">
            <a:spAutoFit/>
          </a:bodyPr>
          <a:lstStyle/>
          <a:p>
            <a:endParaRPr lang="es-MX" sz="1400" b="1" dirty="0" smtClean="0"/>
          </a:p>
          <a:p>
            <a:r>
              <a:rPr lang="es-MX" sz="1400" b="1" dirty="0" smtClean="0"/>
              <a:t>LUNES  30</a:t>
            </a:r>
            <a:endParaRPr lang="es-MX" sz="1400" dirty="0" smtClean="0"/>
          </a:p>
          <a:p>
            <a:pPr algn="just"/>
            <a:endParaRPr lang="es-ES" sz="1400" dirty="0" smtClean="0"/>
          </a:p>
          <a:p>
            <a:pPr algn="just"/>
            <a:r>
              <a:rPr lang="es-ES" sz="1400" dirty="0" smtClean="0"/>
              <a:t>Gracias al apoyo de Personal de la Dirección de Parques y Jardines se realizó poda y  recolección de maleza en la colonia Parques de Santa María.</a:t>
            </a:r>
            <a:endParaRPr lang="es-MX" sz="1400" dirty="0" smtClean="0"/>
          </a:p>
        </p:txBody>
      </p:sp>
      <p:sp>
        <p:nvSpPr>
          <p:cNvPr id="3" name="2 CuadroTexto"/>
          <p:cNvSpPr txBox="1"/>
          <p:nvPr/>
        </p:nvSpPr>
        <p:spPr>
          <a:xfrm>
            <a:off x="4643438" y="548680"/>
            <a:ext cx="3672978" cy="369332"/>
          </a:xfrm>
          <a:prstGeom prst="rect">
            <a:avLst/>
          </a:prstGeom>
          <a:noFill/>
        </p:spPr>
        <p:txBody>
          <a:bodyPr wrap="square" rtlCol="0">
            <a:spAutoFit/>
          </a:bodyPr>
          <a:lstStyle/>
          <a:p>
            <a:r>
              <a:rPr lang="es-MX" dirty="0" smtClean="0"/>
              <a:t>                           NOVIEMBRE DE 2020</a:t>
            </a:r>
            <a:endParaRPr lang="es-MX" dirty="0"/>
          </a:p>
        </p:txBody>
      </p:sp>
      <p:pic>
        <p:nvPicPr>
          <p:cNvPr id="6146" name="Picture 2" descr="D:\Documents and Settings\Carlos\Mis documentos\Downloads\131479755_225464275681885_6634523209186942814_o.jpg"/>
          <p:cNvPicPr>
            <a:picLocks noChangeAspect="1" noChangeArrowheads="1"/>
          </p:cNvPicPr>
          <p:nvPr/>
        </p:nvPicPr>
        <p:blipFill>
          <a:blip r:embed="rId2"/>
          <a:srcRect/>
          <a:stretch>
            <a:fillRect/>
          </a:stretch>
        </p:blipFill>
        <p:spPr bwMode="auto">
          <a:xfrm>
            <a:off x="3214678" y="1571612"/>
            <a:ext cx="5072098" cy="4357717"/>
          </a:xfrm>
          <a:prstGeom prst="rect">
            <a:avLst/>
          </a:prstGeom>
          <a:noFill/>
        </p:spPr>
      </p:pic>
    </p:spTree>
    <p:extLst>
      <p:ext uri="{BB962C8B-B14F-4D97-AF65-F5344CB8AC3E}">
        <p14:creationId xmlns:p14="http://schemas.microsoft.com/office/powerpoint/2010/main" val="1670239189"/>
      </p:ext>
    </p:extLst>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03 Visita a Colonias</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5" name="14 Rectángulo"/>
          <p:cNvSpPr/>
          <p:nvPr/>
        </p:nvSpPr>
        <p:spPr>
          <a:xfrm>
            <a:off x="5804520" y="1556792"/>
            <a:ext cx="2448272"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6" name="15 Rectángulo"/>
          <p:cNvSpPr/>
          <p:nvPr/>
        </p:nvSpPr>
        <p:spPr>
          <a:xfrm>
            <a:off x="3203848" y="3861048"/>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4" name="13 Rectángulo"/>
          <p:cNvSpPr/>
          <p:nvPr/>
        </p:nvSpPr>
        <p:spPr>
          <a:xfrm>
            <a:off x="3203848" y="1556792"/>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7" name="16 Rectángulo"/>
          <p:cNvSpPr/>
          <p:nvPr/>
        </p:nvSpPr>
        <p:spPr>
          <a:xfrm>
            <a:off x="5777345" y="3830356"/>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2" name="1 CuadroTexto"/>
          <p:cNvSpPr txBox="1"/>
          <p:nvPr/>
        </p:nvSpPr>
        <p:spPr>
          <a:xfrm>
            <a:off x="539552" y="1484784"/>
            <a:ext cx="2232248" cy="2031325"/>
          </a:xfrm>
          <a:prstGeom prst="rect">
            <a:avLst/>
          </a:prstGeom>
          <a:noFill/>
        </p:spPr>
        <p:txBody>
          <a:bodyPr wrap="square" rtlCol="0">
            <a:spAutoFit/>
          </a:bodyPr>
          <a:lstStyle/>
          <a:p>
            <a:endParaRPr lang="es-MX" sz="1400" b="1" dirty="0" smtClean="0"/>
          </a:p>
          <a:p>
            <a:r>
              <a:rPr lang="es-MX" sz="1400" b="1" dirty="0" smtClean="0"/>
              <a:t>MARTES 01</a:t>
            </a:r>
            <a:endParaRPr lang="es-MX" sz="1400" dirty="0" smtClean="0"/>
          </a:p>
          <a:p>
            <a:pPr algn="just"/>
            <a:endParaRPr lang="es-ES" sz="1400" dirty="0" smtClean="0"/>
          </a:p>
          <a:p>
            <a:pPr algn="just"/>
            <a:r>
              <a:rPr lang="es-ES" sz="1400" dirty="0" smtClean="0"/>
              <a:t>Se realizó reunión con la mesa directiva de la colonia Nueva Santa María para revisar temas de seguridad, alumbrado y limpieza de calles.</a:t>
            </a:r>
            <a:endParaRPr lang="es-MX" sz="1400" dirty="0" smtClean="0"/>
          </a:p>
        </p:txBody>
      </p:sp>
      <p:sp>
        <p:nvSpPr>
          <p:cNvPr id="3" name="2 CuadroTexto"/>
          <p:cNvSpPr txBox="1"/>
          <p:nvPr/>
        </p:nvSpPr>
        <p:spPr>
          <a:xfrm>
            <a:off x="4643438" y="548680"/>
            <a:ext cx="3672978" cy="369332"/>
          </a:xfrm>
          <a:prstGeom prst="rect">
            <a:avLst/>
          </a:prstGeom>
          <a:noFill/>
        </p:spPr>
        <p:txBody>
          <a:bodyPr wrap="square" rtlCol="0">
            <a:spAutoFit/>
          </a:bodyPr>
          <a:lstStyle/>
          <a:p>
            <a:r>
              <a:rPr lang="es-MX" dirty="0" smtClean="0"/>
              <a:t>                           DICIEMBRE DE 2020</a:t>
            </a:r>
            <a:endParaRPr lang="es-MX" dirty="0"/>
          </a:p>
        </p:txBody>
      </p:sp>
      <p:pic>
        <p:nvPicPr>
          <p:cNvPr id="7170" name="Picture 2" descr="D:\Documents and Settings\Carlos\Mis documentos\Downloads\131602602_225465879015058_3836119594909162606_n.jpg"/>
          <p:cNvPicPr>
            <a:picLocks noChangeAspect="1" noChangeArrowheads="1"/>
          </p:cNvPicPr>
          <p:nvPr/>
        </p:nvPicPr>
        <p:blipFill>
          <a:blip r:embed="rId2"/>
          <a:srcRect/>
          <a:stretch>
            <a:fillRect/>
          </a:stretch>
        </p:blipFill>
        <p:spPr bwMode="auto">
          <a:xfrm>
            <a:off x="3071802" y="1357313"/>
            <a:ext cx="2786082" cy="4857769"/>
          </a:xfrm>
          <a:prstGeom prst="rect">
            <a:avLst/>
          </a:prstGeom>
          <a:noFill/>
        </p:spPr>
      </p:pic>
      <p:pic>
        <p:nvPicPr>
          <p:cNvPr id="7171" name="Picture 3" descr="D:\Documents and Settings\Carlos\Mis documentos\Downloads\131816528_225465845681728_4738969475830299613_n.jpg"/>
          <p:cNvPicPr>
            <a:picLocks noChangeAspect="1" noChangeArrowheads="1"/>
          </p:cNvPicPr>
          <p:nvPr/>
        </p:nvPicPr>
        <p:blipFill>
          <a:blip r:embed="rId3"/>
          <a:srcRect/>
          <a:stretch>
            <a:fillRect/>
          </a:stretch>
        </p:blipFill>
        <p:spPr bwMode="auto">
          <a:xfrm>
            <a:off x="5857884" y="1357298"/>
            <a:ext cx="2571768" cy="4857784"/>
          </a:xfrm>
          <a:prstGeom prst="rect">
            <a:avLst/>
          </a:prstGeom>
          <a:noFill/>
        </p:spPr>
      </p:pic>
    </p:spTree>
    <p:extLst>
      <p:ext uri="{BB962C8B-B14F-4D97-AF65-F5344CB8AC3E}">
        <p14:creationId xmlns:p14="http://schemas.microsoft.com/office/powerpoint/2010/main" val="1670239189"/>
      </p:ext>
    </p:extLst>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03 Visita a Colonias</a:t>
            </a:r>
            <a:endParaRPr lang="es-MX" dirty="0"/>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5" name="14 Rectángulo"/>
          <p:cNvSpPr/>
          <p:nvPr/>
        </p:nvSpPr>
        <p:spPr>
          <a:xfrm>
            <a:off x="5804520" y="1556792"/>
            <a:ext cx="2448272"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6" name="15 Rectángulo"/>
          <p:cNvSpPr/>
          <p:nvPr/>
        </p:nvSpPr>
        <p:spPr>
          <a:xfrm>
            <a:off x="3203848" y="3861048"/>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4" name="13 Rectángulo"/>
          <p:cNvSpPr/>
          <p:nvPr/>
        </p:nvSpPr>
        <p:spPr>
          <a:xfrm>
            <a:off x="3203848" y="1556792"/>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17" name="16 Rectángulo"/>
          <p:cNvSpPr/>
          <p:nvPr/>
        </p:nvSpPr>
        <p:spPr>
          <a:xfrm>
            <a:off x="5777345" y="3830356"/>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Foto</a:t>
            </a:r>
            <a:endParaRPr lang="es-MX" dirty="0">
              <a:solidFill>
                <a:schemeClr val="tx1"/>
              </a:solidFill>
            </a:endParaRPr>
          </a:p>
        </p:txBody>
      </p:sp>
      <p:sp>
        <p:nvSpPr>
          <p:cNvPr id="2" name="1 CuadroTexto"/>
          <p:cNvSpPr txBox="1"/>
          <p:nvPr/>
        </p:nvSpPr>
        <p:spPr>
          <a:xfrm>
            <a:off x="539552" y="1484784"/>
            <a:ext cx="2232248" cy="2462213"/>
          </a:xfrm>
          <a:prstGeom prst="rect">
            <a:avLst/>
          </a:prstGeom>
          <a:noFill/>
        </p:spPr>
        <p:txBody>
          <a:bodyPr wrap="square" rtlCol="0">
            <a:spAutoFit/>
          </a:bodyPr>
          <a:lstStyle/>
          <a:p>
            <a:endParaRPr lang="es-MX" sz="1400" b="1" dirty="0" smtClean="0"/>
          </a:p>
          <a:p>
            <a:r>
              <a:rPr lang="es-MX" sz="1400" b="1" dirty="0" smtClean="0"/>
              <a:t>MIERCOLES  26</a:t>
            </a:r>
            <a:endParaRPr lang="es-MX" sz="1400" dirty="0" smtClean="0"/>
          </a:p>
          <a:p>
            <a:pPr algn="just"/>
            <a:endParaRPr lang="es-ES" sz="1400" dirty="0" smtClean="0"/>
          </a:p>
          <a:p>
            <a:pPr algn="just"/>
            <a:r>
              <a:rPr lang="es-ES" sz="1400" dirty="0" smtClean="0"/>
              <a:t>Personal de la Delegación de Santa María Tequepexpan acudió en apoyo para realizar la entrega de obsequios con motivo de la Navidad en la   Delegación Municipal de  San Sebastianito.</a:t>
            </a:r>
            <a:endParaRPr lang="es-MX" sz="1400" dirty="0" smtClean="0"/>
          </a:p>
        </p:txBody>
      </p:sp>
      <p:sp>
        <p:nvSpPr>
          <p:cNvPr id="3" name="2 CuadroTexto"/>
          <p:cNvSpPr txBox="1"/>
          <p:nvPr/>
        </p:nvSpPr>
        <p:spPr>
          <a:xfrm>
            <a:off x="4643438" y="548680"/>
            <a:ext cx="3672978" cy="369332"/>
          </a:xfrm>
          <a:prstGeom prst="rect">
            <a:avLst/>
          </a:prstGeom>
          <a:noFill/>
        </p:spPr>
        <p:txBody>
          <a:bodyPr wrap="square" rtlCol="0">
            <a:spAutoFit/>
          </a:bodyPr>
          <a:lstStyle/>
          <a:p>
            <a:r>
              <a:rPr lang="es-MX" dirty="0" smtClean="0"/>
              <a:t>                          DICIEMBRE DE 2020</a:t>
            </a:r>
            <a:endParaRPr lang="es-MX" dirty="0"/>
          </a:p>
        </p:txBody>
      </p:sp>
      <p:pic>
        <p:nvPicPr>
          <p:cNvPr id="8194" name="Picture 2" descr="D:\Documents and Settings\Carlos\Mis documentos\Downloads\131300098_225469335681379_5301153540154689275_o.jpg"/>
          <p:cNvPicPr>
            <a:picLocks noChangeAspect="1" noChangeArrowheads="1"/>
          </p:cNvPicPr>
          <p:nvPr/>
        </p:nvPicPr>
        <p:blipFill>
          <a:blip r:embed="rId2"/>
          <a:srcRect/>
          <a:stretch>
            <a:fillRect/>
          </a:stretch>
        </p:blipFill>
        <p:spPr bwMode="auto">
          <a:xfrm>
            <a:off x="3143240" y="1428736"/>
            <a:ext cx="5143536" cy="4714908"/>
          </a:xfrm>
          <a:prstGeom prst="rect">
            <a:avLst/>
          </a:prstGeom>
          <a:noFill/>
        </p:spPr>
      </p:pic>
    </p:spTree>
    <p:extLst>
      <p:ext uri="{BB962C8B-B14F-4D97-AF65-F5344CB8AC3E}">
        <p14:creationId xmlns:p14="http://schemas.microsoft.com/office/powerpoint/2010/main" val="1670239189"/>
      </p:ext>
    </p:extLst>
  </p:cSld>
  <p:clrMapOvr>
    <a:masterClrMapping/>
  </p:clrMapOvr>
  <p:transition>
    <p:wheel spokes="8"/>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6330</TotalTime>
  <Words>1222</Words>
  <Application>Microsoft Office PowerPoint</Application>
  <PresentationFormat>Presentación en pantalla (4:3)</PresentationFormat>
  <Paragraphs>254</Paragraphs>
  <Slides>26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26</vt:i4>
      </vt:variant>
    </vt:vector>
  </HeadingPairs>
  <TitlesOfParts>
    <vt:vector size="29" baseType="lpstr">
      <vt:lpstr>Arial</vt:lpstr>
      <vt:lpstr>Calibri</vt:lpstr>
      <vt:lpstr>Tema de Office</vt:lpstr>
      <vt:lpstr>         AYUNTAMIENTO DE SAN PEDRO TLAQUEPAQUE GOBIERNO 2018-2021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San_Sebastianito</dc:creator>
  <cp:lastModifiedBy>Cesar Ignacio Bocanegra Alvarado</cp:lastModifiedBy>
  <cp:revision>728</cp:revision>
  <dcterms:created xsi:type="dcterms:W3CDTF">2019-04-12T15:45:24Z</dcterms:created>
  <dcterms:modified xsi:type="dcterms:W3CDTF">2021-01-06T16:05:57Z</dcterms:modified>
</cp:coreProperties>
</file>