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401" r:id="rId3"/>
    <p:sldId id="399" r:id="rId4"/>
    <p:sldId id="400" r:id="rId5"/>
    <p:sldId id="406" r:id="rId6"/>
    <p:sldId id="404" r:id="rId7"/>
    <p:sldId id="405" r:id="rId8"/>
    <p:sldId id="407" r:id="rId9"/>
    <p:sldId id="403" r:id="rId10"/>
    <p:sldId id="402" r:id="rId11"/>
    <p:sldId id="413" r:id="rId12"/>
    <p:sldId id="408" r:id="rId13"/>
    <p:sldId id="409" r:id="rId14"/>
    <p:sldId id="410" r:id="rId15"/>
    <p:sldId id="411" r:id="rId16"/>
    <p:sldId id="412" r:id="rId17"/>
    <p:sldId id="414" r:id="rId18"/>
    <p:sldId id="415" r:id="rId19"/>
    <p:sldId id="398"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6187" autoAdjust="0"/>
  </p:normalViewPr>
  <p:slideViewPr>
    <p:cSldViewPr snapToGrid="0">
      <p:cViewPr varScale="1">
        <p:scale>
          <a:sx n="100" d="100"/>
          <a:sy n="100" d="100"/>
        </p:scale>
        <p:origin x="9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ECE40-A5D2-41A4-9537-59A849BB86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C6AFAEF-906F-4F88-AC1B-B962B11BF95B}">
      <dgm:prSet custT="1"/>
      <dgm:spPr>
        <a:solidFill>
          <a:schemeClr val="bg1"/>
        </a:solidFill>
        <a:ln>
          <a:solidFill>
            <a:schemeClr val="bg1"/>
          </a:solidFill>
        </a:ln>
      </dgm:spPr>
      <dgm:t>
        <a:bodyPr/>
        <a:lstStyle/>
        <a:p>
          <a:pPr rtl="0"/>
          <a:r>
            <a:rPr lang="es-MX" sz="3200" dirty="0" smtClean="0">
              <a:solidFill>
                <a:schemeClr val="tx1"/>
              </a:solidFill>
            </a:rPr>
            <a:t> DELEGACIÓN MUNICIPAL LÓPEZ COTILLA</a:t>
          </a:r>
        </a:p>
        <a:p>
          <a:pPr rtl="0"/>
          <a:r>
            <a:rPr lang="es-MX" sz="2800" dirty="0" smtClean="0">
              <a:solidFill>
                <a:schemeClr val="tx1"/>
              </a:solidFill>
            </a:rPr>
            <a:t>INFORME MENSUAL DICIEMBRE 2020</a:t>
          </a:r>
          <a:endParaRPr lang="es-MX" sz="2800" dirty="0">
            <a:solidFill>
              <a:schemeClr val="tx1"/>
            </a:solidFill>
          </a:endParaRPr>
        </a:p>
      </dgm:t>
    </dgm:pt>
    <dgm:pt modelId="{39E71C7E-3CC7-4AF9-9B05-10A40CBF6E91}" type="parTrans" cxnId="{2692BC19-E7CF-4440-8674-953728EAF777}">
      <dgm:prSet/>
      <dgm:spPr/>
      <dgm:t>
        <a:bodyPr/>
        <a:lstStyle/>
        <a:p>
          <a:endParaRPr lang="es-MX"/>
        </a:p>
      </dgm:t>
    </dgm:pt>
    <dgm:pt modelId="{BD3E2C7E-699F-4586-AF44-2F5AD220644C}" type="sibTrans" cxnId="{2692BC19-E7CF-4440-8674-953728EAF777}">
      <dgm:prSet/>
      <dgm:spPr/>
      <dgm:t>
        <a:bodyPr/>
        <a:lstStyle/>
        <a:p>
          <a:endParaRPr lang="es-MX"/>
        </a:p>
      </dgm:t>
    </dgm:pt>
    <dgm:pt modelId="{4A39BE37-B802-4D87-844F-17015A0D6F0C}" type="pres">
      <dgm:prSet presAssocID="{53DECE40-A5D2-41A4-9537-59A849BB86DE}" presName="Name0" presStyleCnt="0">
        <dgm:presLayoutVars>
          <dgm:dir/>
          <dgm:resizeHandles val="exact"/>
        </dgm:presLayoutVars>
      </dgm:prSet>
      <dgm:spPr/>
      <dgm:t>
        <a:bodyPr/>
        <a:lstStyle/>
        <a:p>
          <a:endParaRPr lang="es-MX"/>
        </a:p>
      </dgm:t>
    </dgm:pt>
    <dgm:pt modelId="{5CC35192-27D1-4CC3-964B-07D4DF1A84EC}" type="pres">
      <dgm:prSet presAssocID="{3C6AFAEF-906F-4F88-AC1B-B962B11BF95B}" presName="node" presStyleLbl="node1" presStyleIdx="0" presStyleCnt="1">
        <dgm:presLayoutVars>
          <dgm:bulletEnabled val="1"/>
        </dgm:presLayoutVars>
      </dgm:prSet>
      <dgm:spPr/>
      <dgm:t>
        <a:bodyPr/>
        <a:lstStyle/>
        <a:p>
          <a:endParaRPr lang="es-MX"/>
        </a:p>
      </dgm:t>
    </dgm:pt>
  </dgm:ptLst>
  <dgm:cxnLst>
    <dgm:cxn modelId="{2692BC19-E7CF-4440-8674-953728EAF777}" srcId="{53DECE40-A5D2-41A4-9537-59A849BB86DE}" destId="{3C6AFAEF-906F-4F88-AC1B-B962B11BF95B}" srcOrd="0" destOrd="0" parTransId="{39E71C7E-3CC7-4AF9-9B05-10A40CBF6E91}" sibTransId="{BD3E2C7E-699F-4586-AF44-2F5AD220644C}"/>
    <dgm:cxn modelId="{EABBC8A9-F4BF-4C6B-BBA8-099C51156C1F}" type="presOf" srcId="{3C6AFAEF-906F-4F88-AC1B-B962B11BF95B}" destId="{5CC35192-27D1-4CC3-964B-07D4DF1A84EC}" srcOrd="0" destOrd="0" presId="urn:microsoft.com/office/officeart/2005/8/layout/process1"/>
    <dgm:cxn modelId="{522F286E-A684-46FC-A7D9-0947874763A2}" type="presOf" srcId="{53DECE40-A5D2-41A4-9537-59A849BB86DE}" destId="{4A39BE37-B802-4D87-844F-17015A0D6F0C}" srcOrd="0" destOrd="0" presId="urn:microsoft.com/office/officeart/2005/8/layout/process1"/>
    <dgm:cxn modelId="{55FCDFEE-1AA5-475F-BBFB-071B543D234B}" type="presParOf" srcId="{4A39BE37-B802-4D87-844F-17015A0D6F0C}" destId="{5CC35192-27D1-4CC3-964B-07D4DF1A84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5192-27D1-4CC3-964B-07D4DF1A84EC}">
      <dsp:nvSpPr>
        <dsp:cNvPr id="0" name=""/>
        <dsp:cNvSpPr/>
      </dsp:nvSpPr>
      <dsp:spPr>
        <a:xfrm>
          <a:off x="6667" y="0"/>
          <a:ext cx="6817664" cy="1310120"/>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solidFill>
                <a:schemeClr val="tx1"/>
              </a:solidFill>
            </a:rPr>
            <a:t> DELEGACIÓN MUNICIPAL LÓPEZ COTILLA</a:t>
          </a:r>
        </a:p>
        <a:p>
          <a:pPr lvl="0" algn="ctr" defTabSz="1422400" rtl="0">
            <a:lnSpc>
              <a:spcPct val="90000"/>
            </a:lnSpc>
            <a:spcBef>
              <a:spcPct val="0"/>
            </a:spcBef>
            <a:spcAft>
              <a:spcPct val="35000"/>
            </a:spcAft>
          </a:pPr>
          <a:r>
            <a:rPr lang="es-MX" sz="2800" kern="1200" dirty="0" smtClean="0">
              <a:solidFill>
                <a:schemeClr val="tx1"/>
              </a:solidFill>
            </a:rPr>
            <a:t>INFORME MENSUAL DICIEMBRE 2020</a:t>
          </a:r>
          <a:endParaRPr lang="es-MX" sz="2800" kern="1200" dirty="0">
            <a:solidFill>
              <a:schemeClr val="tx1"/>
            </a:solidFill>
          </a:endParaRPr>
        </a:p>
      </dsp:txBody>
      <dsp:txXfrm>
        <a:off x="45039" y="38372"/>
        <a:ext cx="6740920" cy="1233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461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9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72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45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120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1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46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55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53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66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FD3CE-28B1-47C1-8A2C-04516DA7813F}" type="datetimeFigureOut">
              <a:rPr lang="es-MX" smtClean="0">
                <a:solidFill>
                  <a:prstClr val="black">
                    <a:tint val="75000"/>
                  </a:prstClr>
                </a:solidFill>
              </a:rPr>
              <a:pPr/>
              <a:t>06/01/2021</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0389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3326602116"/>
              </p:ext>
            </p:extLst>
          </p:nvPr>
        </p:nvGraphicFramePr>
        <p:xfrm>
          <a:off x="1299524" y="3181198"/>
          <a:ext cx="6831000" cy="131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6 Imagen" descr="logotipo ayuntamiento actual.jpg"/>
          <p:cNvPicPr/>
          <p:nvPr/>
        </p:nvPicPr>
        <p:blipFill>
          <a:blip r:embed="rId7" cstate="print"/>
          <a:stretch>
            <a:fillRect/>
          </a:stretch>
        </p:blipFill>
        <p:spPr>
          <a:xfrm>
            <a:off x="18" y="1079425"/>
            <a:ext cx="1632399" cy="1651716"/>
          </a:xfrm>
          <a:prstGeom prst="rect">
            <a:avLst/>
          </a:prstGeom>
        </p:spPr>
      </p:pic>
      <p:pic>
        <p:nvPicPr>
          <p:cNvPr id="2" name="Imagen 1"/>
          <p:cNvPicPr>
            <a:picLocks noChangeAspect="1"/>
          </p:cNvPicPr>
          <p:nvPr/>
        </p:nvPicPr>
        <p:blipFill rotWithShape="1">
          <a:blip r:embed="rId8">
            <a:duotone>
              <a:prstClr val="black"/>
              <a:srgbClr val="D9C3A5">
                <a:tint val="50000"/>
                <a:satMod val="180000"/>
              </a:srgbClr>
            </a:duotone>
          </a:blip>
          <a:srcRect l="15475" t="1" b="58980"/>
          <a:stretch/>
        </p:blipFill>
        <p:spPr>
          <a:xfrm>
            <a:off x="1519173" y="1285261"/>
            <a:ext cx="6221577" cy="740764"/>
          </a:xfrm>
          <a:prstGeom prst="rect">
            <a:avLst/>
          </a:prstGeom>
        </p:spPr>
      </p:pic>
      <p:cxnSp>
        <p:nvCxnSpPr>
          <p:cNvPr id="4" name="Conector recto 3"/>
          <p:cNvCxnSpPr/>
          <p:nvPr/>
        </p:nvCxnSpPr>
        <p:spPr>
          <a:xfrm>
            <a:off x="1326524" y="5119352"/>
            <a:ext cx="6804000" cy="0"/>
          </a:xfrm>
          <a:prstGeom prst="line">
            <a:avLst/>
          </a:prstGeom>
          <a:ln w="4762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3" name="Rectángulo 2"/>
          <p:cNvSpPr/>
          <p:nvPr/>
        </p:nvSpPr>
        <p:spPr>
          <a:xfrm>
            <a:off x="2247364" y="2026030"/>
            <a:ext cx="4572000" cy="508088"/>
          </a:xfrm>
          <a:prstGeom prst="rect">
            <a:avLst/>
          </a:prstGeom>
        </p:spPr>
        <p:txBody>
          <a:bodyPr>
            <a:spAutoFit/>
          </a:bodyPr>
          <a:lstStyle/>
          <a:p>
            <a:pPr algn="ctr"/>
            <a:r>
              <a:rPr lang="es-MX" sz="1351"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05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351"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2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46002"/>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LÓPEZ COTILLA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07 de diciembre personal de esta delegación acompañamos a nuestros compañeros de Bibliotecas a la colonia López Cotilla para llevar a los niños el Bibliobús con recorridos guiados, cuenta cuentos y actividades didácticas.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2099" y="1970841"/>
            <a:ext cx="1693969" cy="127047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284" y="4057566"/>
            <a:ext cx="1656784" cy="1242588"/>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1483" y="2939345"/>
            <a:ext cx="2124936" cy="1593702"/>
          </a:xfrm>
          <a:prstGeom prst="rect">
            <a:avLst/>
          </a:prstGeom>
        </p:spPr>
      </p:pic>
    </p:spTree>
    <p:extLst>
      <p:ext uri="{BB962C8B-B14F-4D97-AF65-F5344CB8AC3E}">
        <p14:creationId xmlns:p14="http://schemas.microsoft.com/office/powerpoint/2010/main" val="368689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LOMA BONITA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07 de diciembre personal de esta delegación en compañía con personal de la dirección de delegaciones y agencias municipales acudimos a la colonia Loma Bonita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6076259"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366" y="1970841"/>
            <a:ext cx="1846713" cy="1383592"/>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058" y="4010081"/>
            <a:ext cx="1838021" cy="1377080"/>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840" y="2437769"/>
            <a:ext cx="1618237" cy="2157650"/>
          </a:xfrm>
          <a:prstGeom prst="rect">
            <a:avLst/>
          </a:prstGeom>
        </p:spPr>
      </p:pic>
    </p:spTree>
    <p:extLst>
      <p:ext uri="{BB962C8B-B14F-4D97-AF65-F5344CB8AC3E}">
        <p14:creationId xmlns:p14="http://schemas.microsoft.com/office/powerpoint/2010/main" val="17976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LAS JUNTAS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08 de diciembre personal de esta delegación en compañía con personal de la dirección de delegaciones y agencias municipales acudimos a la colonia Las Juntas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5267" y="1965943"/>
            <a:ext cx="2196422" cy="146371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199" y="2849786"/>
            <a:ext cx="1329615" cy="1772820"/>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5268" y="3923453"/>
            <a:ext cx="2196422" cy="1463709"/>
          </a:xfrm>
          <a:prstGeom prst="rect">
            <a:avLst/>
          </a:prstGeom>
        </p:spPr>
      </p:pic>
    </p:spTree>
    <p:extLst>
      <p:ext uri="{BB962C8B-B14F-4D97-AF65-F5344CB8AC3E}">
        <p14:creationId xmlns:p14="http://schemas.microsoft.com/office/powerpoint/2010/main" val="161945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585323"/>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09 de diciembre personal de esta delegación en compañía con la titular de Coordinación General de Construcción a la comunidad  acudimos a la colonia Valle de la Misericordia para presentar a la ciudadanía los programas sociales que ofrece el gobierno municipal.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695" y="1995639"/>
            <a:ext cx="1482497" cy="1976662"/>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28" y="3793734"/>
            <a:ext cx="2226706" cy="1670030"/>
          </a:xfrm>
          <a:prstGeom prst="rect">
            <a:avLst/>
          </a:prstGeom>
        </p:spPr>
      </p:pic>
    </p:spTree>
    <p:extLst>
      <p:ext uri="{BB962C8B-B14F-4D97-AF65-F5344CB8AC3E}">
        <p14:creationId xmlns:p14="http://schemas.microsoft.com/office/powerpoint/2010/main" val="158158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582519"/>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09 de diciembre personal de esta delegación en compañía con personal de la dirección de delegaciones y agencias municipales acudimos a la colonia Valle de la Misericordia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6109158" y="1295721"/>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0833" y="3997104"/>
            <a:ext cx="2290527" cy="1288421"/>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1968700"/>
            <a:ext cx="1041573" cy="1851685"/>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729" y="1968700"/>
            <a:ext cx="1025809" cy="1823660"/>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9158" y="1968700"/>
            <a:ext cx="1025809" cy="1823660"/>
          </a:xfrm>
          <a:prstGeom prst="rect">
            <a:avLst/>
          </a:prstGeom>
        </p:spPr>
      </p:pic>
    </p:spTree>
    <p:extLst>
      <p:ext uri="{BB962C8B-B14F-4D97-AF65-F5344CB8AC3E}">
        <p14:creationId xmlns:p14="http://schemas.microsoft.com/office/powerpoint/2010/main" val="94197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SAN MARTIN DE LAS FLORES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582519"/>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09 de diciembre personal de esta delegación en compañía con personal de la dirección de delegaciones y agencias municipales acudimos a la colonia San Martin de Las Flores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6175848" y="1352014"/>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450" y="1989280"/>
            <a:ext cx="1279934" cy="1706578"/>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431" y="1989280"/>
            <a:ext cx="1279934" cy="1706578"/>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8945" y="3931518"/>
            <a:ext cx="2078280" cy="1557086"/>
          </a:xfrm>
          <a:prstGeom prst="rect">
            <a:avLst/>
          </a:prstGeom>
        </p:spPr>
      </p:pic>
    </p:spTree>
    <p:extLst>
      <p:ext uri="{BB962C8B-B14F-4D97-AF65-F5344CB8AC3E}">
        <p14:creationId xmlns:p14="http://schemas.microsoft.com/office/powerpoint/2010/main" val="2656100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VILLA FONTANA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14 personal de esta delegación acudimos a la colonia Villa Fontana para revisar las canaletas pluviales   en especial la de Fuente Cosmos y su continuación hasta el canal arroyo seco en los limites con el municipio de Tlajomulco de Zúñiga para cerciorarnos que se encuentre limpio.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6267" y="2037029"/>
            <a:ext cx="1744301" cy="130822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6267" y="4182701"/>
            <a:ext cx="1744301" cy="130822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502" y="2922006"/>
            <a:ext cx="1855960" cy="1391970"/>
          </a:xfrm>
          <a:prstGeom prst="rect">
            <a:avLst/>
          </a:prstGeom>
        </p:spPr>
      </p:pic>
    </p:spTree>
    <p:extLst>
      <p:ext uri="{BB962C8B-B14F-4D97-AF65-F5344CB8AC3E}">
        <p14:creationId xmlns:p14="http://schemas.microsoft.com/office/powerpoint/2010/main" val="127266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SANTA MARÍA T.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582519"/>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14 de diciembre personal de esta delegación en compañía con personal de la dirección de delegaciones y agencias municipales acudimos a la colonia Santa María </a:t>
            </a:r>
            <a:r>
              <a:rPr lang="es-MX" sz="1200" dirty="0" err="1" smtClean="0">
                <a:solidFill>
                  <a:prstClr val="black"/>
                </a:solidFill>
              </a:rPr>
              <a:t>Tequepexpan</a:t>
            </a:r>
            <a:r>
              <a:rPr lang="es-MX" sz="1200" dirty="0" smtClean="0">
                <a:solidFill>
                  <a:prstClr val="black"/>
                </a:solidFill>
              </a:rPr>
              <a:t>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6148688"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502" y="4095752"/>
            <a:ext cx="1736566" cy="130106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502" y="1970841"/>
            <a:ext cx="1736566" cy="1301068"/>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467" y="2369743"/>
            <a:ext cx="1675457" cy="2233943"/>
          </a:xfrm>
          <a:prstGeom prst="rect">
            <a:avLst/>
          </a:prstGeom>
        </p:spPr>
      </p:pic>
    </p:spTree>
    <p:extLst>
      <p:ext uri="{BB962C8B-B14F-4D97-AF65-F5344CB8AC3E}">
        <p14:creationId xmlns:p14="http://schemas.microsoft.com/office/powerpoint/2010/main" val="171128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ARTESANOS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14 de diciembre personal de esta delegación en compañía con personal de la dirección de delegaciones y agencias municipales acudimos a la colonia Artesanos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6148688"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4074681"/>
            <a:ext cx="2333299" cy="131248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1970841"/>
            <a:ext cx="2333299" cy="1312481"/>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587" y="2695087"/>
            <a:ext cx="1474333" cy="1967827"/>
          </a:xfrm>
          <a:prstGeom prst="rect">
            <a:avLst/>
          </a:prstGeom>
        </p:spPr>
      </p:pic>
    </p:spTree>
    <p:extLst>
      <p:ext uri="{BB962C8B-B14F-4D97-AF65-F5344CB8AC3E}">
        <p14:creationId xmlns:p14="http://schemas.microsoft.com/office/powerpoint/2010/main" val="82620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Brigadas de mantenimiento</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917722"/>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Como parte de las recomendaciones de la SSA Jalisco continuamente durante el mes alternando días (10 días total) personal de todas las áreas ubicadas en este edificio así como el personal de la delegación nos damos a la tarea de mantener </a:t>
            </a:r>
            <a:r>
              <a:rPr lang="es-MX" sz="1200" dirty="0" err="1" smtClean="0">
                <a:solidFill>
                  <a:prstClr val="black"/>
                </a:solidFill>
              </a:rPr>
              <a:t>sanitizadas</a:t>
            </a:r>
            <a:r>
              <a:rPr lang="es-MX" sz="1200" dirty="0" smtClean="0">
                <a:solidFill>
                  <a:prstClr val="black"/>
                </a:solidFill>
              </a:rPr>
              <a:t> y limpias las instalaciones de todo el edificio, esto como prevención ante la pandemia de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988" y="2233942"/>
            <a:ext cx="1892740" cy="2523653"/>
          </a:xfrm>
          <a:prstGeom prst="rect">
            <a:avLst/>
          </a:prstGeom>
        </p:spPr>
      </p:pic>
    </p:spTree>
    <p:extLst>
      <p:ext uri="{BB962C8B-B14F-4D97-AF65-F5344CB8AC3E}">
        <p14:creationId xmlns:p14="http://schemas.microsoft.com/office/powerpoint/2010/main" val="1975621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80951"/>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46002"/>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PARQUES DE SANTA CRUZ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25 de noviembre personal de esta delegación acudimos a la colonia Parques de Santa Cruz para revisar los trabajos de desazolve con </a:t>
            </a:r>
            <a:r>
              <a:rPr lang="es-MX" sz="1200" dirty="0" err="1" smtClean="0">
                <a:solidFill>
                  <a:prstClr val="black"/>
                </a:solidFill>
              </a:rPr>
              <a:t>vactor</a:t>
            </a:r>
            <a:r>
              <a:rPr lang="es-MX" sz="1200" dirty="0" smtClean="0">
                <a:solidFill>
                  <a:prstClr val="black"/>
                </a:solidFill>
              </a:rPr>
              <a:t> por parte del personal de SIAPA sobre la calle San Ignacio.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381" y="2354540"/>
            <a:ext cx="2951430" cy="2213572"/>
          </a:xfrm>
          <a:prstGeom prst="rect">
            <a:avLst/>
          </a:prstGeom>
        </p:spPr>
      </p:pic>
    </p:spTree>
    <p:extLst>
      <p:ext uri="{BB962C8B-B14F-4D97-AF65-F5344CB8AC3E}">
        <p14:creationId xmlns:p14="http://schemas.microsoft.com/office/powerpoint/2010/main" val="1338115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80951"/>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46002"/>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26 de noviembre personal de esta delegación acudimos a la colonia Valle de la Misericordia para revisar el avance  los trabajos de la reparación de la calle Antiguo Camino a Santa Cruz  .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033602"/>
            <a:ext cx="1740836" cy="232111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737" y="2033601"/>
            <a:ext cx="1740836" cy="2321115"/>
          </a:xfrm>
          <a:prstGeom prst="rect">
            <a:avLst/>
          </a:prstGeom>
        </p:spPr>
      </p:pic>
    </p:spTree>
    <p:extLst>
      <p:ext uri="{BB962C8B-B14F-4D97-AF65-F5344CB8AC3E}">
        <p14:creationId xmlns:p14="http://schemas.microsoft.com/office/powerpoint/2010/main" val="233866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80951"/>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46002"/>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27 de noviembre personal de esta delegación acudimos nuevamente a la colonia Valle de la Misericordia para revisar el avance de  los trabajos de la reparación de la calle Antiguo Camino a Santa Cruz por parte de Obras Públicas del municipio .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235" y="2083978"/>
            <a:ext cx="2049878" cy="153740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39" y="2942376"/>
            <a:ext cx="1537958" cy="2050610"/>
          </a:xfrm>
          <a:prstGeom prst="rect">
            <a:avLst/>
          </a:prstGeom>
        </p:spPr>
      </p:pic>
    </p:spTree>
    <p:extLst>
      <p:ext uri="{BB962C8B-B14F-4D97-AF65-F5344CB8AC3E}">
        <p14:creationId xmlns:p14="http://schemas.microsoft.com/office/powerpoint/2010/main" val="111692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02 de diciembre personal de esta delegación acudimos a la colonia Valle de la Misericordia a revisar los trabajos de reparación de la calle antiguo camino a Santa Cruz del Valle.</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46478"/>
            <a:ext cx="1850610" cy="138795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481" y="4083111"/>
            <a:ext cx="1865014" cy="139876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991" y="2882031"/>
            <a:ext cx="1834837" cy="1376128"/>
          </a:xfrm>
          <a:prstGeom prst="rect">
            <a:avLst/>
          </a:prstGeom>
        </p:spPr>
      </p:pic>
    </p:spTree>
    <p:extLst>
      <p:ext uri="{BB962C8B-B14F-4D97-AF65-F5344CB8AC3E}">
        <p14:creationId xmlns:p14="http://schemas.microsoft.com/office/powerpoint/2010/main" val="189121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SAN SEBASTIANITO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582519"/>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02 de diciembre personal de esta delegación en compañía con personal de la dirección de delegaciones y agencias municipales acudimos a la colonia San </a:t>
            </a:r>
            <a:r>
              <a:rPr lang="es-MX" sz="1200" dirty="0" err="1" smtClean="0">
                <a:solidFill>
                  <a:prstClr val="black"/>
                </a:solidFill>
              </a:rPr>
              <a:t>Sebastianito</a:t>
            </a:r>
            <a:r>
              <a:rPr lang="es-MX" sz="1200" dirty="0" smtClean="0">
                <a:solidFill>
                  <a:prstClr val="black"/>
                </a:solidFill>
              </a:rPr>
              <a:t>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973427" cy="1478529"/>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20175"/>
            <a:ext cx="1997799" cy="1498349"/>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433" y="2595680"/>
            <a:ext cx="1708992" cy="2281032"/>
          </a:xfrm>
          <a:prstGeom prst="rect">
            <a:avLst/>
          </a:prstGeom>
        </p:spPr>
      </p:pic>
    </p:spTree>
    <p:extLst>
      <p:ext uri="{BB962C8B-B14F-4D97-AF65-F5344CB8AC3E}">
        <p14:creationId xmlns:p14="http://schemas.microsoft.com/office/powerpoint/2010/main" val="94112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34785"/>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LA LADRILLERA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03 de diciembre personal de esta delegación en compañía con personal de la dirección de delegaciones y agencias municipales acudimos a la colonia La Ladrillera para llevar un bolo navideño a los niños de esa colonia, respetando todas las medidas sanitarias,  toda vez que por la emergencia del COVID-19 no se pueden hacer posadas, aún así se pretendió con este detalle no dejar pasar desapercibido las fiestas decembrinas.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466" y="1920678"/>
            <a:ext cx="1786619" cy="133856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143044"/>
            <a:ext cx="1782200" cy="133525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682" y="3004090"/>
            <a:ext cx="1801640" cy="1349822"/>
          </a:xfrm>
          <a:prstGeom prst="rect">
            <a:avLst/>
          </a:prstGeom>
        </p:spPr>
      </p:pic>
    </p:spTree>
    <p:extLst>
      <p:ext uri="{BB962C8B-B14F-4D97-AF65-F5344CB8AC3E}">
        <p14:creationId xmlns:p14="http://schemas.microsoft.com/office/powerpoint/2010/main" val="423186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1707"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04 de diciembre personal de esta delegación nuevamente acudimos a la colonia Valle de la Misericordia a revisar los </a:t>
            </a:r>
            <a:r>
              <a:rPr lang="es-MX" sz="1200" dirty="0">
                <a:solidFill>
                  <a:prstClr val="black"/>
                </a:solidFill>
              </a:rPr>
              <a:t>trabajos de reparación de la calle antiguo camino a </a:t>
            </a:r>
            <a:r>
              <a:rPr lang="es-MX" sz="1200" dirty="0" smtClean="0">
                <a:solidFill>
                  <a:prstClr val="black"/>
                </a:solidFill>
              </a:rPr>
              <a:t>Santa Cruz que realiza Obras Públicas del Municipio.</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125" y="3859643"/>
            <a:ext cx="2181885" cy="163641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1926460"/>
            <a:ext cx="1273142" cy="1697523"/>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351" y="1926460"/>
            <a:ext cx="1273142" cy="1697523"/>
          </a:xfrm>
          <a:prstGeom prst="rect">
            <a:avLst/>
          </a:prstGeom>
        </p:spPr>
      </p:pic>
    </p:spTree>
    <p:extLst>
      <p:ext uri="{BB962C8B-B14F-4D97-AF65-F5344CB8AC3E}">
        <p14:creationId xmlns:p14="http://schemas.microsoft.com/office/powerpoint/2010/main" val="407745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01. Festividades Tradicionales / NAVIDAD LÓPEZ COTILLA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083921"/>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04 de diciembre personal de esta delegación en compañía con personal de la dirección de delegaciones y agencias municipales acudimos a la colonia López Cotilla para llevar un bolo navideño a los niños de esa colonia, toda vez que por la emergencia  sanitaria del COVID-19 no se pueden hacer posadas, aún así se pretendió no dejar pasar desapercibido estas fechas.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DICIEMBRE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778232" cy="133367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964154"/>
            <a:ext cx="1782200" cy="133665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302" y="2885682"/>
            <a:ext cx="2009869" cy="1505541"/>
          </a:xfrm>
          <a:prstGeom prst="rect">
            <a:avLst/>
          </a:prstGeom>
        </p:spPr>
      </p:pic>
    </p:spTree>
    <p:extLst>
      <p:ext uri="{BB962C8B-B14F-4D97-AF65-F5344CB8AC3E}">
        <p14:creationId xmlns:p14="http://schemas.microsoft.com/office/powerpoint/2010/main" val="1610757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5996</TotalTime>
  <Words>1275</Words>
  <Application>Microsoft Office PowerPoint</Application>
  <PresentationFormat>Presentación en pantalla (4:3)</PresentationFormat>
  <Paragraphs>58</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LCotilla</dc:creator>
  <cp:lastModifiedBy>Cesar Ignacio Bocanegra Alvarado</cp:lastModifiedBy>
  <cp:revision>596</cp:revision>
  <cp:lastPrinted>2019-11-29T18:19:45Z</cp:lastPrinted>
  <dcterms:created xsi:type="dcterms:W3CDTF">2019-08-26T15:47:51Z</dcterms:created>
  <dcterms:modified xsi:type="dcterms:W3CDTF">2021-01-06T16:01:27Z</dcterms:modified>
</cp:coreProperties>
</file>