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393" r:id="rId4"/>
    <p:sldId id="394" r:id="rId5"/>
    <p:sldId id="395" r:id="rId6"/>
    <p:sldId id="348" r:id="rId7"/>
    <p:sldId id="363" r:id="rId8"/>
    <p:sldId id="373" r:id="rId9"/>
    <p:sldId id="374" r:id="rId10"/>
    <p:sldId id="375" r:id="rId11"/>
    <p:sldId id="376" r:id="rId12"/>
    <p:sldId id="377" r:id="rId13"/>
    <p:sldId id="378" r:id="rId14"/>
    <p:sldId id="379" r:id="rId15"/>
    <p:sldId id="380" r:id="rId16"/>
    <p:sldId id="381" r:id="rId17"/>
    <p:sldId id="382" r:id="rId18"/>
    <p:sldId id="383" r:id="rId19"/>
    <p:sldId id="384" r:id="rId20"/>
    <p:sldId id="385" r:id="rId21"/>
    <p:sldId id="386" r:id="rId22"/>
    <p:sldId id="387" r:id="rId23"/>
    <p:sldId id="388" r:id="rId24"/>
    <p:sldId id="389" r:id="rId25"/>
    <p:sldId id="390" r:id="rId26"/>
    <p:sldId id="391" r:id="rId27"/>
    <p:sldId id="392" r:id="rId28"/>
    <p:sldId id="349" r:id="rId29"/>
  </p:sldIdLst>
  <p:sldSz cx="9144000" cy="6858000" type="screen4x3"/>
  <p:notesSz cx="6807200" cy="9906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31" autoAdjust="0"/>
    <p:restoredTop sz="94660"/>
  </p:normalViewPr>
  <p:slideViewPr>
    <p:cSldViewPr>
      <p:cViewPr varScale="1">
        <p:scale>
          <a:sx n="74" d="100"/>
          <a:sy n="74" d="100"/>
        </p:scale>
        <p:origin x="1176"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0"/>
            <a:ext cx="2949786" cy="495300"/>
          </a:xfrm>
          <a:prstGeom prst="rect">
            <a:avLst/>
          </a:prstGeom>
        </p:spPr>
        <p:txBody>
          <a:bodyPr vert="horz" lIns="90891" tIns="45446" rIns="90891" bIns="45446" rtlCol="0"/>
          <a:lstStyle>
            <a:lvl1pPr algn="l">
              <a:defRPr sz="1200"/>
            </a:lvl1pPr>
          </a:lstStyle>
          <a:p>
            <a:endParaRPr lang="es-ES"/>
          </a:p>
        </p:txBody>
      </p:sp>
      <p:sp>
        <p:nvSpPr>
          <p:cNvPr id="3" name="2 Marcador de fecha"/>
          <p:cNvSpPr>
            <a:spLocks noGrp="1"/>
          </p:cNvSpPr>
          <p:nvPr>
            <p:ph type="dt" idx="1"/>
          </p:nvPr>
        </p:nvSpPr>
        <p:spPr>
          <a:xfrm>
            <a:off x="3855839" y="0"/>
            <a:ext cx="2949786" cy="495300"/>
          </a:xfrm>
          <a:prstGeom prst="rect">
            <a:avLst/>
          </a:prstGeom>
        </p:spPr>
        <p:txBody>
          <a:bodyPr vert="horz" lIns="90891" tIns="45446" rIns="90891" bIns="45446" rtlCol="0"/>
          <a:lstStyle>
            <a:lvl1pPr algn="r">
              <a:defRPr sz="1200"/>
            </a:lvl1pPr>
          </a:lstStyle>
          <a:p>
            <a:fld id="{44D27BEE-4193-42BD-A2C6-D0C7F9FEAF21}" type="datetimeFigureOut">
              <a:rPr lang="es-ES" smtClean="0"/>
              <a:t>02/09/2021</a:t>
            </a:fld>
            <a:endParaRPr lang="es-ES"/>
          </a:p>
        </p:txBody>
      </p:sp>
      <p:sp>
        <p:nvSpPr>
          <p:cNvPr id="4" name="3 Marcador de imagen de diapositiva"/>
          <p:cNvSpPr>
            <a:spLocks noGrp="1" noRot="1" noChangeAspect="1"/>
          </p:cNvSpPr>
          <p:nvPr>
            <p:ph type="sldImg" idx="2"/>
          </p:nvPr>
        </p:nvSpPr>
        <p:spPr>
          <a:xfrm>
            <a:off x="927100" y="742950"/>
            <a:ext cx="4954588" cy="3714750"/>
          </a:xfrm>
          <a:prstGeom prst="rect">
            <a:avLst/>
          </a:prstGeom>
          <a:noFill/>
          <a:ln w="12700">
            <a:solidFill>
              <a:prstClr val="black"/>
            </a:solidFill>
          </a:ln>
        </p:spPr>
        <p:txBody>
          <a:bodyPr vert="horz" lIns="90891" tIns="45446" rIns="90891" bIns="45446" rtlCol="0" anchor="ctr"/>
          <a:lstStyle/>
          <a:p>
            <a:endParaRPr lang="es-ES"/>
          </a:p>
        </p:txBody>
      </p:sp>
      <p:sp>
        <p:nvSpPr>
          <p:cNvPr id="5" name="4 Marcador de notas"/>
          <p:cNvSpPr>
            <a:spLocks noGrp="1"/>
          </p:cNvSpPr>
          <p:nvPr>
            <p:ph type="body" sz="quarter" idx="3"/>
          </p:nvPr>
        </p:nvSpPr>
        <p:spPr>
          <a:xfrm>
            <a:off x="680720" y="4705350"/>
            <a:ext cx="5445760" cy="4457700"/>
          </a:xfrm>
          <a:prstGeom prst="rect">
            <a:avLst/>
          </a:prstGeom>
        </p:spPr>
        <p:txBody>
          <a:bodyPr vert="horz" lIns="90891" tIns="45446" rIns="90891" bIns="45446"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1" y="9408981"/>
            <a:ext cx="2949786" cy="495300"/>
          </a:xfrm>
          <a:prstGeom prst="rect">
            <a:avLst/>
          </a:prstGeom>
        </p:spPr>
        <p:txBody>
          <a:bodyPr vert="horz" lIns="90891" tIns="45446" rIns="90891" bIns="45446"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55839" y="9408981"/>
            <a:ext cx="2949786" cy="495300"/>
          </a:xfrm>
          <a:prstGeom prst="rect">
            <a:avLst/>
          </a:prstGeom>
        </p:spPr>
        <p:txBody>
          <a:bodyPr vert="horz" lIns="90891" tIns="45446" rIns="90891" bIns="45446" rtlCol="0" anchor="b"/>
          <a:lstStyle>
            <a:lvl1pPr algn="r">
              <a:defRPr sz="1200"/>
            </a:lvl1pPr>
          </a:lstStyle>
          <a:p>
            <a:fld id="{1EC80A76-8CD6-491D-9A5C-5D6BD1DE8C53}" type="slidenum">
              <a:rPr lang="es-ES" smtClean="0"/>
              <a:t>‹Nº›</a:t>
            </a:fld>
            <a:endParaRPr lang="es-ES"/>
          </a:p>
        </p:txBody>
      </p:sp>
    </p:spTree>
    <p:extLst>
      <p:ext uri="{BB962C8B-B14F-4D97-AF65-F5344CB8AC3E}">
        <p14:creationId xmlns:p14="http://schemas.microsoft.com/office/powerpoint/2010/main" val="3724071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5564C5AB-0384-44CF-8A76-84DE126730C5}" type="datetimeFigureOut">
              <a:rPr lang="es-MX" smtClean="0"/>
              <a:t>02/09/2021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994780C-8FBC-46F3-8A0C-790447E79E1B}" type="slidenum">
              <a:rPr lang="es-MX" smtClean="0"/>
              <a:t>‹Nº›</a:t>
            </a:fld>
            <a:endParaRPr lang="es-MX"/>
          </a:p>
        </p:txBody>
      </p:sp>
    </p:spTree>
    <p:extLst>
      <p:ext uri="{BB962C8B-B14F-4D97-AF65-F5344CB8AC3E}">
        <p14:creationId xmlns:p14="http://schemas.microsoft.com/office/powerpoint/2010/main" val="1763869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5564C5AB-0384-44CF-8A76-84DE126730C5}" type="datetimeFigureOut">
              <a:rPr lang="es-MX" smtClean="0"/>
              <a:t>02/09/2021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994780C-8FBC-46F3-8A0C-790447E79E1B}" type="slidenum">
              <a:rPr lang="es-MX" smtClean="0"/>
              <a:t>‹Nº›</a:t>
            </a:fld>
            <a:endParaRPr lang="es-MX"/>
          </a:p>
        </p:txBody>
      </p:sp>
    </p:spTree>
    <p:extLst>
      <p:ext uri="{BB962C8B-B14F-4D97-AF65-F5344CB8AC3E}">
        <p14:creationId xmlns:p14="http://schemas.microsoft.com/office/powerpoint/2010/main" val="822450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5564C5AB-0384-44CF-8A76-84DE126730C5}" type="datetimeFigureOut">
              <a:rPr lang="es-MX" smtClean="0"/>
              <a:t>02/09/2021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994780C-8FBC-46F3-8A0C-790447E79E1B}" type="slidenum">
              <a:rPr lang="es-MX" smtClean="0"/>
              <a:t>‹Nº›</a:t>
            </a:fld>
            <a:endParaRPr lang="es-MX"/>
          </a:p>
        </p:txBody>
      </p:sp>
    </p:spTree>
    <p:extLst>
      <p:ext uri="{BB962C8B-B14F-4D97-AF65-F5344CB8AC3E}">
        <p14:creationId xmlns:p14="http://schemas.microsoft.com/office/powerpoint/2010/main" val="1320846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5564C5AB-0384-44CF-8A76-84DE126730C5}" type="datetimeFigureOut">
              <a:rPr lang="es-MX" smtClean="0"/>
              <a:t>02/09/2021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994780C-8FBC-46F3-8A0C-790447E79E1B}" type="slidenum">
              <a:rPr lang="es-MX" smtClean="0"/>
              <a:t>‹Nº›</a:t>
            </a:fld>
            <a:endParaRPr lang="es-MX"/>
          </a:p>
        </p:txBody>
      </p:sp>
    </p:spTree>
    <p:extLst>
      <p:ext uri="{BB962C8B-B14F-4D97-AF65-F5344CB8AC3E}">
        <p14:creationId xmlns:p14="http://schemas.microsoft.com/office/powerpoint/2010/main" val="1011961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5564C5AB-0384-44CF-8A76-84DE126730C5}" type="datetimeFigureOut">
              <a:rPr lang="es-MX" smtClean="0"/>
              <a:t>02/09/2021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994780C-8FBC-46F3-8A0C-790447E79E1B}" type="slidenum">
              <a:rPr lang="es-MX" smtClean="0"/>
              <a:t>‹Nº›</a:t>
            </a:fld>
            <a:endParaRPr lang="es-MX"/>
          </a:p>
        </p:txBody>
      </p:sp>
    </p:spTree>
    <p:extLst>
      <p:ext uri="{BB962C8B-B14F-4D97-AF65-F5344CB8AC3E}">
        <p14:creationId xmlns:p14="http://schemas.microsoft.com/office/powerpoint/2010/main" val="471475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5564C5AB-0384-44CF-8A76-84DE126730C5}" type="datetimeFigureOut">
              <a:rPr lang="es-MX" smtClean="0"/>
              <a:t>02/09/2021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3994780C-8FBC-46F3-8A0C-790447E79E1B}" type="slidenum">
              <a:rPr lang="es-MX" smtClean="0"/>
              <a:t>‹Nº›</a:t>
            </a:fld>
            <a:endParaRPr lang="es-MX"/>
          </a:p>
        </p:txBody>
      </p:sp>
    </p:spTree>
    <p:extLst>
      <p:ext uri="{BB962C8B-B14F-4D97-AF65-F5344CB8AC3E}">
        <p14:creationId xmlns:p14="http://schemas.microsoft.com/office/powerpoint/2010/main" val="464930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5564C5AB-0384-44CF-8A76-84DE126730C5}" type="datetimeFigureOut">
              <a:rPr lang="es-MX" smtClean="0"/>
              <a:t>02/09/2021</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3994780C-8FBC-46F3-8A0C-790447E79E1B}" type="slidenum">
              <a:rPr lang="es-MX" smtClean="0"/>
              <a:t>‹Nº›</a:t>
            </a:fld>
            <a:endParaRPr lang="es-MX"/>
          </a:p>
        </p:txBody>
      </p:sp>
    </p:spTree>
    <p:extLst>
      <p:ext uri="{BB962C8B-B14F-4D97-AF65-F5344CB8AC3E}">
        <p14:creationId xmlns:p14="http://schemas.microsoft.com/office/powerpoint/2010/main" val="2457608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5564C5AB-0384-44CF-8A76-84DE126730C5}" type="datetimeFigureOut">
              <a:rPr lang="es-MX" smtClean="0"/>
              <a:t>02/09/2021</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3994780C-8FBC-46F3-8A0C-790447E79E1B}" type="slidenum">
              <a:rPr lang="es-MX" smtClean="0"/>
              <a:t>‹Nº›</a:t>
            </a:fld>
            <a:endParaRPr lang="es-MX"/>
          </a:p>
        </p:txBody>
      </p:sp>
    </p:spTree>
    <p:extLst>
      <p:ext uri="{BB962C8B-B14F-4D97-AF65-F5344CB8AC3E}">
        <p14:creationId xmlns:p14="http://schemas.microsoft.com/office/powerpoint/2010/main" val="2410563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564C5AB-0384-44CF-8A76-84DE126730C5}" type="datetimeFigureOut">
              <a:rPr lang="es-MX" smtClean="0"/>
              <a:t>02/09/2021</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3994780C-8FBC-46F3-8A0C-790447E79E1B}" type="slidenum">
              <a:rPr lang="es-MX" smtClean="0"/>
              <a:t>‹Nº›</a:t>
            </a:fld>
            <a:endParaRPr lang="es-MX"/>
          </a:p>
        </p:txBody>
      </p:sp>
    </p:spTree>
    <p:extLst>
      <p:ext uri="{BB962C8B-B14F-4D97-AF65-F5344CB8AC3E}">
        <p14:creationId xmlns:p14="http://schemas.microsoft.com/office/powerpoint/2010/main" val="3879973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564C5AB-0384-44CF-8A76-84DE126730C5}" type="datetimeFigureOut">
              <a:rPr lang="es-MX" smtClean="0"/>
              <a:t>02/09/2021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3994780C-8FBC-46F3-8A0C-790447E79E1B}" type="slidenum">
              <a:rPr lang="es-MX" smtClean="0"/>
              <a:t>‹Nº›</a:t>
            </a:fld>
            <a:endParaRPr lang="es-MX"/>
          </a:p>
        </p:txBody>
      </p:sp>
    </p:spTree>
    <p:extLst>
      <p:ext uri="{BB962C8B-B14F-4D97-AF65-F5344CB8AC3E}">
        <p14:creationId xmlns:p14="http://schemas.microsoft.com/office/powerpoint/2010/main" val="959512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564C5AB-0384-44CF-8A76-84DE126730C5}" type="datetimeFigureOut">
              <a:rPr lang="es-MX" smtClean="0"/>
              <a:t>02/09/2021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3994780C-8FBC-46F3-8A0C-790447E79E1B}" type="slidenum">
              <a:rPr lang="es-MX" smtClean="0"/>
              <a:t>‹Nº›</a:t>
            </a:fld>
            <a:endParaRPr lang="es-MX"/>
          </a:p>
        </p:txBody>
      </p:sp>
    </p:spTree>
    <p:extLst>
      <p:ext uri="{BB962C8B-B14F-4D97-AF65-F5344CB8AC3E}">
        <p14:creationId xmlns:p14="http://schemas.microsoft.com/office/powerpoint/2010/main" val="2548768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64C5AB-0384-44CF-8A76-84DE126730C5}" type="datetimeFigureOut">
              <a:rPr lang="es-MX" smtClean="0"/>
              <a:t>02/09/2021</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94780C-8FBC-46F3-8A0C-790447E79E1B}" type="slidenum">
              <a:rPr lang="es-MX" smtClean="0"/>
              <a:t>‹Nº›</a:t>
            </a:fld>
            <a:endParaRPr lang="es-MX"/>
          </a:p>
        </p:txBody>
      </p:sp>
    </p:spTree>
    <p:extLst>
      <p:ext uri="{BB962C8B-B14F-4D97-AF65-F5344CB8AC3E}">
        <p14:creationId xmlns:p14="http://schemas.microsoft.com/office/powerpoint/2010/main" val="13859608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 Id="rId5" Type="http://schemas.openxmlformats.org/officeDocument/2006/relationships/image" Target="../media/image53.jpeg"/><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 Id="rId5" Type="http://schemas.openxmlformats.org/officeDocument/2006/relationships/image" Target="../media/image57.jpeg"/><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xml"/><Relationship Id="rId5" Type="http://schemas.openxmlformats.org/officeDocument/2006/relationships/image" Target="../media/image61.jpeg"/><Relationship Id="rId4" Type="http://schemas.openxmlformats.org/officeDocument/2006/relationships/image" Target="../media/image60.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 Id="rId5" Type="http://schemas.openxmlformats.org/officeDocument/2006/relationships/image" Target="../media/image65.jpeg"/><Relationship Id="rId4" Type="http://schemas.openxmlformats.org/officeDocument/2006/relationships/image" Target="../media/image64.jpeg"/></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xml"/><Relationship Id="rId5" Type="http://schemas.openxmlformats.org/officeDocument/2006/relationships/image" Target="../media/image71.jpeg"/><Relationship Id="rId4" Type="http://schemas.openxmlformats.org/officeDocument/2006/relationships/image" Target="../media/image70.jpeg"/></Relationships>
</file>

<file path=ppt/slides/_rels/slide2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xml"/><Relationship Id="rId5" Type="http://schemas.openxmlformats.org/officeDocument/2006/relationships/image" Target="../media/image75.jpeg"/><Relationship Id="rId4" Type="http://schemas.openxmlformats.org/officeDocument/2006/relationships/image" Target="../media/image74.jpeg"/></Relationships>
</file>

<file path=ppt/slides/_rels/slide2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xml"/><Relationship Id="rId4" Type="http://schemas.openxmlformats.org/officeDocument/2006/relationships/image" Target="../media/image78.jpeg"/></Relationships>
</file>

<file path=ppt/slides/_rels/slide2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xml"/><Relationship Id="rId5" Type="http://schemas.openxmlformats.org/officeDocument/2006/relationships/image" Target="../media/image82.jpeg"/><Relationship Id="rId4" Type="http://schemas.openxmlformats.org/officeDocument/2006/relationships/image" Target="../media/image81.jpeg"/></Relationships>
</file>

<file path=ppt/slides/_rels/slide2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xml"/><Relationship Id="rId4" Type="http://schemas.openxmlformats.org/officeDocument/2006/relationships/image" Target="../media/image85.jpeg"/></Relationships>
</file>

<file path=ppt/slides/_rels/slide2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xml"/><Relationship Id="rId5" Type="http://schemas.openxmlformats.org/officeDocument/2006/relationships/image" Target="../media/image89.jpeg"/><Relationship Id="rId4" Type="http://schemas.openxmlformats.org/officeDocument/2006/relationships/image" Target="../media/image88.jpeg"/></Relationships>
</file>

<file path=ppt/slides/_rels/slide2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143108" y="571480"/>
            <a:ext cx="6143668" cy="658642"/>
          </a:xfrm>
          <a:prstGeom prst="rect">
            <a:avLst/>
          </a:prstGeom>
        </p:spPr>
        <p:txBody>
          <a:bodyPr wrap="square">
            <a:spAutoFit/>
          </a:bodyPr>
          <a:lstStyle/>
          <a:p>
            <a:pPr algn="ctr">
              <a:lnSpc>
                <a:spcPct val="115000"/>
              </a:lnSpc>
              <a:spcAft>
                <a:spcPts val="0"/>
              </a:spcAft>
            </a:pPr>
            <a:r>
              <a:rPr lang="es-MX" b="1" dirty="0" smtClean="0">
                <a:latin typeface="Calisto MT"/>
                <a:ea typeface="Calibri"/>
                <a:cs typeface="Times New Roman"/>
              </a:rPr>
              <a:t>AYUNTAMIENTO DE SAN PEDRO TLAQUEPAQUE</a:t>
            </a:r>
            <a:endParaRPr lang="es-MX" dirty="0" smtClean="0">
              <a:ea typeface="Calibri"/>
              <a:cs typeface="Times New Roman"/>
            </a:endParaRPr>
          </a:p>
          <a:p>
            <a:pPr algn="ctr">
              <a:lnSpc>
                <a:spcPct val="115000"/>
              </a:lnSpc>
              <a:spcAft>
                <a:spcPts val="0"/>
              </a:spcAft>
            </a:pPr>
            <a:r>
              <a:rPr lang="es-MX" sz="1400" dirty="0" smtClean="0">
                <a:latin typeface="Arial Narrow"/>
                <a:ea typeface="Calibri"/>
                <a:cs typeface="Times New Roman"/>
              </a:rPr>
              <a:t>GOBIERNO 2018 - 2021</a:t>
            </a:r>
            <a:endParaRPr lang="es-MX" sz="1100" dirty="0">
              <a:ea typeface="Calibri"/>
              <a:cs typeface="Times New Roman"/>
            </a:endParaRPr>
          </a:p>
        </p:txBody>
      </p:sp>
      <p:sp>
        <p:nvSpPr>
          <p:cNvPr id="5" name="4 Rectángulo"/>
          <p:cNvSpPr/>
          <p:nvPr/>
        </p:nvSpPr>
        <p:spPr>
          <a:xfrm>
            <a:off x="2428860" y="1500174"/>
            <a:ext cx="5572132" cy="1200329"/>
          </a:xfrm>
          <a:prstGeom prst="rect">
            <a:avLst/>
          </a:prstGeom>
        </p:spPr>
        <p:txBody>
          <a:bodyPr wrap="square">
            <a:spAutoFit/>
          </a:bodyPr>
          <a:lstStyle/>
          <a:p>
            <a:pPr lvl="0" algn="ctr" eaLnBrk="0" fontAlgn="base" hangingPunct="0">
              <a:spcBef>
                <a:spcPct val="0"/>
              </a:spcBef>
              <a:spcAft>
                <a:spcPct val="0"/>
              </a:spcAft>
            </a:pPr>
            <a:r>
              <a:rPr lang="es-MX" dirty="0" smtClean="0">
                <a:latin typeface="Arial Unicode MS" pitchFamily="34" charset="-128"/>
                <a:ea typeface="Arial Unicode MS" pitchFamily="34" charset="-128"/>
                <a:cs typeface="Arial" pitchFamily="34" charset="0"/>
              </a:rPr>
              <a:t>Secretaria General del Ayuntamiento </a:t>
            </a:r>
          </a:p>
          <a:p>
            <a:pPr lvl="0" algn="ctr" eaLnBrk="0" fontAlgn="base" hangingPunct="0">
              <a:spcBef>
                <a:spcPct val="0"/>
              </a:spcBef>
              <a:spcAft>
                <a:spcPct val="0"/>
              </a:spcAft>
            </a:pPr>
            <a:endParaRPr lang="es-MX" dirty="0" smtClean="0">
              <a:latin typeface="Arial Unicode MS" pitchFamily="34" charset="-128"/>
              <a:ea typeface="Arial Unicode MS" pitchFamily="34" charset="-128"/>
              <a:cs typeface="Arial" pitchFamily="34" charset="0"/>
            </a:endParaRPr>
          </a:p>
          <a:p>
            <a:pPr lvl="0" algn="ctr" eaLnBrk="0" fontAlgn="base" hangingPunct="0">
              <a:spcBef>
                <a:spcPct val="0"/>
              </a:spcBef>
              <a:spcAft>
                <a:spcPct val="0"/>
              </a:spcAft>
            </a:pPr>
            <a:r>
              <a:rPr lang="es-MX" dirty="0" smtClean="0">
                <a:latin typeface="Arial Unicode MS" pitchFamily="34" charset="-128"/>
                <a:ea typeface="Arial Unicode MS" pitchFamily="34" charset="-128"/>
                <a:cs typeface="Arial" pitchFamily="34" charset="0"/>
              </a:rPr>
              <a:t>Dirección de Delegaciones y Agencias Municipales                                                                                    </a:t>
            </a:r>
            <a:endParaRPr lang="es-MX" dirty="0" smtClean="0">
              <a:latin typeface="Arial" pitchFamily="34" charset="0"/>
              <a:cs typeface="Arial" pitchFamily="34" charset="0"/>
            </a:endParaRPr>
          </a:p>
          <a:p>
            <a:pPr lvl="0" algn="ctr" eaLnBrk="0" fontAlgn="base" hangingPunct="0">
              <a:spcBef>
                <a:spcPct val="0"/>
              </a:spcBef>
              <a:spcAft>
                <a:spcPct val="0"/>
              </a:spcAft>
            </a:pPr>
            <a:endParaRPr lang="es-MX" dirty="0"/>
          </a:p>
        </p:txBody>
      </p:sp>
      <p:sp>
        <p:nvSpPr>
          <p:cNvPr id="6" name="5 CuadroTexto"/>
          <p:cNvSpPr txBox="1"/>
          <p:nvPr/>
        </p:nvSpPr>
        <p:spPr>
          <a:xfrm>
            <a:off x="1954444" y="3929066"/>
            <a:ext cx="5857916" cy="461665"/>
          </a:xfrm>
          <a:prstGeom prst="rect">
            <a:avLst/>
          </a:prstGeom>
          <a:noFill/>
        </p:spPr>
        <p:txBody>
          <a:bodyPr wrap="square" rtlCol="0">
            <a:spAutoFit/>
          </a:bodyPr>
          <a:lstStyle/>
          <a:p>
            <a:pPr algn="ctr"/>
            <a:r>
              <a:rPr lang="es-MX" sz="2400" dirty="0" smtClean="0"/>
              <a:t>Informe Agosto 2021</a:t>
            </a:r>
            <a:endParaRPr lang="es-MX" sz="2400" dirty="0"/>
          </a:p>
        </p:txBody>
      </p:sp>
      <p:pic>
        <p:nvPicPr>
          <p:cNvPr id="7" name="6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571479"/>
            <a:ext cx="1328740" cy="1390359"/>
          </a:xfrm>
          <a:prstGeom prst="rect">
            <a:avLst/>
          </a:prstGeom>
          <a:noFill/>
          <a:ln>
            <a:noFill/>
          </a:ln>
          <a:extLst/>
        </p:spPr>
      </p:pic>
      <p:sp>
        <p:nvSpPr>
          <p:cNvPr id="8" name="7 CuadroTexto"/>
          <p:cNvSpPr txBox="1"/>
          <p:nvPr/>
        </p:nvSpPr>
        <p:spPr>
          <a:xfrm>
            <a:off x="1571604" y="3358834"/>
            <a:ext cx="7072362" cy="400110"/>
          </a:xfrm>
          <a:prstGeom prst="rect">
            <a:avLst/>
          </a:prstGeom>
          <a:noFill/>
        </p:spPr>
        <p:txBody>
          <a:bodyPr wrap="square" rtlCol="0">
            <a:spAutoFit/>
          </a:bodyPr>
          <a:lstStyle/>
          <a:p>
            <a:pPr algn="ctr"/>
            <a:r>
              <a:rPr lang="es-MX" sz="2000" dirty="0" smtClean="0">
                <a:latin typeface="Arial" panose="020B0604020202020204" pitchFamily="34" charset="0"/>
                <a:cs typeface="Arial" panose="020B0604020202020204" pitchFamily="34" charset="0"/>
              </a:rPr>
              <a:t>DELEGACIÓN MUNICIPAL SANTA ANITA</a:t>
            </a:r>
            <a:endParaRPr lang="es-MX"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7402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Vistas a Colonias/ Actividad 28 Julio 2021</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539552" y="1476035"/>
            <a:ext cx="2448272" cy="5001369"/>
          </a:xfrm>
          <a:prstGeom prst="rect">
            <a:avLst/>
          </a:prstGeom>
          <a:noFill/>
        </p:spPr>
        <p:txBody>
          <a:bodyPr wrap="square" rtlCol="0">
            <a:spAutoFit/>
          </a:bodyPr>
          <a:lstStyle/>
          <a:p>
            <a:pPr algn="just"/>
            <a:r>
              <a:rPr lang="es-MX" sz="1100" dirty="0" smtClean="0"/>
              <a:t>-Se </a:t>
            </a:r>
            <a:r>
              <a:rPr lang="es-MX" sz="1100" dirty="0"/>
              <a:t>realiza poda de árboles y jardín de la plaza del centro de Santa </a:t>
            </a:r>
            <a:r>
              <a:rPr lang="es-MX" sz="1100" dirty="0" smtClean="0"/>
              <a:t>Anita</a:t>
            </a:r>
          </a:p>
          <a:p>
            <a:pPr algn="just"/>
            <a:r>
              <a:rPr lang="es-MX" sz="1100" dirty="0" smtClean="0"/>
              <a:t> -Se </a:t>
            </a:r>
            <a:r>
              <a:rPr lang="es-MX" sz="1100" dirty="0"/>
              <a:t>realiza visita para ver los avances de la obra de la calle Ramón Corona desde la calle Allende, así como atender no hubiera ningún impedimento para continuar con la </a:t>
            </a:r>
            <a:r>
              <a:rPr lang="es-MX" sz="1100" dirty="0" smtClean="0"/>
              <a:t>misma.</a:t>
            </a:r>
          </a:p>
          <a:p>
            <a:pPr algn="just"/>
            <a:r>
              <a:rPr lang="es-MX" sz="1100" dirty="0" smtClean="0"/>
              <a:t>-Se </a:t>
            </a:r>
            <a:r>
              <a:rPr lang="es-MX" sz="1100" dirty="0"/>
              <a:t>realiza </a:t>
            </a:r>
            <a:r>
              <a:rPr lang="es-MX" sz="1100" dirty="0" err="1"/>
              <a:t>sanitizacion</a:t>
            </a:r>
            <a:r>
              <a:rPr lang="es-MX" sz="1100" dirty="0"/>
              <a:t> y </a:t>
            </a:r>
            <a:r>
              <a:rPr lang="es-MX" sz="1100" dirty="0" smtClean="0"/>
              <a:t>Fumigación </a:t>
            </a:r>
            <a:r>
              <a:rPr lang="es-MX" sz="1100" dirty="0"/>
              <a:t>por parte de personal de aseo público, a la casa de la cultura, biblioteca, edificio de la Delegación y plaza del centro del pueblo </a:t>
            </a:r>
            <a:endParaRPr lang="es-MX" sz="1100" dirty="0" smtClean="0"/>
          </a:p>
          <a:p>
            <a:pPr algn="just"/>
            <a:r>
              <a:rPr lang="es-MX" sz="1100" dirty="0" smtClean="0"/>
              <a:t>- </a:t>
            </a:r>
            <a:r>
              <a:rPr lang="es-MX" sz="1100" dirty="0"/>
              <a:t>Se visita el bacheo con asfalto caliente que realizan personal de Pavimentos en la calle Aquiles Serdán desde Camino Real a Colima hasta Barcelona y Aquiles Serdán de Revolución a calle pozo </a:t>
            </a:r>
            <a:r>
              <a:rPr lang="es-MX" sz="1100" dirty="0" smtClean="0"/>
              <a:t>100</a:t>
            </a:r>
          </a:p>
          <a:p>
            <a:pPr algn="just"/>
            <a:r>
              <a:rPr lang="es-MX" sz="1100" dirty="0" smtClean="0"/>
              <a:t> </a:t>
            </a:r>
            <a:r>
              <a:rPr lang="es-MX" sz="1100" dirty="0"/>
              <a:t>- Se continúa con la notificación del  documento para informarles  a los vecinos de la calle Ramón Corona, sobre la resolución a su petición realizada a obras públicas a través de acta circunstanciada con fecha </a:t>
            </a:r>
            <a:r>
              <a:rPr lang="es-MX" sz="1100" dirty="0" smtClean="0"/>
              <a:t>23</a:t>
            </a:r>
          </a:p>
          <a:p>
            <a:pPr algn="just"/>
            <a:r>
              <a:rPr lang="es-MX" sz="1100" dirty="0" smtClean="0"/>
              <a:t> </a:t>
            </a:r>
            <a:r>
              <a:rPr lang="es-MX" sz="1100" dirty="0"/>
              <a:t>- Se realiza tarjeta informativa para </a:t>
            </a:r>
            <a:r>
              <a:rPr lang="es-MX" sz="1100" dirty="0" smtClean="0"/>
              <a:t>sobre </a:t>
            </a:r>
            <a:r>
              <a:rPr lang="es-MX" sz="1100" dirty="0"/>
              <a:t>asunto relevante de la Delegación </a:t>
            </a:r>
            <a:endParaRPr lang="es-MX" sz="1100" dirty="0" smtClean="0"/>
          </a:p>
          <a:p>
            <a:pPr algn="just"/>
            <a:r>
              <a:rPr lang="es-MX" sz="1100" dirty="0" smtClean="0"/>
              <a:t>- </a:t>
            </a:r>
            <a:r>
              <a:rPr lang="es-MX" sz="1100" dirty="0"/>
              <a:t>Seguimiento a los reportes pendientes que no han sido </a:t>
            </a:r>
            <a:r>
              <a:rPr lang="es-MX" sz="1100" dirty="0" smtClean="0"/>
              <a:t>atendidos.</a:t>
            </a:r>
            <a:endParaRPr lang="es-MX" sz="11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Julio 21</a:t>
            </a:r>
          </a:p>
        </p:txBody>
      </p:sp>
      <p:pic>
        <p:nvPicPr>
          <p:cNvPr id="8" name="Imagen 7" descr="C:\Users\Santa Anita\Desktop\AGOSTO\WhatsApp Image 2021-08-18 at 11.10.24 AM.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6885" y="1340768"/>
            <a:ext cx="2545235" cy="2448272"/>
          </a:xfrm>
          <a:prstGeom prst="rect">
            <a:avLst/>
          </a:prstGeom>
          <a:noFill/>
          <a:ln>
            <a:noFill/>
          </a:ln>
        </p:spPr>
      </p:pic>
      <p:pic>
        <p:nvPicPr>
          <p:cNvPr id="9" name="Imagen 8" descr="C:\Users\Santa Anita\Desktop\AGOSTO\WhatsApp Image 2021-08-18 at 11.10.25 AM.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1340768"/>
            <a:ext cx="2520280" cy="2448272"/>
          </a:xfrm>
          <a:prstGeom prst="rect">
            <a:avLst/>
          </a:prstGeom>
          <a:noFill/>
          <a:ln>
            <a:noFill/>
          </a:ln>
        </p:spPr>
      </p:pic>
      <p:pic>
        <p:nvPicPr>
          <p:cNvPr id="10" name="Imagen 9" descr="C:\Users\Santa Anita\Desktop\AGOSTO\WhatsApp Image 2021-08-18 at 11.10.24 AM (1).jpeg"/>
          <p:cNvPicPr/>
          <p:nvPr/>
        </p:nvPicPr>
        <p:blipFill>
          <a:blip r:embed="rId4">
            <a:extLst>
              <a:ext uri="{28A0092B-C50C-407E-A947-70E740481C1C}">
                <a14:useLocalDpi xmlns:a14="http://schemas.microsoft.com/office/drawing/2010/main" val="0"/>
              </a:ext>
            </a:extLst>
          </a:blip>
          <a:srcRect/>
          <a:stretch>
            <a:fillRect/>
          </a:stretch>
        </p:blipFill>
        <p:spPr bwMode="auto">
          <a:xfrm>
            <a:off x="3131840" y="3908480"/>
            <a:ext cx="2520280" cy="2413000"/>
          </a:xfrm>
          <a:prstGeom prst="rect">
            <a:avLst/>
          </a:prstGeom>
          <a:noFill/>
          <a:ln>
            <a:noFill/>
          </a:ln>
        </p:spPr>
      </p:pic>
      <p:pic>
        <p:nvPicPr>
          <p:cNvPr id="11" name="Imagen 10" descr="C:\Users\Santa Anita\Desktop\AGOSTO\WhatsApp Image 2021-08-18 at 11.10.24 AM (2).jpeg"/>
          <p:cNvPicPr/>
          <p:nvPr/>
        </p:nvPicPr>
        <p:blipFill>
          <a:blip r:embed="rId5">
            <a:extLst>
              <a:ext uri="{28A0092B-C50C-407E-A947-70E740481C1C}">
                <a14:useLocalDpi xmlns:a14="http://schemas.microsoft.com/office/drawing/2010/main" val="0"/>
              </a:ext>
            </a:extLst>
          </a:blip>
          <a:srcRect/>
          <a:stretch>
            <a:fillRect/>
          </a:stretch>
        </p:blipFill>
        <p:spPr bwMode="auto">
          <a:xfrm>
            <a:off x="5796135" y="3867141"/>
            <a:ext cx="2520281" cy="2454339"/>
          </a:xfrm>
          <a:prstGeom prst="rect">
            <a:avLst/>
          </a:prstGeom>
          <a:noFill/>
          <a:ln>
            <a:noFill/>
          </a:ln>
        </p:spPr>
      </p:pic>
    </p:spTree>
    <p:extLst>
      <p:ext uri="{BB962C8B-B14F-4D97-AF65-F5344CB8AC3E}">
        <p14:creationId xmlns:p14="http://schemas.microsoft.com/office/powerpoint/2010/main" val="29290117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Vistas a Colonias/ Actividad 29 Julio 2021</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539552" y="1476035"/>
            <a:ext cx="2448272" cy="1615827"/>
          </a:xfrm>
          <a:prstGeom prst="rect">
            <a:avLst/>
          </a:prstGeom>
          <a:noFill/>
        </p:spPr>
        <p:txBody>
          <a:bodyPr wrap="square" rtlCol="0">
            <a:spAutoFit/>
          </a:bodyPr>
          <a:lstStyle/>
          <a:p>
            <a:pPr algn="just"/>
            <a:r>
              <a:rPr lang="es-MX" sz="1100" dirty="0" smtClean="0"/>
              <a:t>⁃Se </a:t>
            </a:r>
            <a:r>
              <a:rPr lang="es-MX" sz="1100" dirty="0"/>
              <a:t>realiza visita de trabajos de bacheo de la calle prolongación Colon en la Colonia Ojo de agua 	</a:t>
            </a:r>
            <a:endParaRPr lang="es-MX" sz="1100" dirty="0" smtClean="0"/>
          </a:p>
          <a:p>
            <a:pPr algn="just"/>
            <a:r>
              <a:rPr lang="es-MX" sz="1100" dirty="0" smtClean="0"/>
              <a:t>⁃Se </a:t>
            </a:r>
            <a:r>
              <a:rPr lang="es-MX" sz="1100" dirty="0"/>
              <a:t>realiza poda de árboles de las jardineras de la plazoleta jardín del centro de Santa Anita 	</a:t>
            </a:r>
            <a:endParaRPr lang="es-MX" sz="1100" dirty="0" smtClean="0"/>
          </a:p>
          <a:p>
            <a:pPr algn="just"/>
            <a:r>
              <a:rPr lang="es-MX" sz="1100" dirty="0" smtClean="0"/>
              <a:t>⁃Se </a:t>
            </a:r>
            <a:r>
              <a:rPr lang="es-MX" sz="1100" dirty="0"/>
              <a:t>apoya en operativo a la Dirección de Delegaciones y Agencias Municipales.</a:t>
            </a:r>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Julio 21</a:t>
            </a:r>
          </a:p>
        </p:txBody>
      </p:sp>
      <p:pic>
        <p:nvPicPr>
          <p:cNvPr id="8" name="Imagen 7" descr="C:\Users\Santa Anita\Desktop\AGOSTO\WhatsApp Image 2021-08-18 at 11.17.36 AM (4).jpeg"/>
          <p:cNvPicPr/>
          <p:nvPr/>
        </p:nvPicPr>
        <p:blipFill>
          <a:blip r:embed="rId2">
            <a:extLst>
              <a:ext uri="{28A0092B-C50C-407E-A947-70E740481C1C}">
                <a14:useLocalDpi xmlns:a14="http://schemas.microsoft.com/office/drawing/2010/main" val="0"/>
              </a:ext>
            </a:extLst>
          </a:blip>
          <a:srcRect/>
          <a:stretch>
            <a:fillRect/>
          </a:stretch>
        </p:blipFill>
        <p:spPr bwMode="auto">
          <a:xfrm>
            <a:off x="3707904" y="1340768"/>
            <a:ext cx="3384376" cy="2401898"/>
          </a:xfrm>
          <a:prstGeom prst="rect">
            <a:avLst/>
          </a:prstGeom>
          <a:noFill/>
          <a:ln>
            <a:noFill/>
          </a:ln>
        </p:spPr>
      </p:pic>
      <p:pic>
        <p:nvPicPr>
          <p:cNvPr id="9" name="Imagen 8" descr="C:\Users\Santa Anita\Desktop\AGOSTO\WhatsApp Image 2021-08-18 at 11.10.24 AM (3).jpeg"/>
          <p:cNvPicPr/>
          <p:nvPr/>
        </p:nvPicPr>
        <p:blipFill>
          <a:blip r:embed="rId3">
            <a:extLst>
              <a:ext uri="{28A0092B-C50C-407E-A947-70E740481C1C}">
                <a14:useLocalDpi xmlns:a14="http://schemas.microsoft.com/office/drawing/2010/main" val="0"/>
              </a:ext>
            </a:extLst>
          </a:blip>
          <a:srcRect/>
          <a:stretch>
            <a:fillRect/>
          </a:stretch>
        </p:blipFill>
        <p:spPr bwMode="auto">
          <a:xfrm>
            <a:off x="3707904" y="3808294"/>
            <a:ext cx="3384376" cy="2429018"/>
          </a:xfrm>
          <a:prstGeom prst="rect">
            <a:avLst/>
          </a:prstGeom>
          <a:noFill/>
          <a:ln>
            <a:noFill/>
          </a:ln>
        </p:spPr>
      </p:pic>
    </p:spTree>
    <p:extLst>
      <p:ext uri="{BB962C8B-B14F-4D97-AF65-F5344CB8AC3E}">
        <p14:creationId xmlns:p14="http://schemas.microsoft.com/office/powerpoint/2010/main" val="39595547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Vistas a Colonias/ Actividad 30 Julio 2021</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539552" y="1476035"/>
            <a:ext cx="2448272" cy="4832092"/>
          </a:xfrm>
          <a:prstGeom prst="rect">
            <a:avLst/>
          </a:prstGeom>
          <a:noFill/>
        </p:spPr>
        <p:txBody>
          <a:bodyPr wrap="square" rtlCol="0">
            <a:spAutoFit/>
          </a:bodyPr>
          <a:lstStyle/>
          <a:p>
            <a:pPr algn="just"/>
            <a:r>
              <a:rPr lang="es-MX" sz="1100" dirty="0" smtClean="0"/>
              <a:t>-Se </a:t>
            </a:r>
            <a:r>
              <a:rPr lang="es-MX" sz="1100" dirty="0"/>
              <a:t>atienden en la </a:t>
            </a:r>
            <a:r>
              <a:rPr lang="es-MX" sz="1100" dirty="0" smtClean="0"/>
              <a:t>Delegación </a:t>
            </a:r>
            <a:r>
              <a:rPr lang="es-MX" sz="1100" dirty="0"/>
              <a:t>al Sr Guillermo Amador Téllez, quien solicita orientación para solicitar trámite de cambio de titular de fosas en el panteón </a:t>
            </a:r>
            <a:r>
              <a:rPr lang="es-MX" sz="1100" dirty="0" smtClean="0"/>
              <a:t>municipal</a:t>
            </a:r>
          </a:p>
          <a:p>
            <a:pPr algn="just"/>
            <a:r>
              <a:rPr lang="es-MX" sz="1100" dirty="0" smtClean="0"/>
              <a:t>-Se </a:t>
            </a:r>
            <a:r>
              <a:rPr lang="es-MX" sz="1100" dirty="0"/>
              <a:t>recibe petición vía telefónica de la </a:t>
            </a:r>
            <a:r>
              <a:rPr lang="es-MX" sz="1100" dirty="0" err="1"/>
              <a:t>Sra</a:t>
            </a:r>
            <a:r>
              <a:rPr lang="es-MX" sz="1100" dirty="0"/>
              <a:t> Olivia Franco, para reunión con locatarios, participación Ciudadana, Obras Públicas y la Delegación, a fin de exponer diversas dudas, mencionando cómo la más relevante que solicitan que el arroyo vehicular de la salida de la calle Ramón Corona desde donde comienza el camellón central hasta Camino Real de Colima sea del doble carril o espacio para que salgan dos vehículos </a:t>
            </a:r>
            <a:endParaRPr lang="es-MX" sz="1100" dirty="0" smtClean="0"/>
          </a:p>
          <a:p>
            <a:pPr algn="just"/>
            <a:r>
              <a:rPr lang="es-MX" sz="1100" dirty="0" smtClean="0"/>
              <a:t>-Se </a:t>
            </a:r>
            <a:r>
              <a:rPr lang="es-MX" sz="1100" dirty="0"/>
              <a:t>atiende en la Delegación a la Sr Daniel </a:t>
            </a:r>
            <a:r>
              <a:rPr lang="es-MX" sz="1100" dirty="0" smtClean="0"/>
              <a:t>Juárez, </a:t>
            </a:r>
            <a:r>
              <a:rPr lang="es-MX" sz="1100" dirty="0"/>
              <a:t>solicita retiro de costales de tierra que retiró de arroyo vehicular fuera de su local, debido al deslave de tierra por la obra de Ramón </a:t>
            </a:r>
            <a:r>
              <a:rPr lang="es-MX" sz="1100" dirty="0" smtClean="0"/>
              <a:t>Corona</a:t>
            </a:r>
          </a:p>
          <a:p>
            <a:pPr algn="just"/>
            <a:r>
              <a:rPr lang="es-MX" sz="1100" dirty="0" smtClean="0"/>
              <a:t>-Se </a:t>
            </a:r>
            <a:r>
              <a:rPr lang="es-MX" sz="1100" dirty="0"/>
              <a:t>recibe en la Delegación a la </a:t>
            </a:r>
            <a:r>
              <a:rPr lang="es-MX" sz="1100" dirty="0" err="1"/>
              <a:t>Sra</a:t>
            </a:r>
            <a:r>
              <a:rPr lang="es-MX" sz="1100" dirty="0"/>
              <a:t> Carmen Vizcarra, quien solicita cambio de drenaje en la calle Aldama por un conflicto que tienen de años, así como expone los conflictos viales por no respetar los sentidos de las </a:t>
            </a:r>
            <a:r>
              <a:rPr lang="es-MX" sz="1100" dirty="0" smtClean="0"/>
              <a:t>calles</a:t>
            </a:r>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Julio 21</a:t>
            </a:r>
          </a:p>
        </p:txBody>
      </p:sp>
      <p:pic>
        <p:nvPicPr>
          <p:cNvPr id="9" name="Imagen 8" descr="C:\Users\Santa Anita\Desktop\AGOSTO\WhatsApp Image 2021-08-18 at 11.14.02 AM (3).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1281140"/>
            <a:ext cx="3156965" cy="2418667"/>
          </a:xfrm>
          <a:prstGeom prst="rect">
            <a:avLst/>
          </a:prstGeom>
          <a:noFill/>
          <a:ln>
            <a:noFill/>
          </a:ln>
        </p:spPr>
      </p:pic>
      <p:pic>
        <p:nvPicPr>
          <p:cNvPr id="10" name="Imagen 9" descr="C:\Users\Santa Anita\Desktop\AGOSTO\WhatsApp Image 2021-08-18 at 11.14.02 AM (4).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3915831"/>
            <a:ext cx="3156965" cy="2338705"/>
          </a:xfrm>
          <a:prstGeom prst="rect">
            <a:avLst/>
          </a:prstGeom>
          <a:noFill/>
          <a:ln>
            <a:noFill/>
          </a:ln>
        </p:spPr>
      </p:pic>
    </p:spTree>
    <p:extLst>
      <p:ext uri="{BB962C8B-B14F-4D97-AF65-F5344CB8AC3E}">
        <p14:creationId xmlns:p14="http://schemas.microsoft.com/office/powerpoint/2010/main" val="21247770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Vistas a Colonias/ Actividad 30 Julio 2021</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539552" y="1476035"/>
            <a:ext cx="2448272" cy="4662815"/>
          </a:xfrm>
          <a:prstGeom prst="rect">
            <a:avLst/>
          </a:prstGeom>
          <a:noFill/>
        </p:spPr>
        <p:txBody>
          <a:bodyPr wrap="square" rtlCol="0">
            <a:spAutoFit/>
          </a:bodyPr>
          <a:lstStyle/>
          <a:p>
            <a:pPr algn="just"/>
            <a:r>
              <a:rPr lang="es-MX" sz="1100" dirty="0" smtClean="0"/>
              <a:t>-Se </a:t>
            </a:r>
            <a:r>
              <a:rPr lang="es-MX" sz="1100" dirty="0"/>
              <a:t>realiza visita para ver los avances de la obra de la calle Ramón Corona desde la calle Allende, así como atender no hubiera ningún impedimento para continuar con la </a:t>
            </a:r>
            <a:r>
              <a:rPr lang="es-MX" sz="1100" dirty="0" smtClean="0"/>
              <a:t>misma</a:t>
            </a:r>
          </a:p>
          <a:p>
            <a:pPr algn="just"/>
            <a:r>
              <a:rPr lang="es-MX" sz="1100" dirty="0" smtClean="0"/>
              <a:t>-Se </a:t>
            </a:r>
            <a:r>
              <a:rPr lang="es-MX" sz="1100" dirty="0"/>
              <a:t>realizan 2 tarjetas informativas con asuntos relevantes de la Delegación </a:t>
            </a:r>
            <a:r>
              <a:rPr lang="es-MX" sz="1100" dirty="0" smtClean="0"/>
              <a:t> </a:t>
            </a:r>
          </a:p>
          <a:p>
            <a:pPr algn="just"/>
            <a:r>
              <a:rPr lang="es-MX" sz="1100" dirty="0" smtClean="0"/>
              <a:t>-Se </a:t>
            </a:r>
            <a:r>
              <a:rPr lang="es-MX" sz="1100" dirty="0"/>
              <a:t>recibe llamada telefónica de ciudadana quien expone la inconformidad por el cobro excesivo del requerimiento de pago de los adeudos de agua potable. Refiriendo que es un problema de años y no se regularizado, además que los cobros son por años que ella si ha pagado </a:t>
            </a:r>
            <a:endParaRPr lang="es-MX" sz="1100" dirty="0" smtClean="0"/>
          </a:p>
          <a:p>
            <a:pPr algn="just"/>
            <a:r>
              <a:rPr lang="es-MX" sz="1100" dirty="0" smtClean="0"/>
              <a:t> </a:t>
            </a:r>
            <a:r>
              <a:rPr lang="es-MX" sz="1100" dirty="0"/>
              <a:t>- Seguimiento a los reportes pendientes que no han sido atendidos.- Se recibe reporte de la </a:t>
            </a:r>
            <a:r>
              <a:rPr lang="es-MX" sz="1100" dirty="0" err="1"/>
              <a:t>Sra</a:t>
            </a:r>
            <a:r>
              <a:rPr lang="es-MX" sz="1100" dirty="0"/>
              <a:t> Irma </a:t>
            </a:r>
            <a:r>
              <a:rPr lang="es-MX" sz="1100" dirty="0" smtClean="0"/>
              <a:t>García Díaz, </a:t>
            </a:r>
            <a:r>
              <a:rPr lang="es-MX" sz="1100" dirty="0"/>
              <a:t>encargada de cerrar y abrir las puertas de la cancha de fútbol rápido de la Colonia Ojo de Agua, me hace del conocimiento que fueron retiradas tanto las cadenas como los candados de las puertas de las </a:t>
            </a:r>
            <a:r>
              <a:rPr lang="es-MX" sz="1100" dirty="0" smtClean="0"/>
              <a:t>canchas</a:t>
            </a:r>
          </a:p>
          <a:p>
            <a:pPr algn="just"/>
            <a:r>
              <a:rPr lang="es-MX" sz="1100" dirty="0" smtClean="0"/>
              <a:t>- </a:t>
            </a:r>
            <a:r>
              <a:rPr lang="es-MX" sz="1100" dirty="0"/>
              <a:t>Se apoya en operativo a la Dirección de Delegaciones y Agencias </a:t>
            </a:r>
          </a:p>
          <a:p>
            <a:pPr algn="just"/>
            <a:endParaRPr lang="es-MX" sz="1100" dirty="0" smtClean="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Julio 21</a:t>
            </a:r>
          </a:p>
        </p:txBody>
      </p:sp>
      <p:pic>
        <p:nvPicPr>
          <p:cNvPr id="8" name="Imagen 7" descr="C:\Users\Santa Anita\Desktop\AGOSTO\WhatsApp Image 2021-08-18 at 11.14.02 AM (2).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1286731"/>
            <a:ext cx="3096343" cy="2520280"/>
          </a:xfrm>
          <a:prstGeom prst="rect">
            <a:avLst/>
          </a:prstGeom>
          <a:noFill/>
          <a:ln>
            <a:noFill/>
          </a:ln>
        </p:spPr>
      </p:pic>
    </p:spTree>
    <p:extLst>
      <p:ext uri="{BB962C8B-B14F-4D97-AF65-F5344CB8AC3E}">
        <p14:creationId xmlns:p14="http://schemas.microsoft.com/office/powerpoint/2010/main" val="3729320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Vistas a Colonias/ Actividad 02 Agosto 2021</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539552" y="1476035"/>
            <a:ext cx="2448272" cy="3816429"/>
          </a:xfrm>
          <a:prstGeom prst="rect">
            <a:avLst/>
          </a:prstGeom>
          <a:noFill/>
        </p:spPr>
        <p:txBody>
          <a:bodyPr wrap="square" rtlCol="0">
            <a:spAutoFit/>
          </a:bodyPr>
          <a:lstStyle/>
          <a:p>
            <a:pPr algn="just"/>
            <a:r>
              <a:rPr lang="es-MX" sz="1100" dirty="0" smtClean="0"/>
              <a:t>-Se </a:t>
            </a:r>
            <a:r>
              <a:rPr lang="es-MX" sz="1100" dirty="0"/>
              <a:t>realiza visita para ver los avances de la obra de la calle Ramón Corona desde la calle Allende, así como atender no hubiera ningún impedimento para continuar con la misma- Se realiza tarjeta informativa con asunto relevante de la Delegación </a:t>
            </a:r>
            <a:r>
              <a:rPr lang="es-MX" sz="1100" dirty="0" smtClean="0"/>
              <a:t>  - </a:t>
            </a:r>
            <a:r>
              <a:rPr lang="es-MX" sz="1100" dirty="0"/>
              <a:t>Seguimiento a los reportes pendientes que no han sido </a:t>
            </a:r>
            <a:r>
              <a:rPr lang="es-MX" sz="1100" dirty="0" smtClean="0"/>
              <a:t>atendidos</a:t>
            </a:r>
          </a:p>
          <a:p>
            <a:pPr algn="just"/>
            <a:r>
              <a:rPr lang="es-MX" sz="1100" dirty="0" smtClean="0"/>
              <a:t>-Se </a:t>
            </a:r>
            <a:r>
              <a:rPr lang="es-MX" sz="1100" dirty="0"/>
              <a:t>continúa con bacheo de empedrado de la calle Prolongación Colon y Agua </a:t>
            </a:r>
            <a:r>
              <a:rPr lang="es-MX" sz="1100" dirty="0" smtClean="0"/>
              <a:t>Verde</a:t>
            </a:r>
          </a:p>
          <a:p>
            <a:pPr algn="just"/>
            <a:r>
              <a:rPr lang="es-MX" sz="1100" dirty="0" smtClean="0"/>
              <a:t>-Se </a:t>
            </a:r>
            <a:r>
              <a:rPr lang="es-MX" sz="1100" dirty="0"/>
              <a:t>realiza limpieza y retiro de la tierra en el crucero de la calle Ramón Corona y Ocampo, ocasionada por la obra de la Calle Ramón Corona </a:t>
            </a:r>
            <a:endParaRPr lang="es-MX" sz="1100" dirty="0" smtClean="0"/>
          </a:p>
          <a:p>
            <a:pPr algn="just"/>
            <a:r>
              <a:rPr lang="es-MX" sz="1100" dirty="0" smtClean="0"/>
              <a:t>- </a:t>
            </a:r>
            <a:r>
              <a:rPr lang="es-MX" sz="1100" dirty="0"/>
              <a:t>Se atiende en la Delegación al Sr </a:t>
            </a:r>
            <a:r>
              <a:rPr lang="es-MX" sz="1100" dirty="0" smtClean="0"/>
              <a:t>Raúl </a:t>
            </a:r>
            <a:r>
              <a:rPr lang="es-MX" sz="1100" dirty="0"/>
              <a:t>Ornelas, quien reporta el socavón de Prolongación Colon y Arroyo Sur, se le informó que ya se solicitó la reparación del mismo, estamos en espera de que sea a la brevedad </a:t>
            </a:r>
            <a:r>
              <a:rPr lang="es-MX" sz="1100" dirty="0" smtClean="0"/>
              <a:t>posible.</a:t>
            </a:r>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Agosto 21</a:t>
            </a:r>
          </a:p>
        </p:txBody>
      </p:sp>
      <p:pic>
        <p:nvPicPr>
          <p:cNvPr id="8" name="Imagen 7" descr="C:\Users\Santa Anita\Desktop\AGOSTO\WhatsApp Image 2021-08-18 at 11.17.36 AM (1).jpeg"/>
          <p:cNvPicPr/>
          <p:nvPr/>
        </p:nvPicPr>
        <p:blipFill>
          <a:blip r:embed="rId2">
            <a:extLst>
              <a:ext uri="{28A0092B-C50C-407E-A947-70E740481C1C}">
                <a14:useLocalDpi xmlns:a14="http://schemas.microsoft.com/office/drawing/2010/main" val="0"/>
              </a:ext>
            </a:extLst>
          </a:blip>
          <a:srcRect/>
          <a:stretch>
            <a:fillRect/>
          </a:stretch>
        </p:blipFill>
        <p:spPr bwMode="auto">
          <a:xfrm>
            <a:off x="3131840" y="1268761"/>
            <a:ext cx="2520280" cy="2520279"/>
          </a:xfrm>
          <a:prstGeom prst="rect">
            <a:avLst/>
          </a:prstGeom>
          <a:noFill/>
          <a:ln>
            <a:noFill/>
          </a:ln>
        </p:spPr>
      </p:pic>
      <p:pic>
        <p:nvPicPr>
          <p:cNvPr id="9" name="Imagen 8" descr="C:\Users\Santa Anita\Desktop\AGOSTO\WhatsApp Image 2021-08-18 at 11.17.36 AM (2).jpeg"/>
          <p:cNvPicPr/>
          <p:nvPr/>
        </p:nvPicPr>
        <p:blipFill>
          <a:blip r:embed="rId3">
            <a:extLst>
              <a:ext uri="{28A0092B-C50C-407E-A947-70E740481C1C}">
                <a14:useLocalDpi xmlns:a14="http://schemas.microsoft.com/office/drawing/2010/main" val="0"/>
              </a:ext>
            </a:extLst>
          </a:blip>
          <a:srcRect/>
          <a:stretch>
            <a:fillRect/>
          </a:stretch>
        </p:blipFill>
        <p:spPr bwMode="auto">
          <a:xfrm>
            <a:off x="5796136" y="1268761"/>
            <a:ext cx="2544322" cy="2520279"/>
          </a:xfrm>
          <a:prstGeom prst="rect">
            <a:avLst/>
          </a:prstGeom>
          <a:noFill/>
          <a:ln>
            <a:noFill/>
          </a:ln>
        </p:spPr>
      </p:pic>
      <p:pic>
        <p:nvPicPr>
          <p:cNvPr id="10" name="Imagen 9" descr="C:\Users\Santa Anita\Desktop\AGOSTO\WhatsApp Image 2021-08-18 at 11.17.36 AM (5).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9378" y="3909107"/>
            <a:ext cx="2512742" cy="2400214"/>
          </a:xfrm>
          <a:prstGeom prst="rect">
            <a:avLst/>
          </a:prstGeom>
          <a:noFill/>
          <a:ln>
            <a:noFill/>
          </a:ln>
        </p:spPr>
      </p:pic>
      <p:pic>
        <p:nvPicPr>
          <p:cNvPr id="11" name="Imagen 10" descr="C:\Users\Santa Anita\Desktop\AGOSTO\WhatsApp Image 2021-08-18 at 11.17.36 AM.jpeg"/>
          <p:cNvPicPr/>
          <p:nvPr/>
        </p:nvPicPr>
        <p:blipFill>
          <a:blip r:embed="rId5">
            <a:extLst>
              <a:ext uri="{28A0092B-C50C-407E-A947-70E740481C1C}">
                <a14:useLocalDpi xmlns:a14="http://schemas.microsoft.com/office/drawing/2010/main" val="0"/>
              </a:ext>
            </a:extLst>
          </a:blip>
          <a:srcRect/>
          <a:stretch>
            <a:fillRect/>
          </a:stretch>
        </p:blipFill>
        <p:spPr bwMode="auto">
          <a:xfrm>
            <a:off x="5796136" y="3909107"/>
            <a:ext cx="2520280" cy="2400214"/>
          </a:xfrm>
          <a:prstGeom prst="rect">
            <a:avLst/>
          </a:prstGeom>
          <a:noFill/>
          <a:ln>
            <a:noFill/>
          </a:ln>
        </p:spPr>
      </p:pic>
    </p:spTree>
    <p:extLst>
      <p:ext uri="{BB962C8B-B14F-4D97-AF65-F5344CB8AC3E}">
        <p14:creationId xmlns:p14="http://schemas.microsoft.com/office/powerpoint/2010/main" val="28170118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Vistas a Colonias/ Actividad 03 Agosto 2021</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539552" y="1476035"/>
            <a:ext cx="2448272" cy="2970044"/>
          </a:xfrm>
          <a:prstGeom prst="rect">
            <a:avLst/>
          </a:prstGeom>
          <a:noFill/>
        </p:spPr>
        <p:txBody>
          <a:bodyPr wrap="square" rtlCol="0">
            <a:spAutoFit/>
          </a:bodyPr>
          <a:lstStyle/>
          <a:p>
            <a:pPr algn="just"/>
            <a:r>
              <a:rPr lang="es-MX" sz="1100" dirty="0" smtClean="0"/>
              <a:t>-Se </a:t>
            </a:r>
            <a:r>
              <a:rPr lang="es-MX" sz="1100" dirty="0"/>
              <a:t>continúa con bacheo de empedrado de la calle Prolongación </a:t>
            </a:r>
            <a:r>
              <a:rPr lang="es-MX" sz="1100" dirty="0" smtClean="0"/>
              <a:t>Colon.</a:t>
            </a:r>
          </a:p>
          <a:p>
            <a:pPr algn="just"/>
            <a:r>
              <a:rPr lang="es-MX" sz="1100" dirty="0" smtClean="0"/>
              <a:t> </a:t>
            </a:r>
            <a:r>
              <a:rPr lang="es-MX" sz="1100" dirty="0"/>
              <a:t>- Se entregan listas de asistencia y Nómina a Dirección de Delegaciones y Agencias </a:t>
            </a:r>
            <a:r>
              <a:rPr lang="es-MX" sz="1100" dirty="0" smtClean="0"/>
              <a:t>Municipales. </a:t>
            </a:r>
          </a:p>
          <a:p>
            <a:pPr algn="just"/>
            <a:r>
              <a:rPr lang="es-MX" sz="1100" dirty="0" smtClean="0"/>
              <a:t>-Se </a:t>
            </a:r>
            <a:r>
              <a:rPr lang="es-MX" sz="1100" dirty="0"/>
              <a:t>repara el tope de la calle Pedro Moreno esquina Manuel </a:t>
            </a:r>
            <a:r>
              <a:rPr lang="es-MX" sz="1100" dirty="0" smtClean="0"/>
              <a:t>Acuña.</a:t>
            </a:r>
          </a:p>
          <a:p>
            <a:pPr algn="just"/>
            <a:r>
              <a:rPr lang="es-MX" sz="1100" dirty="0" smtClean="0"/>
              <a:t>-Se </a:t>
            </a:r>
            <a:r>
              <a:rPr lang="es-MX" sz="1100" dirty="0"/>
              <a:t>realizan visita a calle Magallanes y Aquiles Serdán, para verificar daños en bocas de tormentas a fin de levantar </a:t>
            </a:r>
            <a:r>
              <a:rPr lang="es-MX" sz="1100" dirty="0" smtClean="0"/>
              <a:t>reportes</a:t>
            </a:r>
          </a:p>
          <a:p>
            <a:pPr algn="just"/>
            <a:r>
              <a:rPr lang="es-MX" sz="1100" dirty="0" smtClean="0"/>
              <a:t> </a:t>
            </a:r>
            <a:r>
              <a:rPr lang="es-MX" sz="1100" dirty="0"/>
              <a:t>- Poda de pasto y limpieza del jardín de la plaza principal de Santa Anita </a:t>
            </a:r>
            <a:endParaRPr lang="es-MX" sz="1100" dirty="0" smtClean="0"/>
          </a:p>
          <a:p>
            <a:pPr algn="just"/>
            <a:r>
              <a:rPr lang="es-MX" sz="1100" dirty="0" smtClean="0"/>
              <a:t>-Se </a:t>
            </a:r>
            <a:r>
              <a:rPr lang="es-MX" sz="1100" dirty="0"/>
              <a:t>repara por personal de DELEGACION alcantarilla destapaba en calle Francisco I Madero frente a la finca 460.</a:t>
            </a:r>
            <a:endParaRPr lang="es-MX" sz="1100" dirty="0" smtClean="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Agosto 21</a:t>
            </a:r>
          </a:p>
        </p:txBody>
      </p:sp>
      <p:pic>
        <p:nvPicPr>
          <p:cNvPr id="8" name="Imagen 7" descr="C:\Users\Santa Anita\Desktop\AGOSTO\WhatsApp Image 2021-08-18 at 11.20.00 AM.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1" y="1379506"/>
            <a:ext cx="2527684" cy="2363160"/>
          </a:xfrm>
          <a:prstGeom prst="rect">
            <a:avLst/>
          </a:prstGeom>
          <a:noFill/>
          <a:ln>
            <a:noFill/>
          </a:ln>
        </p:spPr>
      </p:pic>
      <p:pic>
        <p:nvPicPr>
          <p:cNvPr id="9" name="Imagen 8" descr="C:\Users\Santa Anita\Desktop\AGOSTO\WhatsApp Image 2021-08-18 at 11.20.00 AM (3).jpeg"/>
          <p:cNvPicPr/>
          <p:nvPr/>
        </p:nvPicPr>
        <p:blipFill rotWithShape="1">
          <a:blip r:embed="rId3">
            <a:extLst>
              <a:ext uri="{28A0092B-C50C-407E-A947-70E740481C1C}">
                <a14:useLocalDpi xmlns:a14="http://schemas.microsoft.com/office/drawing/2010/main" val="0"/>
              </a:ext>
            </a:extLst>
          </a:blip>
          <a:srcRect l="2187" r="1984"/>
          <a:stretch/>
        </p:blipFill>
        <p:spPr bwMode="auto">
          <a:xfrm>
            <a:off x="5803541" y="1379506"/>
            <a:ext cx="2512873" cy="2363160"/>
          </a:xfrm>
          <a:prstGeom prst="rect">
            <a:avLst/>
          </a:prstGeom>
          <a:noFill/>
          <a:ln>
            <a:noFill/>
          </a:ln>
          <a:extLst>
            <a:ext uri="{53640926-AAD7-44D8-BBD7-CCE9431645EC}">
              <a14:shadowObscured xmlns:a14="http://schemas.microsoft.com/office/drawing/2010/main"/>
            </a:ext>
          </a:extLst>
        </p:spPr>
      </p:pic>
      <p:pic>
        <p:nvPicPr>
          <p:cNvPr id="10" name="Imagen 9" descr="C:\Users\Santa Anita\Desktop\AGOSTO\WhatsApp Image 2021-08-18 at 11.20.00 AM (1).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5936" y="3879439"/>
            <a:ext cx="3456384" cy="2402840"/>
          </a:xfrm>
          <a:prstGeom prst="rect">
            <a:avLst/>
          </a:prstGeom>
          <a:noFill/>
          <a:ln>
            <a:noFill/>
          </a:ln>
        </p:spPr>
      </p:pic>
    </p:spTree>
    <p:extLst>
      <p:ext uri="{BB962C8B-B14F-4D97-AF65-F5344CB8AC3E}">
        <p14:creationId xmlns:p14="http://schemas.microsoft.com/office/powerpoint/2010/main" val="19827126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Vistas a Colonias/ Actividad 04 Agosto 2021</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539552" y="1476035"/>
            <a:ext cx="2448272" cy="4662815"/>
          </a:xfrm>
          <a:prstGeom prst="rect">
            <a:avLst/>
          </a:prstGeom>
          <a:noFill/>
        </p:spPr>
        <p:txBody>
          <a:bodyPr wrap="square" rtlCol="0">
            <a:spAutoFit/>
          </a:bodyPr>
          <a:lstStyle/>
          <a:p>
            <a:pPr algn="just"/>
            <a:r>
              <a:rPr lang="es-MX" sz="1100" dirty="0" smtClean="0"/>
              <a:t>-Se </a:t>
            </a:r>
            <a:r>
              <a:rPr lang="es-MX" sz="1100" dirty="0"/>
              <a:t>realiza visita para ver los avances de la obra de la calle Ramón Corona desde la calle Allende, así como atender no hubiera ningún impedimento para continuar con la </a:t>
            </a:r>
            <a:r>
              <a:rPr lang="es-MX" sz="1100" dirty="0" smtClean="0"/>
              <a:t>misma</a:t>
            </a:r>
          </a:p>
          <a:p>
            <a:pPr algn="just"/>
            <a:r>
              <a:rPr lang="es-MX" sz="1100" dirty="0" smtClean="0"/>
              <a:t>-Se </a:t>
            </a:r>
            <a:r>
              <a:rPr lang="es-MX" sz="1100" dirty="0"/>
              <a:t>recibe en la Delegación a la </a:t>
            </a:r>
            <a:r>
              <a:rPr lang="es-MX" sz="1100" dirty="0" err="1"/>
              <a:t>Sra</a:t>
            </a:r>
            <a:r>
              <a:rPr lang="es-MX" sz="1100" dirty="0"/>
              <a:t> Alejandra Navarrete quien solicita trabajo, se le proporciona datos de una empresa que está contratando personal - Seguimiento a los reportes pendientes que no han sido atendidos</a:t>
            </a:r>
            <a:r>
              <a:rPr lang="es-MX" sz="1100" dirty="0" smtClean="0"/>
              <a:t>.</a:t>
            </a:r>
          </a:p>
          <a:p>
            <a:pPr algn="just"/>
            <a:r>
              <a:rPr lang="es-MX" sz="1100" dirty="0" smtClean="0"/>
              <a:t>-Se </a:t>
            </a:r>
            <a:r>
              <a:rPr lang="es-MX" sz="1100" dirty="0"/>
              <a:t>colocan 3 lonas con leyenda de PROHIBIDO TIRAR BASURA </a:t>
            </a:r>
            <a:endParaRPr lang="es-MX" sz="1100" dirty="0" smtClean="0"/>
          </a:p>
          <a:p>
            <a:pPr algn="just"/>
            <a:r>
              <a:rPr lang="es-MX" sz="1100" dirty="0" smtClean="0"/>
              <a:t>-Se </a:t>
            </a:r>
            <a:r>
              <a:rPr lang="es-MX" sz="1100" dirty="0"/>
              <a:t>continúa con bacheo de empedrado de la calle Prolongación Colon en la Colonia Ojo de </a:t>
            </a:r>
            <a:r>
              <a:rPr lang="es-MX" sz="1100" dirty="0" smtClean="0"/>
              <a:t>Agua</a:t>
            </a:r>
          </a:p>
          <a:p>
            <a:pPr algn="just"/>
            <a:r>
              <a:rPr lang="es-MX" sz="1100" dirty="0" smtClean="0"/>
              <a:t> </a:t>
            </a:r>
            <a:r>
              <a:rPr lang="es-MX" sz="1100" dirty="0"/>
              <a:t>- Se verifica que se repara socavón en calle Aquiles Serdán y calle </a:t>
            </a:r>
            <a:r>
              <a:rPr lang="es-MX" sz="1100" dirty="0" smtClean="0"/>
              <a:t>Universidad</a:t>
            </a:r>
          </a:p>
          <a:p>
            <a:pPr algn="just"/>
            <a:r>
              <a:rPr lang="es-MX" sz="1100" dirty="0" smtClean="0"/>
              <a:t>-Visita </a:t>
            </a:r>
            <a:r>
              <a:rPr lang="es-MX" sz="1100" dirty="0"/>
              <a:t>la obra de base de bomberos en calle Aquiles </a:t>
            </a:r>
            <a:r>
              <a:rPr lang="es-MX" sz="1100" dirty="0" smtClean="0"/>
              <a:t>Serdán</a:t>
            </a:r>
          </a:p>
          <a:p>
            <a:pPr algn="just"/>
            <a:r>
              <a:rPr lang="es-MX" sz="1100" dirty="0" smtClean="0"/>
              <a:t>-Se </a:t>
            </a:r>
            <a:r>
              <a:rPr lang="es-MX" sz="1100" dirty="0"/>
              <a:t>toman fotos de vehículo abandonado para realizar  el reporte </a:t>
            </a:r>
            <a:r>
              <a:rPr lang="es-MX" sz="1100" dirty="0" smtClean="0"/>
              <a:t>correspondiente</a:t>
            </a:r>
          </a:p>
          <a:p>
            <a:pPr algn="just"/>
            <a:r>
              <a:rPr lang="es-MX" sz="1100" dirty="0" smtClean="0"/>
              <a:t>-Se </a:t>
            </a:r>
            <a:r>
              <a:rPr lang="es-MX" sz="1100" dirty="0"/>
              <a:t>confirman reparación de fuga por parte de personal de </a:t>
            </a:r>
            <a:r>
              <a:rPr lang="es-MX" sz="1100" dirty="0" err="1" smtClean="0"/>
              <a:t>Dapat</a:t>
            </a:r>
            <a:endParaRPr lang="es-MX" sz="1100" dirty="0" smtClean="0"/>
          </a:p>
          <a:p>
            <a:pPr algn="just"/>
            <a:r>
              <a:rPr lang="es-MX" sz="1100" dirty="0" smtClean="0"/>
              <a:t> </a:t>
            </a:r>
            <a:r>
              <a:rPr lang="es-MX" sz="1100" dirty="0"/>
              <a:t>- Se realiza fumigación en camellón de calle colon al lado del panteón</a:t>
            </a:r>
            <a:endParaRPr lang="es-MX" sz="1100" dirty="0" smtClean="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Agosto 21</a:t>
            </a:r>
          </a:p>
        </p:txBody>
      </p:sp>
      <p:pic>
        <p:nvPicPr>
          <p:cNvPr id="8" name="Imagen 7" descr="C:\Users\Santa Anita\Desktop\AGOSTO\WhatsApp Image 2021-08-18 at 11.21.48 AM (1).jpeg"/>
          <p:cNvPicPr/>
          <p:nvPr/>
        </p:nvPicPr>
        <p:blipFill>
          <a:blip r:embed="rId2">
            <a:extLst>
              <a:ext uri="{28A0092B-C50C-407E-A947-70E740481C1C}">
                <a14:useLocalDpi xmlns:a14="http://schemas.microsoft.com/office/drawing/2010/main" val="0"/>
              </a:ext>
            </a:extLst>
          </a:blip>
          <a:srcRect/>
          <a:stretch>
            <a:fillRect/>
          </a:stretch>
        </p:blipFill>
        <p:spPr bwMode="auto">
          <a:xfrm>
            <a:off x="3067179" y="1340769"/>
            <a:ext cx="2512933" cy="2401898"/>
          </a:xfrm>
          <a:prstGeom prst="rect">
            <a:avLst/>
          </a:prstGeom>
          <a:noFill/>
          <a:ln>
            <a:noFill/>
          </a:ln>
        </p:spPr>
      </p:pic>
      <p:pic>
        <p:nvPicPr>
          <p:cNvPr id="9" name="Imagen 8" descr="C:\Users\Santa Anita\Desktop\AGOSTO\WhatsApp Image 2021-08-18 at 11.21.48 AM.jpeg"/>
          <p:cNvPicPr/>
          <p:nvPr/>
        </p:nvPicPr>
        <p:blipFill>
          <a:blip r:embed="rId3">
            <a:extLst>
              <a:ext uri="{28A0092B-C50C-407E-A947-70E740481C1C}">
                <a14:useLocalDpi xmlns:a14="http://schemas.microsoft.com/office/drawing/2010/main" val="0"/>
              </a:ext>
            </a:extLst>
          </a:blip>
          <a:srcRect/>
          <a:stretch>
            <a:fillRect/>
          </a:stretch>
        </p:blipFill>
        <p:spPr bwMode="auto">
          <a:xfrm>
            <a:off x="5696379" y="1340769"/>
            <a:ext cx="2583180" cy="2401897"/>
          </a:xfrm>
          <a:prstGeom prst="rect">
            <a:avLst/>
          </a:prstGeom>
          <a:noFill/>
          <a:ln>
            <a:noFill/>
          </a:ln>
        </p:spPr>
      </p:pic>
      <p:pic>
        <p:nvPicPr>
          <p:cNvPr id="10" name="Imagen 9" descr="C:\Users\Santa Anita\Desktop\AGOSTO\WhatsApp Image 2021-08-18 at 11.21.48 AM (2).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2873" y="3789040"/>
            <a:ext cx="2457239" cy="2508885"/>
          </a:xfrm>
          <a:prstGeom prst="rect">
            <a:avLst/>
          </a:prstGeom>
          <a:noFill/>
          <a:ln>
            <a:noFill/>
          </a:ln>
        </p:spPr>
      </p:pic>
      <p:pic>
        <p:nvPicPr>
          <p:cNvPr id="11" name="Imagen 10" descr="C:\Users\Santa Anita\Desktop\AGOSTO\WhatsApp Image 2021-08-18 at 11.21.48 AM (3).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96379" y="3807442"/>
            <a:ext cx="2583180" cy="2413000"/>
          </a:xfrm>
          <a:prstGeom prst="rect">
            <a:avLst/>
          </a:prstGeom>
          <a:noFill/>
          <a:ln>
            <a:noFill/>
          </a:ln>
        </p:spPr>
      </p:pic>
    </p:spTree>
    <p:extLst>
      <p:ext uri="{BB962C8B-B14F-4D97-AF65-F5344CB8AC3E}">
        <p14:creationId xmlns:p14="http://schemas.microsoft.com/office/powerpoint/2010/main" val="34960126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Vistas a Colonias/ Actividad 05 Agosto 2021</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539552" y="1476035"/>
            <a:ext cx="2448272" cy="4324261"/>
          </a:xfrm>
          <a:prstGeom prst="rect">
            <a:avLst/>
          </a:prstGeom>
          <a:noFill/>
        </p:spPr>
        <p:txBody>
          <a:bodyPr wrap="square" rtlCol="0">
            <a:spAutoFit/>
          </a:bodyPr>
          <a:lstStyle/>
          <a:p>
            <a:pPr algn="just"/>
            <a:r>
              <a:rPr lang="es-MX" sz="1100" dirty="0" smtClean="0"/>
              <a:t>-Se </a:t>
            </a:r>
            <a:r>
              <a:rPr lang="es-MX" sz="1100" dirty="0"/>
              <a:t>realiza visita para ver los avances de </a:t>
            </a:r>
            <a:r>
              <a:rPr lang="es-MX" sz="1100" dirty="0" err="1"/>
              <a:t>reencarpetado</a:t>
            </a:r>
            <a:r>
              <a:rPr lang="es-MX" sz="1100" dirty="0"/>
              <a:t> de la calle </a:t>
            </a:r>
            <a:r>
              <a:rPr lang="es-MX" sz="1100" dirty="0" smtClean="0"/>
              <a:t>Agustín </a:t>
            </a:r>
            <a:r>
              <a:rPr lang="es-MX" sz="1100" dirty="0"/>
              <a:t>Rivera en su cruce con camino a San Sebastián hasta límite con San Sebastián el Grande municipio de Tlajomulco de Zúñiga </a:t>
            </a:r>
            <a:endParaRPr lang="es-MX" sz="1100" dirty="0" smtClean="0"/>
          </a:p>
          <a:p>
            <a:pPr algn="just"/>
            <a:r>
              <a:rPr lang="es-MX" sz="1100" dirty="0" smtClean="0"/>
              <a:t>-Poda </a:t>
            </a:r>
            <a:r>
              <a:rPr lang="es-MX" sz="1100" dirty="0"/>
              <a:t>de palmeras de camellón central  de la calle Ramón Corona </a:t>
            </a:r>
            <a:endParaRPr lang="es-MX" sz="1100" dirty="0" smtClean="0"/>
          </a:p>
          <a:p>
            <a:pPr algn="just"/>
            <a:r>
              <a:rPr lang="es-MX" sz="1100" dirty="0" smtClean="0"/>
              <a:t>-Revisión </a:t>
            </a:r>
            <a:r>
              <a:rPr lang="es-MX" sz="1100" dirty="0"/>
              <a:t>de la calle Francisco I. Madero desde camino Real hasta Abasolo, para levantamiento de reportes por falta de tapas de toma de agua</a:t>
            </a:r>
            <a:r>
              <a:rPr lang="es-MX" sz="1100" dirty="0" smtClean="0"/>
              <a:t>.</a:t>
            </a:r>
          </a:p>
          <a:p>
            <a:pPr algn="just"/>
            <a:r>
              <a:rPr lang="es-MX" sz="1100" dirty="0" smtClean="0"/>
              <a:t>-Seguimiento </a:t>
            </a:r>
            <a:r>
              <a:rPr lang="es-MX" sz="1100" dirty="0"/>
              <a:t>a los reportes pendientes que no han sido atendidos</a:t>
            </a:r>
            <a:r>
              <a:rPr lang="es-MX" sz="1100" dirty="0" smtClean="0"/>
              <a:t>.</a:t>
            </a:r>
          </a:p>
          <a:p>
            <a:pPr algn="just"/>
            <a:r>
              <a:rPr lang="es-MX" sz="1100" dirty="0" smtClean="0"/>
              <a:t>-Se </a:t>
            </a:r>
            <a:r>
              <a:rPr lang="es-MX" sz="1100" dirty="0"/>
              <a:t>continúa con bacheo de empedrado de la calle Prolongación Colon en la Colonia Ojo de Agua </a:t>
            </a:r>
            <a:endParaRPr lang="es-MX" sz="1100" dirty="0" smtClean="0"/>
          </a:p>
          <a:p>
            <a:pPr algn="just"/>
            <a:r>
              <a:rPr lang="es-MX" sz="1100" dirty="0" smtClean="0"/>
              <a:t>-Se </a:t>
            </a:r>
            <a:r>
              <a:rPr lang="es-MX" sz="1100" dirty="0"/>
              <a:t>realiza convocatoria a niños de la Delegación Santa Anita, al evento TLAQUEPAQUE CON OJOS DE NIÑO, así como la logística del traslado a dicho evento </a:t>
            </a:r>
            <a:endParaRPr lang="es-MX" sz="1100" dirty="0" smtClean="0"/>
          </a:p>
          <a:p>
            <a:pPr algn="just"/>
            <a:r>
              <a:rPr lang="es-MX" sz="1100" dirty="0" smtClean="0"/>
              <a:t>- </a:t>
            </a:r>
            <a:r>
              <a:rPr lang="es-MX" sz="1100" dirty="0"/>
              <a:t>Entrega de despensas por parte del </a:t>
            </a:r>
            <a:r>
              <a:rPr lang="es-MX" sz="1100" dirty="0" err="1"/>
              <a:t>Dif</a:t>
            </a:r>
            <a:r>
              <a:rPr lang="es-MX" sz="1100" dirty="0"/>
              <a:t> que se encuentra dentro del edifico de la Delegación</a:t>
            </a:r>
            <a:endParaRPr lang="es-MX" sz="1100" dirty="0" smtClean="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Agosto 21</a:t>
            </a:r>
          </a:p>
        </p:txBody>
      </p:sp>
      <p:pic>
        <p:nvPicPr>
          <p:cNvPr id="8" name="Imagen 7" descr="C:\Users\Santa Anita\Desktop\AGOSTO\WhatsApp Image 2021-08-18 at 11.23.43 AM (1).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0029" y="1395209"/>
            <a:ext cx="2589495" cy="2392045"/>
          </a:xfrm>
          <a:prstGeom prst="rect">
            <a:avLst/>
          </a:prstGeom>
          <a:noFill/>
          <a:ln>
            <a:noFill/>
          </a:ln>
        </p:spPr>
      </p:pic>
      <p:pic>
        <p:nvPicPr>
          <p:cNvPr id="9" name="Imagen 8" descr="C:\Users\Santa Anita\Desktop\AGOSTO\WhatsApp Image 2021-08-18 at 11.23.43 AM.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1728" y="1395209"/>
            <a:ext cx="2574686" cy="2392045"/>
          </a:xfrm>
          <a:prstGeom prst="rect">
            <a:avLst/>
          </a:prstGeom>
          <a:noFill/>
          <a:ln>
            <a:noFill/>
          </a:ln>
        </p:spPr>
      </p:pic>
      <p:pic>
        <p:nvPicPr>
          <p:cNvPr id="10" name="Imagen 9" descr="C:\Users\Santa Anita\Desktop\AGOSTO\WhatsApp Image 2021-08-18 at 11.23.43 AM (2).jpeg"/>
          <p:cNvPicPr/>
          <p:nvPr/>
        </p:nvPicPr>
        <p:blipFill>
          <a:blip r:embed="rId4">
            <a:extLst>
              <a:ext uri="{28A0092B-C50C-407E-A947-70E740481C1C}">
                <a14:useLocalDpi xmlns:a14="http://schemas.microsoft.com/office/drawing/2010/main" val="0"/>
              </a:ext>
            </a:extLst>
          </a:blip>
          <a:srcRect/>
          <a:stretch>
            <a:fillRect/>
          </a:stretch>
        </p:blipFill>
        <p:spPr bwMode="auto">
          <a:xfrm>
            <a:off x="3095896" y="3975015"/>
            <a:ext cx="2563628" cy="2334305"/>
          </a:xfrm>
          <a:prstGeom prst="rect">
            <a:avLst/>
          </a:prstGeom>
          <a:noFill/>
          <a:ln>
            <a:noFill/>
          </a:ln>
        </p:spPr>
      </p:pic>
      <p:pic>
        <p:nvPicPr>
          <p:cNvPr id="11" name="Imagen 10" descr="C:\Users\Santa Anita\Desktop\AGOSTO\WhatsApp Image 2021-08-18 at 11.23.43 AM (3).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1728" y="3975015"/>
            <a:ext cx="2574686" cy="2334305"/>
          </a:xfrm>
          <a:prstGeom prst="rect">
            <a:avLst/>
          </a:prstGeom>
          <a:noFill/>
          <a:ln>
            <a:noFill/>
          </a:ln>
        </p:spPr>
      </p:pic>
    </p:spTree>
    <p:extLst>
      <p:ext uri="{BB962C8B-B14F-4D97-AF65-F5344CB8AC3E}">
        <p14:creationId xmlns:p14="http://schemas.microsoft.com/office/powerpoint/2010/main" val="32170267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Vistas a Colonias/ Actividad 06 Agosto 2021</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539552" y="1476035"/>
            <a:ext cx="2448272" cy="4493538"/>
          </a:xfrm>
          <a:prstGeom prst="rect">
            <a:avLst/>
          </a:prstGeom>
          <a:noFill/>
        </p:spPr>
        <p:txBody>
          <a:bodyPr wrap="square" rtlCol="0">
            <a:spAutoFit/>
          </a:bodyPr>
          <a:lstStyle/>
          <a:p>
            <a:pPr algn="just"/>
            <a:r>
              <a:rPr lang="es-MX" sz="1100" dirty="0" smtClean="0"/>
              <a:t>-Poda </a:t>
            </a:r>
            <a:r>
              <a:rPr lang="es-MX" sz="1100" dirty="0"/>
              <a:t>de panteón municipal de Santa Anita, por parte de área de Parques y Jardines </a:t>
            </a:r>
            <a:endParaRPr lang="es-MX" sz="1100" dirty="0" smtClean="0"/>
          </a:p>
          <a:p>
            <a:pPr algn="just"/>
            <a:r>
              <a:rPr lang="es-MX" sz="1100" dirty="0"/>
              <a:t>-</a:t>
            </a:r>
            <a:r>
              <a:rPr lang="es-MX" sz="1100" dirty="0" smtClean="0"/>
              <a:t>Se </a:t>
            </a:r>
            <a:r>
              <a:rPr lang="es-MX" sz="1100" dirty="0"/>
              <a:t>acude a Jardín Hidalgo a inauguración del evento TLAQUEPAQUE CON OJOS DE </a:t>
            </a:r>
            <a:r>
              <a:rPr lang="es-MX" sz="1100" dirty="0" smtClean="0"/>
              <a:t>NIÑO</a:t>
            </a:r>
          </a:p>
          <a:p>
            <a:pPr algn="just"/>
            <a:r>
              <a:rPr lang="es-MX" sz="1100" dirty="0" smtClean="0"/>
              <a:t>-</a:t>
            </a:r>
            <a:r>
              <a:rPr lang="es-MX" sz="1100" dirty="0" err="1" smtClean="0"/>
              <a:t>Sanitizacion</a:t>
            </a:r>
            <a:r>
              <a:rPr lang="es-MX" sz="1100" dirty="0" smtClean="0"/>
              <a:t> </a:t>
            </a:r>
            <a:r>
              <a:rPr lang="es-MX" sz="1100" dirty="0"/>
              <a:t>del edifico de la Delegación por parte de Aseo Público  </a:t>
            </a:r>
            <a:endParaRPr lang="es-MX" sz="1100" dirty="0" smtClean="0"/>
          </a:p>
          <a:p>
            <a:pPr algn="just"/>
            <a:r>
              <a:rPr lang="es-MX" sz="1100" dirty="0" smtClean="0"/>
              <a:t>-Retiro </a:t>
            </a:r>
            <a:r>
              <a:rPr lang="es-MX" sz="1100" dirty="0"/>
              <a:t>de escombro de Lote en calle </a:t>
            </a:r>
            <a:r>
              <a:rPr lang="es-MX" sz="1100" dirty="0" smtClean="0"/>
              <a:t>Francisco </a:t>
            </a:r>
            <a:r>
              <a:rPr lang="es-MX" sz="1100" dirty="0"/>
              <a:t>I Madero, donde se dejó material debido a la obra de dicha </a:t>
            </a:r>
            <a:r>
              <a:rPr lang="es-MX" sz="1100" dirty="0" smtClean="0"/>
              <a:t>calle</a:t>
            </a:r>
          </a:p>
          <a:p>
            <a:pPr algn="just"/>
            <a:r>
              <a:rPr lang="es-MX" sz="1100" dirty="0" smtClean="0"/>
              <a:t>-Se </a:t>
            </a:r>
            <a:r>
              <a:rPr lang="es-MX" sz="1100" dirty="0"/>
              <a:t>realiza solicitud de acordonamientos de socavón ante protección civil vía chat </a:t>
            </a:r>
            <a:endParaRPr lang="es-MX" sz="1100" dirty="0" smtClean="0"/>
          </a:p>
          <a:p>
            <a:pPr algn="just"/>
            <a:r>
              <a:rPr lang="es-MX" sz="1100" dirty="0" smtClean="0"/>
              <a:t>-Se </a:t>
            </a:r>
            <a:r>
              <a:rPr lang="es-MX" sz="1100" dirty="0"/>
              <a:t>realiza supervisión de reparación del socavón en Prolongación Colon y Arroyo Sur en la Colonia Ojo de </a:t>
            </a:r>
            <a:r>
              <a:rPr lang="es-MX" sz="1100" dirty="0" smtClean="0"/>
              <a:t>Agua</a:t>
            </a:r>
          </a:p>
          <a:p>
            <a:pPr algn="just"/>
            <a:r>
              <a:rPr lang="es-MX" sz="1100" dirty="0" smtClean="0"/>
              <a:t>-Se </a:t>
            </a:r>
            <a:r>
              <a:rPr lang="es-MX" sz="1100" dirty="0"/>
              <a:t>realiza tarjeta informativa con asunto </a:t>
            </a:r>
            <a:r>
              <a:rPr lang="es-MX" sz="1100" dirty="0" smtClean="0"/>
              <a:t>relevante</a:t>
            </a:r>
          </a:p>
          <a:p>
            <a:pPr algn="just"/>
            <a:r>
              <a:rPr lang="es-MX" sz="1100" dirty="0" smtClean="0"/>
              <a:t>- </a:t>
            </a:r>
            <a:r>
              <a:rPr lang="es-MX" sz="1100" dirty="0"/>
              <a:t>Se supervisa el acordonamiento del socavón por parte de personal de la Delegación en la calle Ocampo 221, entre Manuel Acuña y Vicente Guerrero, pues el acordonamiento que había elaborado protección civil fue removido.</a:t>
            </a:r>
            <a:endParaRPr lang="es-MX" sz="1100" dirty="0" smtClean="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Agosto 21</a:t>
            </a:r>
          </a:p>
        </p:txBody>
      </p:sp>
      <p:pic>
        <p:nvPicPr>
          <p:cNvPr id="8" name="Imagen 7" descr="C:\Users\Santa Anita\Desktop\AGOSTO\WhatsApp Image 2021-08-18 at 11.27.20 AM.jpeg"/>
          <p:cNvPicPr/>
          <p:nvPr/>
        </p:nvPicPr>
        <p:blipFill>
          <a:blip r:embed="rId2">
            <a:extLst>
              <a:ext uri="{28A0092B-C50C-407E-A947-70E740481C1C}">
                <a14:useLocalDpi xmlns:a14="http://schemas.microsoft.com/office/drawing/2010/main" val="0"/>
              </a:ext>
            </a:extLst>
          </a:blip>
          <a:srcRect/>
          <a:stretch>
            <a:fillRect/>
          </a:stretch>
        </p:blipFill>
        <p:spPr bwMode="auto">
          <a:xfrm>
            <a:off x="3131840" y="1268761"/>
            <a:ext cx="2448272" cy="2473906"/>
          </a:xfrm>
          <a:prstGeom prst="rect">
            <a:avLst/>
          </a:prstGeom>
          <a:noFill/>
          <a:ln>
            <a:noFill/>
          </a:ln>
        </p:spPr>
      </p:pic>
      <p:pic>
        <p:nvPicPr>
          <p:cNvPr id="9" name="Imagen 8" descr="C:\Users\Santa Anita\Desktop\AGOSTO\WhatsApp Image 2021-08-18 at 11.27.20 AM (3).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7" y="1273603"/>
            <a:ext cx="2624781" cy="2469064"/>
          </a:xfrm>
          <a:prstGeom prst="rect">
            <a:avLst/>
          </a:prstGeom>
          <a:noFill/>
          <a:ln>
            <a:noFill/>
          </a:ln>
        </p:spPr>
      </p:pic>
      <p:pic>
        <p:nvPicPr>
          <p:cNvPr id="10" name="Imagen 9" descr="C:\Users\Santa Anita\Desktop\AGOSTO\WhatsApp Image 2021-08-18 at 11.27.20 AM (2).jpeg"/>
          <p:cNvPicPr/>
          <p:nvPr/>
        </p:nvPicPr>
        <p:blipFill>
          <a:blip r:embed="rId4">
            <a:extLst>
              <a:ext uri="{28A0092B-C50C-407E-A947-70E740481C1C}">
                <a14:useLocalDpi xmlns:a14="http://schemas.microsoft.com/office/drawing/2010/main" val="0"/>
              </a:ext>
            </a:extLst>
          </a:blip>
          <a:srcRect/>
          <a:stretch>
            <a:fillRect/>
          </a:stretch>
        </p:blipFill>
        <p:spPr bwMode="auto">
          <a:xfrm>
            <a:off x="3131840" y="3829667"/>
            <a:ext cx="2448272" cy="2466340"/>
          </a:xfrm>
          <a:prstGeom prst="rect">
            <a:avLst/>
          </a:prstGeom>
          <a:noFill/>
          <a:ln>
            <a:noFill/>
          </a:ln>
        </p:spPr>
      </p:pic>
      <p:pic>
        <p:nvPicPr>
          <p:cNvPr id="11" name="Imagen 10" descr="C:\Users\Santa Anita\Desktop\AGOSTO\WhatsApp Image 2021-08-18 at 11.27.20 AM (4).jpeg"/>
          <p:cNvPicPr/>
          <p:nvPr/>
        </p:nvPicPr>
        <p:blipFill>
          <a:blip r:embed="rId5">
            <a:extLst>
              <a:ext uri="{28A0092B-C50C-407E-A947-70E740481C1C}">
                <a14:useLocalDpi xmlns:a14="http://schemas.microsoft.com/office/drawing/2010/main" val="0"/>
              </a:ext>
            </a:extLst>
          </a:blip>
          <a:srcRect/>
          <a:stretch>
            <a:fillRect/>
          </a:stretch>
        </p:blipFill>
        <p:spPr bwMode="auto">
          <a:xfrm>
            <a:off x="5707228" y="3829667"/>
            <a:ext cx="2609188" cy="2466340"/>
          </a:xfrm>
          <a:prstGeom prst="rect">
            <a:avLst/>
          </a:prstGeom>
          <a:noFill/>
          <a:ln>
            <a:noFill/>
          </a:ln>
        </p:spPr>
      </p:pic>
    </p:spTree>
    <p:extLst>
      <p:ext uri="{BB962C8B-B14F-4D97-AF65-F5344CB8AC3E}">
        <p14:creationId xmlns:p14="http://schemas.microsoft.com/office/powerpoint/2010/main" val="3749836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Vistas a Colonias/ Actividad 09 Agosto 2021</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539552" y="1476035"/>
            <a:ext cx="2448272" cy="2292935"/>
          </a:xfrm>
          <a:prstGeom prst="rect">
            <a:avLst/>
          </a:prstGeom>
          <a:noFill/>
        </p:spPr>
        <p:txBody>
          <a:bodyPr wrap="square" rtlCol="0">
            <a:spAutoFit/>
          </a:bodyPr>
          <a:lstStyle/>
          <a:p>
            <a:pPr algn="just"/>
            <a:r>
              <a:rPr lang="es-MX" sz="1100" dirty="0" smtClean="0"/>
              <a:t>-Se </a:t>
            </a:r>
            <a:r>
              <a:rPr lang="es-MX" sz="1100" dirty="0"/>
              <a:t>termino la Poda de pasto y limpieza en el panteón municipal de Santa Anita, por parte de área de Parques y Jardines - Se realiza supervisión de reparación del socavón en Prolongación Colon y Arroyo Sur en la Colonia Ojo de </a:t>
            </a:r>
            <a:r>
              <a:rPr lang="es-MX" sz="1100" dirty="0" smtClean="0"/>
              <a:t>Agua</a:t>
            </a:r>
          </a:p>
          <a:p>
            <a:pPr algn="just"/>
            <a:r>
              <a:rPr lang="es-MX" sz="1100" dirty="0" smtClean="0"/>
              <a:t>- </a:t>
            </a:r>
            <a:r>
              <a:rPr lang="es-MX" sz="1100" dirty="0"/>
              <a:t>Se supervisa el acordonamiento del socavón por parte de personal de la Delegación en la calle Ocampo 221, entre Manuel Acuña y Vicente Guerrero, pues el acordonamiento que había elaborado protección civil fue removido.</a:t>
            </a:r>
            <a:endParaRPr lang="es-MX" sz="1100" dirty="0" smtClean="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Agosto 21</a:t>
            </a:r>
          </a:p>
        </p:txBody>
      </p:sp>
      <p:pic>
        <p:nvPicPr>
          <p:cNvPr id="8" name="Imagen 7" descr="C:\Users\Santa Anita\Desktop\AGOSTO\WhatsApp Image 2021-08-18 at 11.34.09 AM (1).jpeg"/>
          <p:cNvPicPr/>
          <p:nvPr/>
        </p:nvPicPr>
        <p:blipFill>
          <a:blip r:embed="rId2">
            <a:extLst>
              <a:ext uri="{28A0092B-C50C-407E-A947-70E740481C1C}">
                <a14:useLocalDpi xmlns:a14="http://schemas.microsoft.com/office/drawing/2010/main" val="0"/>
              </a:ext>
            </a:extLst>
          </a:blip>
          <a:srcRect/>
          <a:stretch>
            <a:fillRect/>
          </a:stretch>
        </p:blipFill>
        <p:spPr bwMode="auto">
          <a:xfrm>
            <a:off x="3131840" y="1288368"/>
            <a:ext cx="2520278" cy="2473906"/>
          </a:xfrm>
          <a:prstGeom prst="rect">
            <a:avLst/>
          </a:prstGeom>
          <a:noFill/>
          <a:ln>
            <a:noFill/>
          </a:ln>
        </p:spPr>
      </p:pic>
      <p:pic>
        <p:nvPicPr>
          <p:cNvPr id="9" name="Imagen 8" descr="C:\Users\Santa Anita\Desktop\AGOSTO\WhatsApp Image 2021-08-18 at 11.34.09 AM (2).jpeg"/>
          <p:cNvPicPr/>
          <p:nvPr/>
        </p:nvPicPr>
        <p:blipFill>
          <a:blip r:embed="rId3">
            <a:extLst>
              <a:ext uri="{28A0092B-C50C-407E-A947-70E740481C1C}">
                <a14:useLocalDpi xmlns:a14="http://schemas.microsoft.com/office/drawing/2010/main" val="0"/>
              </a:ext>
            </a:extLst>
          </a:blip>
          <a:srcRect/>
          <a:stretch>
            <a:fillRect/>
          </a:stretch>
        </p:blipFill>
        <p:spPr bwMode="auto">
          <a:xfrm>
            <a:off x="5796136" y="1318871"/>
            <a:ext cx="2520278" cy="2450099"/>
          </a:xfrm>
          <a:prstGeom prst="rect">
            <a:avLst/>
          </a:prstGeom>
          <a:noFill/>
          <a:ln>
            <a:noFill/>
          </a:ln>
        </p:spPr>
      </p:pic>
      <p:pic>
        <p:nvPicPr>
          <p:cNvPr id="10" name="Imagen 9" descr="C:\Users\Santa Anita\Desktop\AGOSTO\WhatsApp Image 2021-08-18 at 11.34.09 AM (3).jpeg"/>
          <p:cNvPicPr/>
          <p:nvPr/>
        </p:nvPicPr>
        <p:blipFill>
          <a:blip r:embed="rId4">
            <a:extLst>
              <a:ext uri="{28A0092B-C50C-407E-A947-70E740481C1C}">
                <a14:useLocalDpi xmlns:a14="http://schemas.microsoft.com/office/drawing/2010/main" val="0"/>
              </a:ext>
            </a:extLst>
          </a:blip>
          <a:srcRect/>
          <a:stretch>
            <a:fillRect/>
          </a:stretch>
        </p:blipFill>
        <p:spPr bwMode="auto">
          <a:xfrm>
            <a:off x="3126035" y="3853891"/>
            <a:ext cx="2486660" cy="2383422"/>
          </a:xfrm>
          <a:prstGeom prst="rect">
            <a:avLst/>
          </a:prstGeom>
          <a:noFill/>
          <a:ln>
            <a:noFill/>
          </a:ln>
        </p:spPr>
      </p:pic>
      <p:pic>
        <p:nvPicPr>
          <p:cNvPr id="11" name="Imagen 10" descr="C:\Users\Santa Anita\Desktop\AGOSTO\WhatsApp Image 2021-08-18 at 11.34.09 AM.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2530" y="3816981"/>
            <a:ext cx="2513884" cy="2420332"/>
          </a:xfrm>
          <a:prstGeom prst="rect">
            <a:avLst/>
          </a:prstGeom>
          <a:noFill/>
          <a:ln>
            <a:noFill/>
          </a:ln>
        </p:spPr>
      </p:pic>
    </p:spTree>
    <p:extLst>
      <p:ext uri="{BB962C8B-B14F-4D97-AF65-F5344CB8AC3E}">
        <p14:creationId xmlns:p14="http://schemas.microsoft.com/office/powerpoint/2010/main" val="2993330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Visitas a Colonias/ Bacheo en General</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395536" y="1236914"/>
            <a:ext cx="2592288" cy="6709529"/>
          </a:xfrm>
          <a:prstGeom prst="rect">
            <a:avLst/>
          </a:prstGeom>
          <a:noFill/>
        </p:spPr>
        <p:txBody>
          <a:bodyPr wrap="square" rtlCol="0">
            <a:spAutoFit/>
          </a:bodyPr>
          <a:lstStyle/>
          <a:p>
            <a:pPr algn="just"/>
            <a:r>
              <a:rPr lang="es-MX" sz="1200" dirty="0" smtClean="0"/>
              <a:t>Se  supervisa y se atiende el bacheo general de la calle </a:t>
            </a:r>
            <a:r>
              <a:rPr lang="es-MX" sz="1200" b="1" dirty="0" smtClean="0"/>
              <a:t>Abasolo desde Francisco I Madero hasta Morelos,</a:t>
            </a:r>
            <a:r>
              <a:rPr lang="es-MX" sz="1200" dirty="0" smtClean="0"/>
              <a:t> todo </a:t>
            </a:r>
            <a:r>
              <a:rPr lang="es-MX" sz="1200" dirty="0"/>
              <a:t>esto con </a:t>
            </a:r>
            <a:r>
              <a:rPr lang="es-MX" sz="1200" dirty="0" smtClean="0"/>
              <a:t>la ayuda </a:t>
            </a:r>
            <a:r>
              <a:rPr lang="es-MX" sz="1200" dirty="0"/>
              <a:t>de la Cuadrilla de Empedradores de la Dirección de Mantenimiento a Vialidades y Pavimentos de este Ayuntamiento. </a:t>
            </a:r>
            <a:endParaRPr lang="es-MX" sz="1200" dirty="0" smtClean="0"/>
          </a:p>
          <a:p>
            <a:pPr algn="just"/>
            <a:endParaRPr lang="es-MX" sz="1200" dirty="0"/>
          </a:p>
          <a:p>
            <a:pPr algn="just"/>
            <a:endParaRPr lang="es-MX" sz="1200" dirty="0" smtClean="0"/>
          </a:p>
          <a:p>
            <a:pPr algn="ctr"/>
            <a:r>
              <a:rPr lang="es-MX" sz="1200" b="1" dirty="0"/>
              <a:t> </a:t>
            </a:r>
            <a:r>
              <a:rPr lang="es-MX" sz="1200" b="1" dirty="0" smtClean="0"/>
              <a:t> Con un Avance </a:t>
            </a:r>
            <a:r>
              <a:rPr lang="es-MX" sz="1200" b="1" dirty="0"/>
              <a:t>de Metros Cuadrados:  </a:t>
            </a:r>
            <a:r>
              <a:rPr lang="es-MX" sz="1200" dirty="0" smtClean="0"/>
              <a:t>20 </a:t>
            </a:r>
            <a:r>
              <a:rPr lang="es-MX" sz="1200" dirty="0"/>
              <a:t>Metros Cuadrados</a:t>
            </a:r>
          </a:p>
          <a:p>
            <a:pPr algn="just"/>
            <a:endParaRPr lang="es-MX" sz="1400" dirty="0" smtClean="0"/>
          </a:p>
          <a:p>
            <a:pPr algn="just"/>
            <a:endParaRPr lang="es-MX" sz="1200" dirty="0"/>
          </a:p>
          <a:p>
            <a:pPr algn="just"/>
            <a:r>
              <a:rPr lang="es-MX" sz="1200" dirty="0"/>
              <a:t>Se  supervisa y se atiende el bacheo general de la calle </a:t>
            </a:r>
            <a:r>
              <a:rPr lang="es-MX" sz="1200" b="1" dirty="0" smtClean="0"/>
              <a:t>Abasolo</a:t>
            </a:r>
            <a:r>
              <a:rPr lang="es-MX" sz="1200" dirty="0" smtClean="0"/>
              <a:t> </a:t>
            </a:r>
            <a:r>
              <a:rPr lang="es-MX" sz="1200" b="1" dirty="0" smtClean="0"/>
              <a:t>desde Aquiles Serdán hasta Morelos,</a:t>
            </a:r>
            <a:r>
              <a:rPr lang="es-MX" sz="1200" dirty="0" smtClean="0"/>
              <a:t> </a:t>
            </a:r>
            <a:r>
              <a:rPr lang="es-MX" sz="1200" dirty="0"/>
              <a:t>todo esto con la ayuda de la Cuadrilla de Empedradores de la Dirección de Mantenimiento a Vialidades y Pavimentos de este Ayuntamiento. </a:t>
            </a:r>
          </a:p>
          <a:p>
            <a:pPr algn="just"/>
            <a:endParaRPr lang="es-MX" sz="1200" dirty="0"/>
          </a:p>
          <a:p>
            <a:pPr algn="just"/>
            <a:endParaRPr lang="es-MX" sz="1200" dirty="0"/>
          </a:p>
          <a:p>
            <a:pPr algn="ctr"/>
            <a:r>
              <a:rPr lang="es-MX" sz="1200" b="1" dirty="0"/>
              <a:t>  Con un Avance de Metros Cuadrados:  </a:t>
            </a:r>
            <a:r>
              <a:rPr lang="es-MX" sz="1200" dirty="0" smtClean="0"/>
              <a:t>25 </a:t>
            </a:r>
            <a:r>
              <a:rPr lang="es-MX" sz="1200" dirty="0"/>
              <a:t>Metros Cuadrados</a:t>
            </a:r>
          </a:p>
          <a:p>
            <a:pPr algn="just"/>
            <a:endParaRPr lang="es-MX" sz="1400" dirty="0" smtClean="0"/>
          </a:p>
          <a:p>
            <a:pPr algn="just"/>
            <a:endParaRPr lang="es-MX" sz="1400" dirty="0"/>
          </a:p>
          <a:p>
            <a:pPr algn="just"/>
            <a:endParaRPr lang="es-MX" sz="1400" dirty="0" smtClean="0"/>
          </a:p>
          <a:p>
            <a:pPr algn="just"/>
            <a:endParaRPr lang="es-MX" sz="1400" dirty="0" smtClean="0"/>
          </a:p>
          <a:p>
            <a:pPr algn="just"/>
            <a:endParaRPr lang="es-MX" sz="1400" dirty="0" smtClean="0"/>
          </a:p>
          <a:p>
            <a:pPr algn="just"/>
            <a:endParaRPr lang="es-MX" sz="1400" dirty="0"/>
          </a:p>
          <a:p>
            <a:pPr algn="just"/>
            <a:endParaRPr lang="es-MX" sz="1400" dirty="0" smtClean="0"/>
          </a:p>
          <a:p>
            <a:pPr algn="just"/>
            <a:endParaRPr lang="es-MX" sz="1400" dirty="0"/>
          </a:p>
          <a:p>
            <a:endParaRPr lang="es-MX" sz="1400" dirty="0" smtClean="0"/>
          </a:p>
          <a:p>
            <a:endParaRPr lang="es-MX" sz="1400" dirty="0"/>
          </a:p>
        </p:txBody>
      </p:sp>
      <p:sp>
        <p:nvSpPr>
          <p:cNvPr id="3" name="2 CuadroTexto"/>
          <p:cNvSpPr txBox="1"/>
          <p:nvPr/>
        </p:nvSpPr>
        <p:spPr>
          <a:xfrm>
            <a:off x="6516216" y="548680"/>
            <a:ext cx="1800200" cy="369332"/>
          </a:xfrm>
          <a:prstGeom prst="rect">
            <a:avLst/>
          </a:prstGeom>
          <a:noFill/>
        </p:spPr>
        <p:txBody>
          <a:bodyPr wrap="square" rtlCol="0">
            <a:spAutoFit/>
          </a:bodyPr>
          <a:lstStyle/>
          <a:p>
            <a:pPr algn="ctr"/>
            <a:r>
              <a:rPr lang="es-MX" dirty="0" smtClean="0"/>
              <a:t>Agosto  2021</a:t>
            </a:r>
          </a:p>
        </p:txBody>
      </p:sp>
      <p:pic>
        <p:nvPicPr>
          <p:cNvPr id="11" name="Imagen 10" descr="C:\Users\Santa Anita\Desktop\AGOSTO\WhatsApp Image 2021-08-23 at 10.58.44 AM.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7944" y="1277280"/>
            <a:ext cx="3312368" cy="2455545"/>
          </a:xfrm>
          <a:prstGeom prst="rect">
            <a:avLst/>
          </a:prstGeom>
          <a:noFill/>
          <a:ln>
            <a:noFill/>
          </a:ln>
        </p:spPr>
      </p:pic>
      <p:pic>
        <p:nvPicPr>
          <p:cNvPr id="12" name="Imagen 11" descr="C:\Users\Santa Anita\Desktop\AGOSTO\WhatsApp Image 2021-08-23 at 10.59.22 AM.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3789040"/>
            <a:ext cx="3312368" cy="2423959"/>
          </a:xfrm>
          <a:prstGeom prst="rect">
            <a:avLst/>
          </a:prstGeom>
          <a:noFill/>
          <a:ln>
            <a:noFill/>
          </a:ln>
        </p:spPr>
      </p:pic>
    </p:spTree>
    <p:extLst>
      <p:ext uri="{BB962C8B-B14F-4D97-AF65-F5344CB8AC3E}">
        <p14:creationId xmlns:p14="http://schemas.microsoft.com/office/powerpoint/2010/main" val="10504182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Vistas a Colonias/ Actividad 10 Agosto 2021</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539552" y="1476035"/>
            <a:ext cx="2448272" cy="4662815"/>
          </a:xfrm>
          <a:prstGeom prst="rect">
            <a:avLst/>
          </a:prstGeom>
          <a:noFill/>
        </p:spPr>
        <p:txBody>
          <a:bodyPr wrap="square" rtlCol="0">
            <a:spAutoFit/>
          </a:bodyPr>
          <a:lstStyle/>
          <a:p>
            <a:pPr algn="just"/>
            <a:r>
              <a:rPr lang="es-MX" sz="1100" dirty="0" smtClean="0"/>
              <a:t>- </a:t>
            </a:r>
            <a:r>
              <a:rPr lang="es-MX" sz="1100" dirty="0"/>
              <a:t>Se realiza supervisión de reparación del socavón en Prolongación Colon y Arroyo Sur en la Colonia Ojo de </a:t>
            </a:r>
            <a:r>
              <a:rPr lang="es-MX" sz="1100" dirty="0" smtClean="0"/>
              <a:t>Agua </a:t>
            </a:r>
          </a:p>
          <a:p>
            <a:pPr algn="just"/>
            <a:r>
              <a:rPr lang="es-MX" sz="1100" dirty="0" smtClean="0"/>
              <a:t>-Se </a:t>
            </a:r>
            <a:r>
              <a:rPr lang="es-MX" sz="1100" dirty="0"/>
              <a:t>realiza visita en obra de </a:t>
            </a:r>
            <a:r>
              <a:rPr lang="es-MX" sz="1100" dirty="0" err="1"/>
              <a:t>reencarpetamiento</a:t>
            </a:r>
            <a:r>
              <a:rPr lang="es-MX" sz="1100" dirty="0"/>
              <a:t> de calle </a:t>
            </a:r>
            <a:r>
              <a:rPr lang="es-MX" sz="1100" dirty="0" smtClean="0"/>
              <a:t>Agustín </a:t>
            </a:r>
            <a:r>
              <a:rPr lang="es-MX" sz="1100" dirty="0"/>
              <a:t>Rivera desde camino a San Sebastián hasta ingreso a San Sebastián el Grande - Se realiza visita para ver los avances de la obra de la calle Ramón Corona desde la calle Allende, así como atender no hubiera ningún impedimento para continuar con la </a:t>
            </a:r>
            <a:r>
              <a:rPr lang="es-MX" sz="1100" dirty="0" smtClean="0"/>
              <a:t>misma</a:t>
            </a:r>
          </a:p>
          <a:p>
            <a:pPr algn="just"/>
            <a:r>
              <a:rPr lang="es-MX" sz="1100" dirty="0" smtClean="0"/>
              <a:t>-Se </a:t>
            </a:r>
            <a:r>
              <a:rPr lang="es-MX" sz="1100" dirty="0"/>
              <a:t>habla con la </a:t>
            </a:r>
            <a:r>
              <a:rPr lang="es-MX" sz="1100" dirty="0" err="1"/>
              <a:t>Lic</a:t>
            </a:r>
            <a:r>
              <a:rPr lang="es-MX" sz="1100" dirty="0"/>
              <a:t> </a:t>
            </a:r>
            <a:r>
              <a:rPr lang="es-MX" sz="1100" dirty="0" err="1"/>
              <a:t>Samantha</a:t>
            </a:r>
            <a:r>
              <a:rPr lang="es-MX" sz="1100" dirty="0"/>
              <a:t> de </a:t>
            </a:r>
            <a:r>
              <a:rPr lang="es-MX" sz="1100" dirty="0" smtClean="0"/>
              <a:t>Participación </a:t>
            </a:r>
            <a:r>
              <a:rPr lang="es-MX" sz="1100" dirty="0"/>
              <a:t>ciudadana exponiéndole sobre la solicitud de la </a:t>
            </a:r>
            <a:r>
              <a:rPr lang="es-MX" sz="1100" dirty="0" err="1"/>
              <a:t>Sra</a:t>
            </a:r>
            <a:r>
              <a:rPr lang="es-MX" sz="1100" dirty="0"/>
              <a:t> Olivia Franco, que pide en nombre de los locatarios de Ramón Corona una reunión con Obras </a:t>
            </a:r>
            <a:r>
              <a:rPr lang="es-MX" sz="1100" dirty="0" smtClean="0"/>
              <a:t>Públicas</a:t>
            </a:r>
          </a:p>
          <a:p>
            <a:pPr algn="just"/>
            <a:r>
              <a:rPr lang="es-MX" sz="1100" dirty="0" smtClean="0"/>
              <a:t>-Se </a:t>
            </a:r>
            <a:r>
              <a:rPr lang="es-MX" sz="1100" dirty="0"/>
              <a:t>comienza con bacheo de la calle Prolongación 5 de Mayo en la Colonia las Varitas </a:t>
            </a:r>
            <a:endParaRPr lang="es-MX" sz="1100" dirty="0" smtClean="0"/>
          </a:p>
          <a:p>
            <a:pPr algn="just"/>
            <a:r>
              <a:rPr lang="es-MX" sz="1100" dirty="0" smtClean="0"/>
              <a:t>- </a:t>
            </a:r>
            <a:r>
              <a:rPr lang="es-MX" sz="1100" dirty="0"/>
              <a:t>Se realiza limpieza y retiro de la tierra en el crucero de la calle Ramón Corona y Ocampo, ocasionada por la obra de la Calle Ramón </a:t>
            </a:r>
            <a:r>
              <a:rPr lang="es-MX" sz="1100" dirty="0" smtClean="0"/>
              <a:t>Corona.</a:t>
            </a:r>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Agosto 21</a:t>
            </a:r>
          </a:p>
        </p:txBody>
      </p:sp>
      <p:pic>
        <p:nvPicPr>
          <p:cNvPr id="8" name="Imagen 7" descr="C:\Users\Santa Anita\Desktop\AGOSTO\WhatsApp Image 2021-08-18 at 11.45.09 AM (3).jpeg"/>
          <p:cNvPicPr/>
          <p:nvPr/>
        </p:nvPicPr>
        <p:blipFill>
          <a:blip r:embed="rId2">
            <a:extLst>
              <a:ext uri="{28A0092B-C50C-407E-A947-70E740481C1C}">
                <a14:useLocalDpi xmlns:a14="http://schemas.microsoft.com/office/drawing/2010/main" val="0"/>
              </a:ext>
            </a:extLst>
          </a:blip>
          <a:srcRect/>
          <a:stretch>
            <a:fillRect/>
          </a:stretch>
        </p:blipFill>
        <p:spPr bwMode="auto">
          <a:xfrm>
            <a:off x="3116763" y="1282466"/>
            <a:ext cx="2463349" cy="2506574"/>
          </a:xfrm>
          <a:prstGeom prst="rect">
            <a:avLst/>
          </a:prstGeom>
          <a:noFill/>
          <a:ln>
            <a:noFill/>
          </a:ln>
        </p:spPr>
      </p:pic>
      <p:pic>
        <p:nvPicPr>
          <p:cNvPr id="9" name="Imagen 8" descr="C:\Users\Santa Anita\Desktop\AGOSTO\WhatsApp Image 2021-08-18 at 11.45.09 AM (2).jpeg"/>
          <p:cNvPicPr/>
          <p:nvPr/>
        </p:nvPicPr>
        <p:blipFill>
          <a:blip r:embed="rId3">
            <a:extLst>
              <a:ext uri="{28A0092B-C50C-407E-A947-70E740481C1C}">
                <a14:useLocalDpi xmlns:a14="http://schemas.microsoft.com/office/drawing/2010/main" val="0"/>
              </a:ext>
            </a:extLst>
          </a:blip>
          <a:srcRect/>
          <a:stretch>
            <a:fillRect/>
          </a:stretch>
        </p:blipFill>
        <p:spPr bwMode="auto">
          <a:xfrm>
            <a:off x="5743883" y="1282467"/>
            <a:ext cx="2507927" cy="2506574"/>
          </a:xfrm>
          <a:prstGeom prst="rect">
            <a:avLst/>
          </a:prstGeom>
          <a:noFill/>
          <a:ln>
            <a:noFill/>
          </a:ln>
        </p:spPr>
      </p:pic>
      <p:pic>
        <p:nvPicPr>
          <p:cNvPr id="10" name="Imagen 9" descr="C:\Users\Santa Anita\Desktop\AGOSTO\WhatsApp Image 2021-08-18 at 11.45.09 AM (1).jpeg"/>
          <p:cNvPicPr/>
          <p:nvPr/>
        </p:nvPicPr>
        <p:blipFill>
          <a:blip r:embed="rId4">
            <a:extLst>
              <a:ext uri="{28A0092B-C50C-407E-A947-70E740481C1C}">
                <a14:useLocalDpi xmlns:a14="http://schemas.microsoft.com/office/drawing/2010/main" val="0"/>
              </a:ext>
            </a:extLst>
          </a:blip>
          <a:srcRect/>
          <a:stretch>
            <a:fillRect/>
          </a:stretch>
        </p:blipFill>
        <p:spPr bwMode="auto">
          <a:xfrm>
            <a:off x="3131840" y="3881759"/>
            <a:ext cx="2448272" cy="2427561"/>
          </a:xfrm>
          <a:prstGeom prst="rect">
            <a:avLst/>
          </a:prstGeom>
          <a:noFill/>
          <a:ln>
            <a:noFill/>
          </a:ln>
        </p:spPr>
      </p:pic>
      <p:pic>
        <p:nvPicPr>
          <p:cNvPr id="11" name="Imagen 10" descr="C:\Users\Santa Anita\Desktop\AGOSTO\WhatsApp Image 2021-08-18 at 11.45.09 AM (4).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5154" y="3874756"/>
            <a:ext cx="2496656" cy="2434564"/>
          </a:xfrm>
          <a:prstGeom prst="rect">
            <a:avLst/>
          </a:prstGeom>
          <a:noFill/>
          <a:ln>
            <a:noFill/>
          </a:ln>
        </p:spPr>
      </p:pic>
    </p:spTree>
    <p:extLst>
      <p:ext uri="{BB962C8B-B14F-4D97-AF65-F5344CB8AC3E}">
        <p14:creationId xmlns:p14="http://schemas.microsoft.com/office/powerpoint/2010/main" val="11042444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Vistas a Colonias/ Actividad 11 Agosto 2021</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467544" y="1340768"/>
            <a:ext cx="2448272" cy="2462213"/>
          </a:xfrm>
          <a:prstGeom prst="rect">
            <a:avLst/>
          </a:prstGeom>
          <a:noFill/>
        </p:spPr>
        <p:txBody>
          <a:bodyPr wrap="square" rtlCol="0">
            <a:spAutoFit/>
          </a:bodyPr>
          <a:lstStyle/>
          <a:p>
            <a:pPr algn="just"/>
            <a:r>
              <a:rPr lang="es-MX" sz="1100" dirty="0" smtClean="0"/>
              <a:t>-Se </a:t>
            </a:r>
            <a:r>
              <a:rPr lang="es-MX" sz="1100" dirty="0"/>
              <a:t>acude a reunión con Secretario, Directora de Delegaciones y compañeros Delegados a Presidencia </a:t>
            </a:r>
            <a:endParaRPr lang="es-MX" sz="1100" dirty="0" smtClean="0"/>
          </a:p>
          <a:p>
            <a:pPr algn="just"/>
            <a:r>
              <a:rPr lang="es-MX" sz="1100" dirty="0" smtClean="0"/>
              <a:t>-Se </a:t>
            </a:r>
            <a:r>
              <a:rPr lang="es-MX" sz="1100" dirty="0"/>
              <a:t>continúa con bacheo de la calle Prolongación 5 de Mayo en la Colonia las Varitas </a:t>
            </a:r>
            <a:endParaRPr lang="es-MX" sz="1100" dirty="0" smtClean="0"/>
          </a:p>
          <a:p>
            <a:pPr algn="just"/>
            <a:r>
              <a:rPr lang="es-MX" sz="1100" dirty="0" smtClean="0"/>
              <a:t>-Se </a:t>
            </a:r>
            <a:r>
              <a:rPr lang="es-MX" sz="1100" dirty="0"/>
              <a:t>plantea estrategia para invitar a  los negocios de la Delegación y mercado municipal  que se continúen con las medidas de sanidad, debido al botón rojo activado por la pandemia </a:t>
            </a:r>
            <a:endParaRPr lang="es-MX" sz="1100" dirty="0" smtClean="0"/>
          </a:p>
          <a:p>
            <a:pPr algn="just"/>
            <a:r>
              <a:rPr lang="es-MX" sz="1100" dirty="0" smtClean="0"/>
              <a:t>- </a:t>
            </a:r>
            <a:r>
              <a:rPr lang="es-MX" sz="1100" dirty="0"/>
              <a:t>Se realiza petición en el chat de Aseo Publico, para recolección de basura en calle 5 de Mayo y privada Sergio Lomelí</a:t>
            </a:r>
            <a:endParaRPr lang="es-MX" sz="1100" dirty="0" smtClean="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Agosto 21</a:t>
            </a:r>
          </a:p>
        </p:txBody>
      </p:sp>
      <p:pic>
        <p:nvPicPr>
          <p:cNvPr id="8" name="Imagen 7" descr="C:\Users\Santa Anita\Desktop\AGOSTO\WhatsApp Image 2021-08-18 at 11.47.15 AM (1).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7879" y="1354058"/>
            <a:ext cx="2546249" cy="2939037"/>
          </a:xfrm>
          <a:prstGeom prst="rect">
            <a:avLst/>
          </a:prstGeom>
          <a:noFill/>
          <a:ln>
            <a:noFill/>
          </a:ln>
        </p:spPr>
      </p:pic>
      <p:pic>
        <p:nvPicPr>
          <p:cNvPr id="9" name="Imagen 8" descr="C:\Users\Santa Anita\Desktop\AGOSTO\WhatsApp Image 2021-08-18 at 11.47.15 AM (2).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4182" y="1354059"/>
            <a:ext cx="2402234" cy="2939037"/>
          </a:xfrm>
          <a:prstGeom prst="rect">
            <a:avLst/>
          </a:prstGeom>
          <a:noFill/>
          <a:ln>
            <a:noFill/>
          </a:ln>
        </p:spPr>
      </p:pic>
    </p:spTree>
    <p:extLst>
      <p:ext uri="{BB962C8B-B14F-4D97-AF65-F5344CB8AC3E}">
        <p14:creationId xmlns:p14="http://schemas.microsoft.com/office/powerpoint/2010/main" val="15985461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Vistas a Colonias/ Actividad 12 Agosto 2021</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467544" y="1340768"/>
            <a:ext cx="2448272" cy="4832092"/>
          </a:xfrm>
          <a:prstGeom prst="rect">
            <a:avLst/>
          </a:prstGeom>
          <a:noFill/>
        </p:spPr>
        <p:txBody>
          <a:bodyPr wrap="square" rtlCol="0">
            <a:spAutoFit/>
          </a:bodyPr>
          <a:lstStyle/>
          <a:p>
            <a:pPr algn="just"/>
            <a:r>
              <a:rPr lang="es-MX" sz="1100" dirty="0"/>
              <a:t>-Se realiza supervisión de reparación del socavón en Prolongación Colon y Arroyo Sur en la Colonia Ojo de </a:t>
            </a:r>
            <a:r>
              <a:rPr lang="es-MX" sz="1100" dirty="0" smtClean="0"/>
              <a:t>Agua</a:t>
            </a:r>
          </a:p>
          <a:p>
            <a:pPr algn="just"/>
            <a:r>
              <a:rPr lang="es-MX" sz="1100" dirty="0" smtClean="0"/>
              <a:t>-Se </a:t>
            </a:r>
            <a:r>
              <a:rPr lang="es-MX" sz="1100" dirty="0"/>
              <a:t>realiza visita en obra de </a:t>
            </a:r>
            <a:r>
              <a:rPr lang="es-MX" sz="1100" dirty="0" err="1"/>
              <a:t>reencarpetamiento</a:t>
            </a:r>
            <a:r>
              <a:rPr lang="es-MX" sz="1100" dirty="0"/>
              <a:t> de calle </a:t>
            </a:r>
            <a:r>
              <a:rPr lang="es-MX" sz="1100" dirty="0" err="1"/>
              <a:t>Agustin</a:t>
            </a:r>
            <a:r>
              <a:rPr lang="es-MX" sz="1100" dirty="0"/>
              <a:t> Rivera desde camino a San Sebastián hasta ingreso a San Sebastián el Grande, obra concluida </a:t>
            </a:r>
            <a:endParaRPr lang="es-MX" sz="1100" dirty="0" smtClean="0"/>
          </a:p>
          <a:p>
            <a:pPr algn="just"/>
            <a:r>
              <a:rPr lang="es-MX" sz="1100" dirty="0" smtClean="0"/>
              <a:t>-Se </a:t>
            </a:r>
            <a:r>
              <a:rPr lang="es-MX" sz="1100" dirty="0"/>
              <a:t>realiza visita para ver los avances de la obra de la calle Ramón Corona desde la calle Allende, así como atender no hubiera ningún impedimento para continuar con la </a:t>
            </a:r>
            <a:r>
              <a:rPr lang="es-MX" sz="1100" dirty="0" smtClean="0"/>
              <a:t>misma</a:t>
            </a:r>
          </a:p>
          <a:p>
            <a:pPr algn="just"/>
            <a:r>
              <a:rPr lang="es-MX" sz="1100" dirty="0" smtClean="0"/>
              <a:t>-Se </a:t>
            </a:r>
            <a:r>
              <a:rPr lang="es-MX" sz="1100" dirty="0"/>
              <a:t>comienza recorrido por los locales de la Delegación y mercado municipal  invitándolos para que se continúen con las medidas de sanidad, debido al botón rojo activado por la pandemia </a:t>
            </a:r>
            <a:endParaRPr lang="es-MX" sz="1100" dirty="0" smtClean="0"/>
          </a:p>
          <a:p>
            <a:pPr algn="just"/>
            <a:r>
              <a:rPr lang="es-MX" sz="1100" dirty="0" smtClean="0"/>
              <a:t>-Se </a:t>
            </a:r>
            <a:r>
              <a:rPr lang="es-MX" sz="1100" dirty="0"/>
              <a:t>comienza con bacheo de la calle Prolongación 5 de Mayo en la Colonia las Varitas- </a:t>
            </a:r>
            <a:r>
              <a:rPr lang="es-MX" sz="1100" dirty="0" err="1"/>
              <a:t>Desasolve</a:t>
            </a:r>
            <a:r>
              <a:rPr lang="es-MX" sz="1100" dirty="0"/>
              <a:t> por parte de maquinaria pesada en canal de la Colonia las </a:t>
            </a:r>
            <a:r>
              <a:rPr lang="es-MX" sz="1100" dirty="0" smtClean="0"/>
              <a:t>Varitas</a:t>
            </a:r>
          </a:p>
          <a:p>
            <a:pPr algn="just"/>
            <a:r>
              <a:rPr lang="es-MX" sz="1100" dirty="0" smtClean="0"/>
              <a:t>- </a:t>
            </a:r>
            <a:r>
              <a:rPr lang="es-MX" sz="1100" dirty="0"/>
              <a:t>Se realiza limpieza y retiro de la tierra en el crucero de la calle Ramón Corona y </a:t>
            </a:r>
            <a:r>
              <a:rPr lang="es-MX" sz="1100" dirty="0" smtClean="0"/>
              <a:t>Juárez, </a:t>
            </a:r>
            <a:r>
              <a:rPr lang="es-MX" sz="1100" dirty="0"/>
              <a:t>ocasionada por la obra de la Calle Ramón </a:t>
            </a:r>
            <a:r>
              <a:rPr lang="es-MX" sz="1100" dirty="0" smtClean="0"/>
              <a:t>Corona.</a:t>
            </a:r>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Agosto 21</a:t>
            </a:r>
          </a:p>
        </p:txBody>
      </p:sp>
      <p:pic>
        <p:nvPicPr>
          <p:cNvPr id="8" name="Imagen 7" descr="C:\Users\Santa Anita\Desktop\AGOSTO\WhatsApp Image 2021-08-18 at 12.02.30 PM.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3" y="1333068"/>
            <a:ext cx="2520280" cy="2455974"/>
          </a:xfrm>
          <a:prstGeom prst="rect">
            <a:avLst/>
          </a:prstGeom>
          <a:noFill/>
          <a:ln>
            <a:noFill/>
          </a:ln>
        </p:spPr>
      </p:pic>
      <p:pic>
        <p:nvPicPr>
          <p:cNvPr id="9" name="Imagen 8" descr="C:\Users\Santa Anita\Desktop\AGOSTO\WhatsApp Image 2021-08-18 at 12.02.30 PM (1).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1350109"/>
            <a:ext cx="2592286" cy="2438932"/>
          </a:xfrm>
          <a:prstGeom prst="rect">
            <a:avLst/>
          </a:prstGeom>
          <a:noFill/>
          <a:ln>
            <a:noFill/>
          </a:ln>
        </p:spPr>
      </p:pic>
      <p:pic>
        <p:nvPicPr>
          <p:cNvPr id="10" name="Imagen 9" descr="C:\Users\Santa Anita\Desktop\AGOSTO\WhatsApp Image 2021-08-18 at 12.02.30 PM (2).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833" y="3944921"/>
            <a:ext cx="2520280" cy="2364399"/>
          </a:xfrm>
          <a:prstGeom prst="rect">
            <a:avLst/>
          </a:prstGeom>
          <a:noFill/>
          <a:ln>
            <a:noFill/>
          </a:ln>
        </p:spPr>
      </p:pic>
      <p:pic>
        <p:nvPicPr>
          <p:cNvPr id="11" name="Imagen 10" descr="C:\Users\Santa Anita\Desktop\AGOSTO\WhatsApp Image 2021-08-18 at 12.02.30 PM (4).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9082" y="3961769"/>
            <a:ext cx="2567331" cy="2347551"/>
          </a:xfrm>
          <a:prstGeom prst="rect">
            <a:avLst/>
          </a:prstGeom>
          <a:noFill/>
          <a:ln>
            <a:noFill/>
          </a:ln>
        </p:spPr>
      </p:pic>
    </p:spTree>
    <p:extLst>
      <p:ext uri="{BB962C8B-B14F-4D97-AF65-F5344CB8AC3E}">
        <p14:creationId xmlns:p14="http://schemas.microsoft.com/office/powerpoint/2010/main" val="4349392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Vistas a Colonias/ Actividad 13 y 16 Agosto 2021</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467544" y="1340768"/>
            <a:ext cx="2448272" cy="5170646"/>
          </a:xfrm>
          <a:prstGeom prst="rect">
            <a:avLst/>
          </a:prstGeom>
          <a:noFill/>
        </p:spPr>
        <p:txBody>
          <a:bodyPr wrap="square" rtlCol="0">
            <a:spAutoFit/>
          </a:bodyPr>
          <a:lstStyle/>
          <a:p>
            <a:pPr algn="ctr"/>
            <a:r>
              <a:rPr lang="es-MX" sz="1100" b="1" dirty="0" smtClean="0"/>
              <a:t>13 Agosto 2021</a:t>
            </a:r>
          </a:p>
          <a:p>
            <a:pPr algn="just"/>
            <a:r>
              <a:rPr lang="es-MX" sz="1100" dirty="0" smtClean="0"/>
              <a:t>-Se </a:t>
            </a:r>
            <a:r>
              <a:rPr lang="es-MX" sz="1100" dirty="0"/>
              <a:t>continua recorrido por los locales de la Delegación y mercado municipal  invitándolos para que se continúen con las medidas de sanidad, debido al botón rojo activado por la pandemia </a:t>
            </a:r>
            <a:endParaRPr lang="es-MX" sz="1100" dirty="0" smtClean="0"/>
          </a:p>
          <a:p>
            <a:pPr algn="just"/>
            <a:r>
              <a:rPr lang="es-MX" sz="1100" dirty="0" smtClean="0"/>
              <a:t>-Se </a:t>
            </a:r>
            <a:r>
              <a:rPr lang="es-MX" sz="1100" dirty="0"/>
              <a:t>atiende en la </a:t>
            </a:r>
            <a:r>
              <a:rPr lang="es-MX" sz="1100" dirty="0" smtClean="0"/>
              <a:t>Delegación </a:t>
            </a:r>
            <a:r>
              <a:rPr lang="es-MX" sz="1100" dirty="0"/>
              <a:t>a la </a:t>
            </a:r>
            <a:r>
              <a:rPr lang="es-MX" sz="1100" dirty="0" err="1"/>
              <a:t>Sra</a:t>
            </a:r>
            <a:r>
              <a:rPr lang="es-MX" sz="1100" dirty="0"/>
              <a:t> Laura Leticia Duran, quien solicita poda de los parques de las Colonias de la Candelaria y España </a:t>
            </a:r>
            <a:endParaRPr lang="es-MX" sz="1100" dirty="0" smtClean="0"/>
          </a:p>
          <a:p>
            <a:pPr algn="just"/>
            <a:r>
              <a:rPr lang="es-MX" sz="1100" dirty="0" smtClean="0"/>
              <a:t>-Se </a:t>
            </a:r>
            <a:r>
              <a:rPr lang="es-MX" sz="1100" dirty="0"/>
              <a:t>continúa con bacheo de la calle Prolongación 5 de Mayo en la Colonia las </a:t>
            </a:r>
            <a:r>
              <a:rPr lang="es-MX" sz="1100" dirty="0" smtClean="0"/>
              <a:t>Varitas.</a:t>
            </a:r>
          </a:p>
          <a:p>
            <a:pPr marL="171450" indent="-171450" algn="just">
              <a:buFontTx/>
              <a:buChar char="-"/>
            </a:pPr>
            <a:endParaRPr lang="es-MX" sz="1100" dirty="0"/>
          </a:p>
          <a:p>
            <a:pPr algn="ctr"/>
            <a:r>
              <a:rPr lang="es-MX" sz="1100" b="1" dirty="0" smtClean="0"/>
              <a:t>16 Agosto 2021</a:t>
            </a:r>
          </a:p>
          <a:p>
            <a:pPr algn="just"/>
            <a:r>
              <a:rPr lang="es-MX" sz="1100" dirty="0" smtClean="0"/>
              <a:t>-Se </a:t>
            </a:r>
            <a:r>
              <a:rPr lang="es-MX" sz="1100" dirty="0"/>
              <a:t>acude a recabar nómina y a Recursos Humanos para firma de nombramientos </a:t>
            </a:r>
            <a:endParaRPr lang="es-MX" sz="1100" dirty="0" smtClean="0"/>
          </a:p>
          <a:p>
            <a:pPr algn="just"/>
            <a:r>
              <a:rPr lang="es-MX" sz="1100" dirty="0" smtClean="0"/>
              <a:t>-Se </a:t>
            </a:r>
            <a:r>
              <a:rPr lang="es-MX" sz="1100" dirty="0"/>
              <a:t>apoya a personal de la Delegación en la elaboración de declaración </a:t>
            </a:r>
            <a:r>
              <a:rPr lang="es-MX" sz="1100" dirty="0" smtClean="0"/>
              <a:t>patrimonial</a:t>
            </a:r>
          </a:p>
          <a:p>
            <a:pPr algn="just"/>
            <a:r>
              <a:rPr lang="es-MX" sz="1100" dirty="0" smtClean="0"/>
              <a:t>-Se </a:t>
            </a:r>
            <a:r>
              <a:rPr lang="es-MX" sz="1100" dirty="0"/>
              <a:t>continúa con bacheo de la calle Prolongación 5 de Mayo en la Colonia las </a:t>
            </a:r>
            <a:r>
              <a:rPr lang="es-MX" sz="1100" dirty="0" smtClean="0"/>
              <a:t>Varitas</a:t>
            </a:r>
          </a:p>
          <a:p>
            <a:pPr algn="just"/>
            <a:r>
              <a:rPr lang="es-MX" sz="1100" dirty="0" smtClean="0"/>
              <a:t>-Se </a:t>
            </a:r>
            <a:r>
              <a:rPr lang="es-MX" sz="1100" dirty="0"/>
              <a:t>revisa con personal de </a:t>
            </a:r>
            <a:r>
              <a:rPr lang="es-MX" sz="1100" dirty="0" err="1"/>
              <a:t>Dapat</a:t>
            </a:r>
            <a:r>
              <a:rPr lang="es-MX" sz="1100" dirty="0"/>
              <a:t> y encargado del pozo 4, la falta de agua en la calle Morelos desde 5 de Mayo hasta Ocampo, detectando que fue debido a un ajuste de válvulas</a:t>
            </a:r>
            <a:endParaRPr lang="es-MX" sz="1100" dirty="0" smtClean="0"/>
          </a:p>
          <a:p>
            <a:pPr marL="171450" indent="-171450" algn="just">
              <a:buFontTx/>
              <a:buChar char="-"/>
            </a:pPr>
            <a:endParaRPr lang="es-MX" sz="1100" dirty="0" smtClean="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Agosto 21</a:t>
            </a:r>
          </a:p>
        </p:txBody>
      </p:sp>
      <p:pic>
        <p:nvPicPr>
          <p:cNvPr id="8" name="Imagen 7" descr="C:\Users\Santa Anita\Desktop\AGOSTO\WhatsApp Image 2021-08-18 at 12.02.30 PM (5).jpeg"/>
          <p:cNvPicPr/>
          <p:nvPr/>
        </p:nvPicPr>
        <p:blipFill>
          <a:blip r:embed="rId2">
            <a:extLst>
              <a:ext uri="{28A0092B-C50C-407E-A947-70E740481C1C}">
                <a14:useLocalDpi xmlns:a14="http://schemas.microsoft.com/office/drawing/2010/main" val="0"/>
              </a:ext>
            </a:extLst>
          </a:blip>
          <a:srcRect/>
          <a:stretch>
            <a:fillRect/>
          </a:stretch>
        </p:blipFill>
        <p:spPr bwMode="auto">
          <a:xfrm>
            <a:off x="3085910" y="1236982"/>
            <a:ext cx="2423795" cy="2433677"/>
          </a:xfrm>
          <a:prstGeom prst="rect">
            <a:avLst/>
          </a:prstGeom>
          <a:noFill/>
          <a:ln>
            <a:noFill/>
          </a:ln>
        </p:spPr>
      </p:pic>
      <p:pic>
        <p:nvPicPr>
          <p:cNvPr id="9" name="Imagen 8" descr="C:\Users\Santa Anita\Desktop\AGOSTO\WhatsApp Image 2021-08-18 at 12.03.42 PM (1).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8562" y="3886683"/>
            <a:ext cx="2389541" cy="2350630"/>
          </a:xfrm>
          <a:prstGeom prst="rect">
            <a:avLst/>
          </a:prstGeom>
          <a:noFill/>
          <a:ln>
            <a:noFill/>
          </a:ln>
        </p:spPr>
      </p:pic>
      <p:pic>
        <p:nvPicPr>
          <p:cNvPr id="10" name="Imagen 9" descr="C:\Users\Santa Anita\Desktop\AGOSTO\WhatsApp Image 2021-08-18 at 12.03.42 PM.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8994" y="3882219"/>
            <a:ext cx="2647422" cy="2355094"/>
          </a:xfrm>
          <a:prstGeom prst="rect">
            <a:avLst/>
          </a:prstGeom>
          <a:noFill/>
          <a:ln>
            <a:noFill/>
          </a:ln>
        </p:spPr>
      </p:pic>
      <p:pic>
        <p:nvPicPr>
          <p:cNvPr id="11" name="Imagen 10" descr="C:\Users\Santa Anita\Downloads\WhatsApp Image 2021-08-18 at 12.02.30 PM (6).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68994" y="1236981"/>
            <a:ext cx="2647422" cy="2429213"/>
          </a:xfrm>
          <a:prstGeom prst="rect">
            <a:avLst/>
          </a:prstGeom>
          <a:noFill/>
          <a:ln>
            <a:noFill/>
          </a:ln>
        </p:spPr>
      </p:pic>
    </p:spTree>
    <p:extLst>
      <p:ext uri="{BB962C8B-B14F-4D97-AF65-F5344CB8AC3E}">
        <p14:creationId xmlns:p14="http://schemas.microsoft.com/office/powerpoint/2010/main" val="6764440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Vistas a Colonias/ Actividad 17 Agosto 2021</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467544" y="1340768"/>
            <a:ext cx="2448272" cy="3816429"/>
          </a:xfrm>
          <a:prstGeom prst="rect">
            <a:avLst/>
          </a:prstGeom>
          <a:noFill/>
        </p:spPr>
        <p:txBody>
          <a:bodyPr wrap="square" rtlCol="0">
            <a:spAutoFit/>
          </a:bodyPr>
          <a:lstStyle/>
          <a:p>
            <a:pPr algn="just"/>
            <a:r>
              <a:rPr lang="es-MX" sz="1100" dirty="0" smtClean="0"/>
              <a:t>-Se </a:t>
            </a:r>
            <a:r>
              <a:rPr lang="es-MX" sz="1100" dirty="0"/>
              <a:t>continúa con filtro sanitario al ingreso de la Delegación  </a:t>
            </a:r>
            <a:endParaRPr lang="es-MX" sz="1100" dirty="0" smtClean="0"/>
          </a:p>
          <a:p>
            <a:pPr algn="just"/>
            <a:r>
              <a:rPr lang="es-MX" sz="1100" dirty="0" smtClean="0"/>
              <a:t>-Se </a:t>
            </a:r>
            <a:r>
              <a:rPr lang="es-MX" sz="1100" dirty="0"/>
              <a:t>continúa con bacheo de la calle Prolongación 5 de Mayo en la Colonia las </a:t>
            </a:r>
            <a:r>
              <a:rPr lang="es-MX" sz="1100" dirty="0" smtClean="0"/>
              <a:t>Varitas</a:t>
            </a:r>
          </a:p>
          <a:p>
            <a:pPr algn="just"/>
            <a:r>
              <a:rPr lang="es-MX" sz="1100" dirty="0" smtClean="0"/>
              <a:t>-Se </a:t>
            </a:r>
            <a:r>
              <a:rPr lang="es-MX" sz="1100" dirty="0"/>
              <a:t>atienden llamadas telefónicas de </a:t>
            </a:r>
            <a:r>
              <a:rPr lang="es-MX" sz="1100" dirty="0" smtClean="0"/>
              <a:t>ciudadanos</a:t>
            </a:r>
          </a:p>
          <a:p>
            <a:pPr algn="just"/>
            <a:r>
              <a:rPr lang="es-MX" sz="1100" dirty="0" smtClean="0"/>
              <a:t>-Se </a:t>
            </a:r>
            <a:r>
              <a:rPr lang="es-MX" sz="1100" dirty="0"/>
              <a:t>realiza solicitud vía chat en Aseo Público, para recolección de basura en la Colonia La Candelaria </a:t>
            </a:r>
            <a:endParaRPr lang="es-MX" sz="1100" dirty="0" smtClean="0"/>
          </a:p>
          <a:p>
            <a:pPr algn="just"/>
            <a:r>
              <a:rPr lang="es-MX" sz="1100" dirty="0"/>
              <a:t>-</a:t>
            </a:r>
            <a:r>
              <a:rPr lang="es-MX" sz="1100" dirty="0" smtClean="0"/>
              <a:t>Se </a:t>
            </a:r>
            <a:r>
              <a:rPr lang="es-MX" sz="1100" dirty="0"/>
              <a:t>realiza visita en el término de la reparación del socavón de Prolongación Colon y Arroyo Sur </a:t>
            </a:r>
            <a:endParaRPr lang="es-MX" sz="1100" dirty="0" smtClean="0"/>
          </a:p>
          <a:p>
            <a:pPr algn="just"/>
            <a:r>
              <a:rPr lang="es-MX" sz="1100" dirty="0" smtClean="0"/>
              <a:t>-Se </a:t>
            </a:r>
            <a:r>
              <a:rPr lang="es-MX" sz="1100" dirty="0"/>
              <a:t>realiza coordinación con Participación Ciudadana, sobre conflicto de los locatarios en la obra de la calle de Ramón Corona </a:t>
            </a:r>
            <a:endParaRPr lang="es-MX" sz="1100" dirty="0" smtClean="0"/>
          </a:p>
          <a:p>
            <a:pPr algn="just"/>
            <a:r>
              <a:rPr lang="es-MX" sz="1100" dirty="0" smtClean="0"/>
              <a:t>- </a:t>
            </a:r>
            <a:r>
              <a:rPr lang="es-MX" sz="1100" dirty="0"/>
              <a:t>Se recibe en la Delegación a las </a:t>
            </a:r>
            <a:r>
              <a:rPr lang="es-MX" sz="1100" dirty="0" err="1"/>
              <a:t>Dras</a:t>
            </a:r>
            <a:r>
              <a:rPr lang="es-MX" sz="1100" dirty="0"/>
              <a:t> Sara de la Cruz y Wendy Hernández, quienes solicitan coordinación para programas de salud en Santa Anita y sus Colonias</a:t>
            </a:r>
            <a:endParaRPr lang="es-MX" sz="1100" dirty="0" smtClean="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Agosto 21</a:t>
            </a:r>
          </a:p>
        </p:txBody>
      </p:sp>
      <p:pic>
        <p:nvPicPr>
          <p:cNvPr id="8" name="Imagen 7" descr="C:\Users\Santa Anita\Desktop\AGOSTO\WhatsApp Image 2021-08-18 at 12.04.40 PM (1).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3" y="1340768"/>
            <a:ext cx="2448271" cy="2444750"/>
          </a:xfrm>
          <a:prstGeom prst="rect">
            <a:avLst/>
          </a:prstGeom>
          <a:noFill/>
          <a:ln>
            <a:noFill/>
          </a:ln>
        </p:spPr>
      </p:pic>
      <p:pic>
        <p:nvPicPr>
          <p:cNvPr id="9" name="Imagen 8" descr="C:\Users\Santa Anita\Desktop\AGOSTO\WhatsApp Image 2021-08-18 at 12.04.40 PM (2).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9524" y="1347836"/>
            <a:ext cx="2656890" cy="2394830"/>
          </a:xfrm>
          <a:prstGeom prst="rect">
            <a:avLst/>
          </a:prstGeom>
          <a:noFill/>
          <a:ln>
            <a:noFill/>
          </a:ln>
        </p:spPr>
      </p:pic>
      <p:pic>
        <p:nvPicPr>
          <p:cNvPr id="10" name="Imagen 9" descr="C:\Users\Santa Anita\Desktop\AGOSTO\WhatsApp Image 2021-08-18 at 12.04.40 PM (3).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7944" y="3893751"/>
            <a:ext cx="3168352" cy="2343562"/>
          </a:xfrm>
          <a:prstGeom prst="rect">
            <a:avLst/>
          </a:prstGeom>
          <a:noFill/>
          <a:ln>
            <a:noFill/>
          </a:ln>
        </p:spPr>
      </p:pic>
    </p:spTree>
    <p:extLst>
      <p:ext uri="{BB962C8B-B14F-4D97-AF65-F5344CB8AC3E}">
        <p14:creationId xmlns:p14="http://schemas.microsoft.com/office/powerpoint/2010/main" val="42396469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Vistas a Colonias/ Actividad 18 Agosto 2021</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467544" y="1340768"/>
            <a:ext cx="2448272" cy="5170646"/>
          </a:xfrm>
          <a:prstGeom prst="rect">
            <a:avLst/>
          </a:prstGeom>
          <a:noFill/>
        </p:spPr>
        <p:txBody>
          <a:bodyPr wrap="square" rtlCol="0">
            <a:spAutoFit/>
          </a:bodyPr>
          <a:lstStyle/>
          <a:p>
            <a:pPr algn="just"/>
            <a:r>
              <a:rPr lang="es-MX" sz="1100" dirty="0"/>
              <a:t>-Entrega de lista de asistencia y nómina firmada a la Dirección de Delegaciones </a:t>
            </a:r>
            <a:r>
              <a:rPr lang="es-MX" sz="1100" dirty="0" smtClean="0"/>
              <a:t>⁃Se </a:t>
            </a:r>
            <a:r>
              <a:rPr lang="es-MX" sz="1100" dirty="0"/>
              <a:t>continúa con recorrido por los locales de la Delegación y mercado municipal  invitándolos para que se continúen con las medidas de sanidad, debido al botón rojo activado por la pandemia 	</a:t>
            </a:r>
            <a:endParaRPr lang="es-MX" sz="1100" dirty="0" smtClean="0"/>
          </a:p>
          <a:p>
            <a:pPr algn="just"/>
            <a:r>
              <a:rPr lang="es-MX" sz="1100" dirty="0" smtClean="0"/>
              <a:t>⁃Se </a:t>
            </a:r>
            <a:r>
              <a:rPr lang="es-MX" sz="1100" dirty="0"/>
              <a:t>termina hoy con bacheo de la calle Prolongación 5 de Mayo en la Colonia las Varitas	</a:t>
            </a:r>
            <a:endParaRPr lang="es-MX" sz="1100" dirty="0" smtClean="0"/>
          </a:p>
          <a:p>
            <a:pPr algn="just"/>
            <a:r>
              <a:rPr lang="es-MX" sz="1100" dirty="0" smtClean="0"/>
              <a:t>⁃Se </a:t>
            </a:r>
            <a:r>
              <a:rPr lang="es-MX" sz="1100" dirty="0"/>
              <a:t>realiza visita de la reparación del socavón de Prolongación Colon y Arroyo Sur, a fin de verificar que no hubieran retirado el acordonamiento </a:t>
            </a:r>
            <a:endParaRPr lang="es-MX" sz="1100" dirty="0" smtClean="0"/>
          </a:p>
          <a:p>
            <a:pPr algn="just"/>
            <a:r>
              <a:rPr lang="es-MX" sz="1100" dirty="0" smtClean="0"/>
              <a:t>⁃Se </a:t>
            </a:r>
            <a:r>
              <a:rPr lang="es-MX" sz="1100" dirty="0"/>
              <a:t>realiza vía telefónica coordinación con Participación Ciudadana, sobre conflicto de los locatarios en la obra de la calle de Ramón Corona 	</a:t>
            </a:r>
            <a:endParaRPr lang="es-MX" sz="1100" dirty="0" smtClean="0"/>
          </a:p>
          <a:p>
            <a:pPr algn="just"/>
            <a:r>
              <a:rPr lang="es-MX" sz="1100" dirty="0" smtClean="0"/>
              <a:t>⁃Se </a:t>
            </a:r>
            <a:r>
              <a:rPr lang="es-MX" sz="1100" dirty="0"/>
              <a:t>recibe en la Delegación a la </a:t>
            </a:r>
            <a:r>
              <a:rPr lang="es-MX" sz="1100" dirty="0" err="1"/>
              <a:t>Sra</a:t>
            </a:r>
            <a:r>
              <a:rPr lang="es-MX" sz="1100" dirty="0"/>
              <a:t> Lourdes Arroyo Padilla y Sr </a:t>
            </a:r>
            <a:r>
              <a:rPr lang="es-MX" sz="1100" dirty="0" smtClean="0"/>
              <a:t>Adrián </a:t>
            </a:r>
            <a:r>
              <a:rPr lang="es-MX" sz="1100" dirty="0"/>
              <a:t>GARCIA </a:t>
            </a:r>
            <a:r>
              <a:rPr lang="es-MX" sz="1100" dirty="0" err="1"/>
              <a:t>Alcantar</a:t>
            </a:r>
            <a:r>
              <a:rPr lang="es-MX" sz="1100" dirty="0"/>
              <a:t>, debido a apercibimiento que recibió por parte del área de mercados, debido a que obstruían arroyo vehicular en calle Aquiles Serdán 	</a:t>
            </a:r>
            <a:endParaRPr lang="es-MX" sz="1100" dirty="0" smtClean="0"/>
          </a:p>
          <a:p>
            <a:pPr algn="just"/>
            <a:r>
              <a:rPr lang="es-MX" sz="1100" dirty="0" smtClean="0"/>
              <a:t>-Se </a:t>
            </a:r>
            <a:r>
              <a:rPr lang="es-MX" sz="1100" dirty="0"/>
              <a:t>recibe queja vía telefónica sobre daños a una finca Ocampo #5 por personal del área de mantenimiento del Ayuntamiento</a:t>
            </a:r>
            <a:endParaRPr lang="es-MX" sz="1100" dirty="0" smtClean="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Agosto 21</a:t>
            </a:r>
          </a:p>
        </p:txBody>
      </p:sp>
      <p:pic>
        <p:nvPicPr>
          <p:cNvPr id="8" name="Imagen 7" descr="C:\Users\Santa Anita\Downloads\WhatsApp Image 2021-08-18 at 10.36.44 PM.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93238" y="1317796"/>
            <a:ext cx="2486875" cy="2544520"/>
          </a:xfrm>
          <a:prstGeom prst="rect">
            <a:avLst/>
          </a:prstGeom>
          <a:noFill/>
          <a:ln>
            <a:noFill/>
          </a:ln>
        </p:spPr>
      </p:pic>
      <p:pic>
        <p:nvPicPr>
          <p:cNvPr id="9" name="Imagen 8" descr="C:\Users\Santa Anita\Downloads\WhatsApp Image 2021-08-18 at 10.36.44 PM (4).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3316" y="1340768"/>
            <a:ext cx="2583098" cy="2521548"/>
          </a:xfrm>
          <a:prstGeom prst="rect">
            <a:avLst/>
          </a:prstGeom>
          <a:noFill/>
          <a:ln>
            <a:noFill/>
          </a:ln>
        </p:spPr>
      </p:pic>
      <p:pic>
        <p:nvPicPr>
          <p:cNvPr id="10" name="Imagen 9" descr="C:\Users\Santa Anita\Downloads\WhatsApp Image 2021-08-18 at 10.36.44 PM (5).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4668" y="3935613"/>
            <a:ext cx="2485446" cy="2301700"/>
          </a:xfrm>
          <a:prstGeom prst="rect">
            <a:avLst/>
          </a:prstGeom>
          <a:noFill/>
          <a:ln>
            <a:noFill/>
          </a:ln>
        </p:spPr>
      </p:pic>
      <p:pic>
        <p:nvPicPr>
          <p:cNvPr id="11" name="Imagen 10" descr="C:\Users\Santa Anita\Downloads\WhatsApp Image 2021-08-18 at 10.36.45 PM.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33316" y="3908627"/>
            <a:ext cx="2583098" cy="2328686"/>
          </a:xfrm>
          <a:prstGeom prst="rect">
            <a:avLst/>
          </a:prstGeom>
          <a:noFill/>
          <a:ln>
            <a:noFill/>
          </a:ln>
        </p:spPr>
      </p:pic>
    </p:spTree>
    <p:extLst>
      <p:ext uri="{BB962C8B-B14F-4D97-AF65-F5344CB8AC3E}">
        <p14:creationId xmlns:p14="http://schemas.microsoft.com/office/powerpoint/2010/main" val="2539140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Vistas a Colonias/ Actividad 19 Agosto 2021</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467544" y="1340768"/>
            <a:ext cx="2448272" cy="4154984"/>
          </a:xfrm>
          <a:prstGeom prst="rect">
            <a:avLst/>
          </a:prstGeom>
          <a:noFill/>
        </p:spPr>
        <p:txBody>
          <a:bodyPr wrap="square" rtlCol="0">
            <a:spAutoFit/>
          </a:bodyPr>
          <a:lstStyle/>
          <a:p>
            <a:pPr algn="just"/>
            <a:r>
              <a:rPr lang="es-MX" sz="1100" dirty="0" smtClean="0"/>
              <a:t>⁃Se </a:t>
            </a:r>
            <a:r>
              <a:rPr lang="es-MX" sz="1100" dirty="0"/>
              <a:t>continúa con recorrido por los locales de la Delegación invitándolos para que se continúen con las medidas de sanidad, debido al botón rojo activado por la pandemia 	</a:t>
            </a:r>
            <a:endParaRPr lang="es-MX" sz="1100" dirty="0" smtClean="0"/>
          </a:p>
          <a:p>
            <a:pPr algn="just"/>
            <a:r>
              <a:rPr lang="es-MX" sz="1100" dirty="0" smtClean="0"/>
              <a:t>⁃Se </a:t>
            </a:r>
            <a:r>
              <a:rPr lang="es-MX" sz="1100" dirty="0"/>
              <a:t>comienza con el bacheo de la calle Allende, quedando reparado hoy desde Francisco I Madero hasta </a:t>
            </a:r>
            <a:r>
              <a:rPr lang="es-MX" sz="1100" dirty="0" smtClean="0"/>
              <a:t>Morelos</a:t>
            </a:r>
          </a:p>
          <a:p>
            <a:pPr algn="just"/>
            <a:r>
              <a:rPr lang="es-MX" sz="1100" dirty="0" smtClean="0"/>
              <a:t>⁃Reparación </a:t>
            </a:r>
            <a:r>
              <a:rPr lang="es-MX" sz="1100" dirty="0"/>
              <a:t>de fuga de agua de la calle Allende #41	</a:t>
            </a:r>
            <a:endParaRPr lang="es-MX" sz="1100" dirty="0" smtClean="0"/>
          </a:p>
          <a:p>
            <a:pPr algn="just"/>
            <a:r>
              <a:rPr lang="es-MX" sz="1100" dirty="0" smtClean="0"/>
              <a:t>⁃Se </a:t>
            </a:r>
            <a:r>
              <a:rPr lang="es-MX" sz="1100" dirty="0"/>
              <a:t>continúa con filtro al ingreso de la Delegación </a:t>
            </a:r>
            <a:endParaRPr lang="es-MX" sz="1100" dirty="0" smtClean="0"/>
          </a:p>
          <a:p>
            <a:pPr algn="just"/>
            <a:r>
              <a:rPr lang="es-MX" sz="1100" dirty="0" smtClean="0"/>
              <a:t>⁃Se </a:t>
            </a:r>
            <a:r>
              <a:rPr lang="es-MX" sz="1100" dirty="0"/>
              <a:t>atienden llamadas telefónicas de ciudadanos	</a:t>
            </a:r>
            <a:endParaRPr lang="es-MX" sz="1100" dirty="0" smtClean="0"/>
          </a:p>
          <a:p>
            <a:pPr algn="just"/>
            <a:r>
              <a:rPr lang="es-MX" sz="1100" dirty="0" smtClean="0"/>
              <a:t>⁃Se </a:t>
            </a:r>
            <a:r>
              <a:rPr lang="es-MX" sz="1100" dirty="0"/>
              <a:t>recibe escrito de petición de locatarios de la calle Ramón Corona, respecto la obra que se está realizando en la citada calle 	</a:t>
            </a:r>
            <a:endParaRPr lang="es-MX" sz="1100" dirty="0" smtClean="0"/>
          </a:p>
          <a:p>
            <a:pPr algn="just"/>
            <a:r>
              <a:rPr lang="es-MX" sz="1100" dirty="0" smtClean="0"/>
              <a:t>⁃Se </a:t>
            </a:r>
            <a:r>
              <a:rPr lang="es-MX" sz="1100" dirty="0"/>
              <a:t>realiza atención para su derivación a la queja que recibo vía telefónica el día de ayer, sobre daños a una finca Ocampo #5 por personal del área de mantenimiento de escuelas del ayuntamiento</a:t>
            </a:r>
            <a:endParaRPr lang="es-MX" sz="1100" dirty="0" smtClean="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Agosto 21</a:t>
            </a:r>
          </a:p>
        </p:txBody>
      </p:sp>
      <p:pic>
        <p:nvPicPr>
          <p:cNvPr id="8" name="Imagen 7" descr="C:\Users\Santa Anita\Desktop\AGOSTO\WhatsApp Image 2021-08-19 at 7.22.41 PM.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3" y="1324423"/>
            <a:ext cx="2520279" cy="2445385"/>
          </a:xfrm>
          <a:prstGeom prst="rect">
            <a:avLst/>
          </a:prstGeom>
          <a:noFill/>
          <a:ln>
            <a:noFill/>
          </a:ln>
        </p:spPr>
      </p:pic>
      <p:pic>
        <p:nvPicPr>
          <p:cNvPr id="9" name="Imagen 8" descr="C:\Users\Santa Anita\Desktop\AGOSTO\WhatsApp Image 2021-08-19 at 7.22.42 PM.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1331510"/>
            <a:ext cx="2592288" cy="2438298"/>
          </a:xfrm>
          <a:prstGeom prst="rect">
            <a:avLst/>
          </a:prstGeom>
          <a:noFill/>
          <a:ln>
            <a:noFill/>
          </a:ln>
        </p:spPr>
      </p:pic>
      <p:pic>
        <p:nvPicPr>
          <p:cNvPr id="10" name="Imagen 9" descr="C:\Users\Santa Anita\Desktop\AGOSTO\WhatsApp Image 2021-08-19 at 7.22.43 PM (1).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6" y="3910318"/>
            <a:ext cx="2736304" cy="2326994"/>
          </a:xfrm>
          <a:prstGeom prst="rect">
            <a:avLst/>
          </a:prstGeom>
          <a:noFill/>
          <a:ln>
            <a:noFill/>
          </a:ln>
        </p:spPr>
      </p:pic>
    </p:spTree>
    <p:extLst>
      <p:ext uri="{BB962C8B-B14F-4D97-AF65-F5344CB8AC3E}">
        <p14:creationId xmlns:p14="http://schemas.microsoft.com/office/powerpoint/2010/main" val="5279313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Vistas a Colonias/ Actividad 20 Agosto 2021</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467544" y="1340768"/>
            <a:ext cx="2448272" cy="5170646"/>
          </a:xfrm>
          <a:prstGeom prst="rect">
            <a:avLst/>
          </a:prstGeom>
          <a:noFill/>
        </p:spPr>
        <p:txBody>
          <a:bodyPr wrap="square" rtlCol="0">
            <a:spAutoFit/>
          </a:bodyPr>
          <a:lstStyle/>
          <a:p>
            <a:pPr algn="just"/>
            <a:r>
              <a:rPr lang="es-MX" sz="1100" dirty="0" smtClean="0"/>
              <a:t>⁃</a:t>
            </a:r>
            <a:r>
              <a:rPr lang="es-MX" sz="1100" dirty="0" err="1" smtClean="0"/>
              <a:t>Sanitizacion</a:t>
            </a:r>
            <a:r>
              <a:rPr lang="es-MX" sz="1100" dirty="0" smtClean="0"/>
              <a:t> </a:t>
            </a:r>
            <a:r>
              <a:rPr lang="es-MX" sz="1100" dirty="0"/>
              <a:t>y </a:t>
            </a:r>
            <a:r>
              <a:rPr lang="es-MX" sz="1100" dirty="0" smtClean="0"/>
              <a:t>Fumigación </a:t>
            </a:r>
            <a:r>
              <a:rPr lang="es-MX" sz="1100" dirty="0"/>
              <a:t>por parte de Aseo Público en el edificio de la Delegación, plaza principal y Centro de Salud Santa </a:t>
            </a:r>
            <a:r>
              <a:rPr lang="es-MX" sz="1100" dirty="0" smtClean="0"/>
              <a:t>Anita.</a:t>
            </a:r>
            <a:r>
              <a:rPr lang="es-MX" sz="1100" dirty="0"/>
              <a:t>	</a:t>
            </a:r>
            <a:endParaRPr lang="es-MX" sz="1100" dirty="0" smtClean="0"/>
          </a:p>
          <a:p>
            <a:pPr algn="just"/>
            <a:r>
              <a:rPr lang="es-MX" sz="1100" dirty="0" smtClean="0"/>
              <a:t>⁃Se </a:t>
            </a:r>
            <a:r>
              <a:rPr lang="es-MX" sz="1100" dirty="0"/>
              <a:t>atienden llamadas telefónicas de ciudadanos, con diversos reportes y peticiones 	</a:t>
            </a:r>
            <a:endParaRPr lang="es-MX" sz="1100" dirty="0" smtClean="0"/>
          </a:p>
          <a:p>
            <a:pPr algn="just"/>
            <a:r>
              <a:rPr lang="es-MX" sz="1100" dirty="0" smtClean="0"/>
              <a:t>⁃Se </a:t>
            </a:r>
            <a:r>
              <a:rPr lang="es-MX" sz="1100" dirty="0"/>
              <a:t>realiza bacheo en la Colonia La Candelaria en la calle virgen de la defensa entre camino real a Colima y calle virgen del rayo.	</a:t>
            </a:r>
            <a:endParaRPr lang="es-MX" sz="1100" dirty="0" smtClean="0"/>
          </a:p>
          <a:p>
            <a:pPr algn="just"/>
            <a:r>
              <a:rPr lang="es-MX" sz="1100" dirty="0" smtClean="0"/>
              <a:t>⁃Se </a:t>
            </a:r>
            <a:r>
              <a:rPr lang="es-MX" sz="1100" dirty="0"/>
              <a:t>realiza oficio •15035  </a:t>
            </a:r>
            <a:r>
              <a:rPr lang="es-MX" sz="1100" dirty="0" smtClean="0"/>
              <a:t>Dirección </a:t>
            </a:r>
            <a:r>
              <a:rPr lang="es-MX" sz="1100" dirty="0"/>
              <a:t>General de Construcción de la comunidad, con copia a mantenimiento a escuelas derivando Reporte ciudadano para su atención  de la queja que se recibo vía telefónica, sobre daños a una finca Ocampo #5 por personal del área de mantenimiento de escuelas del ayuntamiento 	</a:t>
            </a:r>
            <a:endParaRPr lang="es-MX" sz="1100" dirty="0" smtClean="0"/>
          </a:p>
          <a:p>
            <a:pPr algn="just"/>
            <a:r>
              <a:rPr lang="es-MX" sz="1100" dirty="0" smtClean="0"/>
              <a:t>⁃Se </a:t>
            </a:r>
            <a:r>
              <a:rPr lang="es-MX" sz="1100" dirty="0"/>
              <a:t>realiza oficio número 15036 número de oficio, dirigido a la Coordinación general de gestión integral de la ciudad y Obras Públicas, donde se deriva petición realizada por los Comerciantes de la calle Ramón Corona	</a:t>
            </a:r>
            <a:endParaRPr lang="es-MX" sz="1100" dirty="0" smtClean="0"/>
          </a:p>
          <a:p>
            <a:pPr algn="just"/>
            <a:r>
              <a:rPr lang="es-MX" sz="1100" dirty="0" smtClean="0"/>
              <a:t>⁃Se </a:t>
            </a:r>
            <a:r>
              <a:rPr lang="es-MX" sz="1100" dirty="0"/>
              <a:t>realiza visita a la obra de Ramón Corona, para ver avances de la </a:t>
            </a:r>
            <a:r>
              <a:rPr lang="es-MX" sz="1100" dirty="0" smtClean="0"/>
              <a:t>misma.</a:t>
            </a:r>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Agosto 21</a:t>
            </a:r>
          </a:p>
        </p:txBody>
      </p:sp>
      <p:pic>
        <p:nvPicPr>
          <p:cNvPr id="8" name="Imagen 7" descr="C:\Users\Santa Anita\Desktop\AGOSTO\WhatsApp Image 2021-08-20 at 6.31.51 PM (1).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3" y="1322994"/>
            <a:ext cx="2592286" cy="2392045"/>
          </a:xfrm>
          <a:prstGeom prst="rect">
            <a:avLst/>
          </a:prstGeom>
          <a:noFill/>
          <a:ln>
            <a:noFill/>
          </a:ln>
        </p:spPr>
      </p:pic>
      <p:pic>
        <p:nvPicPr>
          <p:cNvPr id="9" name="Imagen 8" descr="C:\Users\Santa Anita\Desktop\AGOSTO\WhatsApp Image 2021-08-20 at 6.31.51 PM.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1322993"/>
            <a:ext cx="2592285" cy="2392045"/>
          </a:xfrm>
          <a:prstGeom prst="rect">
            <a:avLst/>
          </a:prstGeom>
          <a:noFill/>
          <a:ln>
            <a:noFill/>
          </a:ln>
        </p:spPr>
      </p:pic>
      <p:pic>
        <p:nvPicPr>
          <p:cNvPr id="10" name="Imagen 9" descr="C:\Users\Santa Anita\Desktop\AGOSTO\WhatsApp Image 2021-08-20 at 6.31.52 PM.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8557" y="3773557"/>
            <a:ext cx="2563561" cy="2535763"/>
          </a:xfrm>
          <a:prstGeom prst="rect">
            <a:avLst/>
          </a:prstGeom>
          <a:noFill/>
          <a:ln>
            <a:noFill/>
          </a:ln>
        </p:spPr>
      </p:pic>
      <p:pic>
        <p:nvPicPr>
          <p:cNvPr id="11" name="Imagen 10" descr="C:\Users\Santa Anita\Desktop\AGOSTO\WhatsApp Image 2021-08-20 at 6.31.52 PM (1).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2849" y="3773076"/>
            <a:ext cx="2563563" cy="2536244"/>
          </a:xfrm>
          <a:prstGeom prst="rect">
            <a:avLst/>
          </a:prstGeom>
          <a:noFill/>
          <a:ln>
            <a:noFill/>
          </a:ln>
        </p:spPr>
      </p:pic>
    </p:spTree>
    <p:extLst>
      <p:ext uri="{BB962C8B-B14F-4D97-AF65-F5344CB8AC3E}">
        <p14:creationId xmlns:p14="http://schemas.microsoft.com/office/powerpoint/2010/main" val="8986751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4 </a:t>
            </a:r>
            <a:r>
              <a:rPr lang="es-MX" sz="1400" dirty="0" smtClean="0"/>
              <a:t>Brigadas de </a:t>
            </a:r>
            <a:r>
              <a:rPr lang="es-MX" sz="1400" dirty="0" err="1" smtClean="0"/>
              <a:t>Mtto</a:t>
            </a:r>
            <a:r>
              <a:rPr lang="es-MX" sz="1400" dirty="0" smtClean="0"/>
              <a:t> y Recuperación de Espacios Públicos/ Mantenimiento</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494191" y="1484783"/>
            <a:ext cx="2448272" cy="4616648"/>
          </a:xfrm>
          <a:prstGeom prst="rect">
            <a:avLst/>
          </a:prstGeom>
          <a:noFill/>
        </p:spPr>
        <p:txBody>
          <a:bodyPr wrap="square" rtlCol="0">
            <a:spAutoFit/>
          </a:bodyPr>
          <a:lstStyle/>
          <a:p>
            <a:pPr algn="just"/>
            <a:r>
              <a:rPr lang="es-MX" sz="1400" dirty="0" smtClean="0"/>
              <a:t>Se </a:t>
            </a:r>
            <a:r>
              <a:rPr lang="es-MX" sz="1400" dirty="0"/>
              <a:t>realizo </a:t>
            </a:r>
            <a:r>
              <a:rPr lang="es-MX" sz="1400" dirty="0" smtClean="0"/>
              <a:t>la poda de pasto y limpieza </a:t>
            </a:r>
            <a:r>
              <a:rPr lang="es-MX" sz="1400" dirty="0"/>
              <a:t>en camellón </a:t>
            </a:r>
            <a:r>
              <a:rPr lang="es-MX" sz="1400" dirty="0" smtClean="0"/>
              <a:t>centrales en la calle Calzada Virgen de la Candelaria en el fraccionamiento </a:t>
            </a:r>
            <a:r>
              <a:rPr lang="es-MX" sz="1400" dirty="0"/>
              <a:t>de la Candelaria  </a:t>
            </a:r>
            <a:r>
              <a:rPr lang="es-MX" sz="1400" dirty="0" smtClean="0"/>
              <a:t>de esta Delegación Municipal de Santa Anita. </a:t>
            </a:r>
          </a:p>
          <a:p>
            <a:pPr algn="just"/>
            <a:endParaRPr lang="es-MX" sz="1400" dirty="0"/>
          </a:p>
          <a:p>
            <a:pPr algn="ctr"/>
            <a:endParaRPr lang="es-MX" sz="1400" dirty="0" smtClean="0"/>
          </a:p>
          <a:p>
            <a:pPr algn="ctr"/>
            <a:endParaRPr lang="es-MX" sz="1400" dirty="0"/>
          </a:p>
          <a:p>
            <a:pPr algn="ctr"/>
            <a:endParaRPr lang="es-MX" sz="1400" dirty="0" smtClean="0"/>
          </a:p>
          <a:p>
            <a:pPr algn="ctr"/>
            <a:endParaRPr lang="es-MX" sz="1400" dirty="0"/>
          </a:p>
          <a:p>
            <a:pPr algn="ctr"/>
            <a:endParaRPr lang="es-MX" sz="1400" dirty="0" smtClean="0"/>
          </a:p>
          <a:p>
            <a:pPr algn="ctr"/>
            <a:endParaRPr lang="es-MX" sz="1400" dirty="0"/>
          </a:p>
          <a:p>
            <a:pPr algn="ctr"/>
            <a:endParaRPr lang="es-MX" sz="1400" dirty="0" smtClean="0"/>
          </a:p>
          <a:p>
            <a:pPr algn="just"/>
            <a:endParaRPr lang="es-MX" sz="1400" dirty="0"/>
          </a:p>
          <a:p>
            <a:pPr algn="just"/>
            <a:endParaRPr lang="es-MX" sz="1400" dirty="0" smtClean="0"/>
          </a:p>
          <a:p>
            <a:pPr algn="just"/>
            <a:endParaRPr lang="es-MX" sz="1400" dirty="0"/>
          </a:p>
          <a:p>
            <a:pPr algn="just"/>
            <a:endParaRPr lang="es-MX" sz="1400" dirty="0"/>
          </a:p>
          <a:p>
            <a:endParaRPr lang="es-MX" sz="1400" dirty="0" smtClean="0"/>
          </a:p>
          <a:p>
            <a:endParaRPr lang="es-MX" sz="1400" dirty="0"/>
          </a:p>
        </p:txBody>
      </p:sp>
      <p:sp>
        <p:nvSpPr>
          <p:cNvPr id="3" name="2 CuadroTexto"/>
          <p:cNvSpPr txBox="1"/>
          <p:nvPr/>
        </p:nvSpPr>
        <p:spPr>
          <a:xfrm>
            <a:off x="6516216" y="548680"/>
            <a:ext cx="1800200" cy="369332"/>
          </a:xfrm>
          <a:prstGeom prst="rect">
            <a:avLst/>
          </a:prstGeom>
          <a:noFill/>
        </p:spPr>
        <p:txBody>
          <a:bodyPr wrap="square" rtlCol="0">
            <a:spAutoFit/>
          </a:bodyPr>
          <a:lstStyle/>
          <a:p>
            <a:pPr algn="ctr"/>
            <a:r>
              <a:rPr lang="es-MX" dirty="0" smtClean="0"/>
              <a:t>Agosto  2021</a:t>
            </a:r>
          </a:p>
        </p:txBody>
      </p:sp>
      <p:pic>
        <p:nvPicPr>
          <p:cNvPr id="10" name="Imagen 9" descr="C:\Users\Santa Anita\Desktop\AGOSTO\WhatsApp Image 2021-08-19 at 7.22.43 PM.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0225" y="1344727"/>
            <a:ext cx="2520279" cy="3020377"/>
          </a:xfrm>
          <a:prstGeom prst="rect">
            <a:avLst/>
          </a:prstGeom>
          <a:noFill/>
          <a:ln>
            <a:noFill/>
          </a:ln>
        </p:spPr>
      </p:pic>
      <p:pic>
        <p:nvPicPr>
          <p:cNvPr id="11" name="Imagen 10" descr="C:\Users\Santa Anita\Desktop\AGOSTO\WhatsApp Image 2021-08-25 at 11.11.28 AM.jpeg"/>
          <p:cNvPicPr/>
          <p:nvPr/>
        </p:nvPicPr>
        <p:blipFill rotWithShape="1">
          <a:blip r:embed="rId3">
            <a:extLst>
              <a:ext uri="{28A0092B-C50C-407E-A947-70E740481C1C}">
                <a14:useLocalDpi xmlns:a14="http://schemas.microsoft.com/office/drawing/2010/main" val="0"/>
              </a:ext>
            </a:extLst>
          </a:blip>
          <a:srcRect l="2784" r="2574"/>
          <a:stretch/>
        </p:blipFill>
        <p:spPr bwMode="auto">
          <a:xfrm>
            <a:off x="5804520" y="1344727"/>
            <a:ext cx="2511896" cy="302037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353702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Visitas a Colonias/ Bacheo en General</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395536" y="1236914"/>
            <a:ext cx="2592288" cy="5878532"/>
          </a:xfrm>
          <a:prstGeom prst="rect">
            <a:avLst/>
          </a:prstGeom>
          <a:noFill/>
        </p:spPr>
        <p:txBody>
          <a:bodyPr wrap="square" rtlCol="0">
            <a:spAutoFit/>
          </a:bodyPr>
          <a:lstStyle/>
          <a:p>
            <a:pPr algn="just"/>
            <a:r>
              <a:rPr lang="es-MX" sz="1400" dirty="0" smtClean="0"/>
              <a:t>Se  supervisa y se atiende el bacheo general de la calle  </a:t>
            </a:r>
            <a:r>
              <a:rPr lang="es-MX" sz="1400" b="1" dirty="0" smtClean="0"/>
              <a:t>Prolongación Colon desde  Arroyo Sur hasta fraccionamiento </a:t>
            </a:r>
            <a:r>
              <a:rPr lang="es-MX" sz="1400" b="1" dirty="0" err="1" smtClean="0"/>
              <a:t>Quintanova</a:t>
            </a:r>
            <a:r>
              <a:rPr lang="es-MX" sz="1400" b="1" dirty="0" smtClean="0"/>
              <a:t>,</a:t>
            </a:r>
            <a:r>
              <a:rPr lang="es-MX" sz="1400" dirty="0" smtClean="0"/>
              <a:t> todo </a:t>
            </a:r>
            <a:r>
              <a:rPr lang="es-MX" sz="1400" dirty="0"/>
              <a:t>esto con </a:t>
            </a:r>
            <a:r>
              <a:rPr lang="es-MX" sz="1400" dirty="0" smtClean="0"/>
              <a:t>la ayuda </a:t>
            </a:r>
            <a:r>
              <a:rPr lang="es-MX" sz="1400" dirty="0"/>
              <a:t>de la Cuadrilla de Empedradores de la Dirección de Mantenimiento a Vialidades y Pavimentos de este Ayuntamiento. </a:t>
            </a:r>
            <a:endParaRPr lang="es-MX" sz="1400" dirty="0" smtClean="0"/>
          </a:p>
          <a:p>
            <a:pPr algn="just"/>
            <a:endParaRPr lang="es-MX" sz="1400" dirty="0"/>
          </a:p>
          <a:p>
            <a:pPr algn="just"/>
            <a:endParaRPr lang="es-MX" sz="1400" dirty="0" smtClean="0"/>
          </a:p>
          <a:p>
            <a:pPr algn="ctr"/>
            <a:r>
              <a:rPr lang="es-MX" sz="1400" b="1" dirty="0"/>
              <a:t> </a:t>
            </a:r>
            <a:r>
              <a:rPr lang="es-MX" sz="1400" b="1" dirty="0" smtClean="0"/>
              <a:t> Con un Avance </a:t>
            </a:r>
            <a:r>
              <a:rPr lang="es-MX" sz="1400" b="1" dirty="0"/>
              <a:t>de Metros Cuadrados:  </a:t>
            </a:r>
            <a:r>
              <a:rPr lang="es-MX" sz="1400" dirty="0" smtClean="0"/>
              <a:t>125 </a:t>
            </a:r>
            <a:r>
              <a:rPr lang="es-MX" sz="1400" dirty="0"/>
              <a:t>Metros Cuadrados</a:t>
            </a:r>
          </a:p>
          <a:p>
            <a:pPr algn="just"/>
            <a:endParaRPr lang="es-MX" sz="1400" dirty="0" smtClean="0"/>
          </a:p>
          <a:p>
            <a:pPr algn="just"/>
            <a:endParaRPr lang="es-MX" sz="1200" dirty="0"/>
          </a:p>
          <a:p>
            <a:pPr algn="just"/>
            <a:endParaRPr lang="es-MX" sz="1400" dirty="0" smtClean="0"/>
          </a:p>
          <a:p>
            <a:pPr algn="just"/>
            <a:endParaRPr lang="es-MX" sz="1400" dirty="0"/>
          </a:p>
          <a:p>
            <a:pPr algn="just"/>
            <a:endParaRPr lang="es-MX" sz="1400" dirty="0" smtClean="0"/>
          </a:p>
          <a:p>
            <a:pPr algn="just"/>
            <a:endParaRPr lang="es-MX" sz="1400" dirty="0" smtClean="0"/>
          </a:p>
          <a:p>
            <a:pPr algn="just"/>
            <a:endParaRPr lang="es-MX" sz="1400" dirty="0" smtClean="0"/>
          </a:p>
          <a:p>
            <a:pPr algn="just"/>
            <a:endParaRPr lang="es-MX" sz="1400" dirty="0"/>
          </a:p>
          <a:p>
            <a:pPr algn="just"/>
            <a:endParaRPr lang="es-MX" sz="1400" dirty="0" smtClean="0"/>
          </a:p>
          <a:p>
            <a:pPr algn="just"/>
            <a:endParaRPr lang="es-MX" sz="1400" dirty="0"/>
          </a:p>
          <a:p>
            <a:endParaRPr lang="es-MX" sz="1400" dirty="0" smtClean="0"/>
          </a:p>
          <a:p>
            <a:endParaRPr lang="es-MX" sz="1400" dirty="0"/>
          </a:p>
        </p:txBody>
      </p:sp>
      <p:sp>
        <p:nvSpPr>
          <p:cNvPr id="3" name="2 CuadroTexto"/>
          <p:cNvSpPr txBox="1"/>
          <p:nvPr/>
        </p:nvSpPr>
        <p:spPr>
          <a:xfrm>
            <a:off x="6516216" y="548680"/>
            <a:ext cx="1800200" cy="369332"/>
          </a:xfrm>
          <a:prstGeom prst="rect">
            <a:avLst/>
          </a:prstGeom>
          <a:noFill/>
        </p:spPr>
        <p:txBody>
          <a:bodyPr wrap="square" rtlCol="0">
            <a:spAutoFit/>
          </a:bodyPr>
          <a:lstStyle/>
          <a:p>
            <a:pPr algn="ctr"/>
            <a:r>
              <a:rPr lang="es-MX" dirty="0" smtClean="0"/>
              <a:t>Agosto  2021</a:t>
            </a:r>
          </a:p>
        </p:txBody>
      </p:sp>
      <p:pic>
        <p:nvPicPr>
          <p:cNvPr id="11" name="Imagen 10" descr="C:\Users\Santa Anita\Desktop\AGOSTO\WhatsApp Image 2021-08-23 at 11.00.30 AM (1).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1448" y="1271391"/>
            <a:ext cx="2600672" cy="2370455"/>
          </a:xfrm>
          <a:prstGeom prst="rect">
            <a:avLst/>
          </a:prstGeom>
          <a:noFill/>
          <a:ln>
            <a:noFill/>
          </a:ln>
        </p:spPr>
      </p:pic>
      <p:pic>
        <p:nvPicPr>
          <p:cNvPr id="12" name="Imagen 11" descr="C:\Users\Santa Anita\Desktop\AGOSTO\WhatsApp Image 2021-08-23 at 11.00.30 AM.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4518" y="1271392"/>
            <a:ext cx="2511897" cy="2356776"/>
          </a:xfrm>
          <a:prstGeom prst="rect">
            <a:avLst/>
          </a:prstGeom>
          <a:noFill/>
          <a:ln>
            <a:noFill/>
          </a:ln>
        </p:spPr>
      </p:pic>
      <p:pic>
        <p:nvPicPr>
          <p:cNvPr id="13" name="Imagen 12" descr="C:\Users\Santa Anita\Desktop\AGOSTO\WhatsApp Image 2021-08-23 at 11.00.31 AM (1).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1448" y="3714599"/>
            <a:ext cx="2600672" cy="2593975"/>
          </a:xfrm>
          <a:prstGeom prst="rect">
            <a:avLst/>
          </a:prstGeom>
          <a:noFill/>
          <a:ln>
            <a:noFill/>
          </a:ln>
        </p:spPr>
      </p:pic>
      <p:pic>
        <p:nvPicPr>
          <p:cNvPr id="17" name="Imagen 16" descr="C:\Users\Santa Anita\Desktop\AGOSTO\WhatsApp Image 2021-08-23 at 11.00.31 AM.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4517" y="3714599"/>
            <a:ext cx="2511897" cy="2593975"/>
          </a:xfrm>
          <a:prstGeom prst="rect">
            <a:avLst/>
          </a:prstGeom>
          <a:noFill/>
          <a:ln>
            <a:noFill/>
          </a:ln>
        </p:spPr>
      </p:pic>
    </p:spTree>
    <p:extLst>
      <p:ext uri="{BB962C8B-B14F-4D97-AF65-F5344CB8AC3E}">
        <p14:creationId xmlns:p14="http://schemas.microsoft.com/office/powerpoint/2010/main" val="29266850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Visitas a Colonias/ Bacheo en General</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395536" y="1236914"/>
            <a:ext cx="2592288" cy="5663089"/>
          </a:xfrm>
          <a:prstGeom prst="rect">
            <a:avLst/>
          </a:prstGeom>
          <a:noFill/>
        </p:spPr>
        <p:txBody>
          <a:bodyPr wrap="square" rtlCol="0">
            <a:spAutoFit/>
          </a:bodyPr>
          <a:lstStyle/>
          <a:p>
            <a:pPr algn="just"/>
            <a:r>
              <a:rPr lang="es-MX" sz="1400" dirty="0" smtClean="0"/>
              <a:t>Se  supervisa y se atiende el bacheo general de la calle  </a:t>
            </a:r>
            <a:r>
              <a:rPr lang="es-MX" sz="1400" b="1" dirty="0" smtClean="0"/>
              <a:t>Prolongación 5 de Mayo “Colonia Las Varitas”,</a:t>
            </a:r>
            <a:r>
              <a:rPr lang="es-MX" sz="1400" dirty="0" smtClean="0"/>
              <a:t> todo </a:t>
            </a:r>
            <a:r>
              <a:rPr lang="es-MX" sz="1400" dirty="0"/>
              <a:t>esto con </a:t>
            </a:r>
            <a:r>
              <a:rPr lang="es-MX" sz="1400" dirty="0" smtClean="0"/>
              <a:t>la ayuda </a:t>
            </a:r>
            <a:r>
              <a:rPr lang="es-MX" sz="1400" dirty="0"/>
              <a:t>de la Cuadrilla de Empedradores de la Dirección de Mantenimiento a Vialidades y Pavimentos de este Ayuntamiento. </a:t>
            </a:r>
            <a:endParaRPr lang="es-MX" sz="1400" dirty="0" smtClean="0"/>
          </a:p>
          <a:p>
            <a:pPr algn="just"/>
            <a:endParaRPr lang="es-MX" sz="1400" dirty="0"/>
          </a:p>
          <a:p>
            <a:pPr algn="just"/>
            <a:endParaRPr lang="es-MX" sz="1400" dirty="0" smtClean="0"/>
          </a:p>
          <a:p>
            <a:pPr algn="ctr"/>
            <a:r>
              <a:rPr lang="es-MX" sz="1400" b="1" dirty="0"/>
              <a:t> </a:t>
            </a:r>
            <a:r>
              <a:rPr lang="es-MX" sz="1400" b="1" dirty="0" smtClean="0"/>
              <a:t> Con un Avance </a:t>
            </a:r>
            <a:r>
              <a:rPr lang="es-MX" sz="1400" b="1" dirty="0"/>
              <a:t>de Metros Cuadrados:  </a:t>
            </a:r>
            <a:r>
              <a:rPr lang="es-MX" sz="1400" dirty="0" smtClean="0"/>
              <a:t>135 </a:t>
            </a:r>
            <a:r>
              <a:rPr lang="es-MX" sz="1400" dirty="0"/>
              <a:t>Metros Cuadrados</a:t>
            </a:r>
          </a:p>
          <a:p>
            <a:pPr algn="just"/>
            <a:endParaRPr lang="es-MX" sz="1400" dirty="0" smtClean="0"/>
          </a:p>
          <a:p>
            <a:pPr algn="just"/>
            <a:endParaRPr lang="es-MX" sz="1200" dirty="0"/>
          </a:p>
          <a:p>
            <a:pPr algn="just"/>
            <a:endParaRPr lang="es-MX" sz="1400" dirty="0" smtClean="0"/>
          </a:p>
          <a:p>
            <a:pPr algn="just"/>
            <a:endParaRPr lang="es-MX" sz="1400" dirty="0"/>
          </a:p>
          <a:p>
            <a:pPr algn="just"/>
            <a:endParaRPr lang="es-MX" sz="1400" dirty="0" smtClean="0"/>
          </a:p>
          <a:p>
            <a:pPr algn="just"/>
            <a:endParaRPr lang="es-MX" sz="1400" dirty="0" smtClean="0"/>
          </a:p>
          <a:p>
            <a:pPr algn="just"/>
            <a:endParaRPr lang="es-MX" sz="1400" dirty="0" smtClean="0"/>
          </a:p>
          <a:p>
            <a:pPr algn="just"/>
            <a:endParaRPr lang="es-MX" sz="1400" dirty="0"/>
          </a:p>
          <a:p>
            <a:pPr algn="just"/>
            <a:endParaRPr lang="es-MX" sz="1400" dirty="0" smtClean="0"/>
          </a:p>
          <a:p>
            <a:pPr algn="just"/>
            <a:endParaRPr lang="es-MX" sz="1400" dirty="0"/>
          </a:p>
          <a:p>
            <a:endParaRPr lang="es-MX" sz="1400" dirty="0" smtClean="0"/>
          </a:p>
          <a:p>
            <a:endParaRPr lang="es-MX" sz="1400" dirty="0"/>
          </a:p>
        </p:txBody>
      </p:sp>
      <p:sp>
        <p:nvSpPr>
          <p:cNvPr id="3" name="2 CuadroTexto"/>
          <p:cNvSpPr txBox="1"/>
          <p:nvPr/>
        </p:nvSpPr>
        <p:spPr>
          <a:xfrm>
            <a:off x="6516216" y="548680"/>
            <a:ext cx="1800200" cy="369332"/>
          </a:xfrm>
          <a:prstGeom prst="rect">
            <a:avLst/>
          </a:prstGeom>
          <a:noFill/>
        </p:spPr>
        <p:txBody>
          <a:bodyPr wrap="square" rtlCol="0">
            <a:spAutoFit/>
          </a:bodyPr>
          <a:lstStyle/>
          <a:p>
            <a:pPr algn="ctr"/>
            <a:r>
              <a:rPr lang="es-MX" dirty="0" smtClean="0"/>
              <a:t>Agosto  2021</a:t>
            </a:r>
          </a:p>
        </p:txBody>
      </p:sp>
      <p:pic>
        <p:nvPicPr>
          <p:cNvPr id="11" name="Imagen 10" descr="C:\Users\Santa Anita\Desktop\AGOSTO\WhatsApp Image 2021-08-23 at 11.01.42 AM (1).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67370" y="1338965"/>
            <a:ext cx="2584750" cy="2360295"/>
          </a:xfrm>
          <a:prstGeom prst="rect">
            <a:avLst/>
          </a:prstGeom>
          <a:noFill/>
          <a:ln>
            <a:noFill/>
          </a:ln>
        </p:spPr>
      </p:pic>
      <p:pic>
        <p:nvPicPr>
          <p:cNvPr id="12" name="Imagen 11" descr="C:\Users\Santa Anita\Desktop\AGOSTO\WhatsApp Image 2021-08-23 at 11.02.09 AM.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8598" y="1350060"/>
            <a:ext cx="2527818" cy="2349200"/>
          </a:xfrm>
          <a:prstGeom prst="rect">
            <a:avLst/>
          </a:prstGeom>
          <a:noFill/>
          <a:ln>
            <a:noFill/>
          </a:ln>
        </p:spPr>
      </p:pic>
      <p:pic>
        <p:nvPicPr>
          <p:cNvPr id="13" name="Imagen 12" descr="C:\Users\Santa Anita\Desktop\AGOSTO\WhatsApp Image 2021-08-23 at 11.04.23 AM (1).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7370" y="3786525"/>
            <a:ext cx="2584750" cy="2450787"/>
          </a:xfrm>
          <a:prstGeom prst="rect">
            <a:avLst/>
          </a:prstGeom>
          <a:noFill/>
          <a:ln>
            <a:noFill/>
          </a:ln>
        </p:spPr>
      </p:pic>
      <p:pic>
        <p:nvPicPr>
          <p:cNvPr id="17" name="Imagen 16" descr="C:\Users\Santa Anita\Desktop\AGOSTO\WhatsApp Image 2021-08-23 at 11.04.23 AM.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4520" y="3786524"/>
            <a:ext cx="2511896" cy="2450787"/>
          </a:xfrm>
          <a:prstGeom prst="rect">
            <a:avLst/>
          </a:prstGeom>
          <a:noFill/>
          <a:ln>
            <a:noFill/>
          </a:ln>
        </p:spPr>
      </p:pic>
    </p:spTree>
    <p:extLst>
      <p:ext uri="{BB962C8B-B14F-4D97-AF65-F5344CB8AC3E}">
        <p14:creationId xmlns:p14="http://schemas.microsoft.com/office/powerpoint/2010/main" val="6629401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Visitas a Colonias/ Bacheo en General</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15" name="14 Rectángulo"/>
          <p:cNvSpPr/>
          <p:nvPr/>
        </p:nvSpPr>
        <p:spPr>
          <a:xfrm>
            <a:off x="5804520" y="1556792"/>
            <a:ext cx="244827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14" name="13 Rectángulo"/>
          <p:cNvSpPr/>
          <p:nvPr/>
        </p:nvSpPr>
        <p:spPr>
          <a:xfrm>
            <a:off x="3203848" y="1556792"/>
            <a:ext cx="2448272"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Foto</a:t>
            </a:r>
            <a:endParaRPr lang="es-MX" dirty="0">
              <a:solidFill>
                <a:schemeClr val="tx1"/>
              </a:solidFill>
            </a:endParaRPr>
          </a:p>
        </p:txBody>
      </p:sp>
      <p:sp>
        <p:nvSpPr>
          <p:cNvPr id="2" name="1 CuadroTexto"/>
          <p:cNvSpPr txBox="1"/>
          <p:nvPr/>
        </p:nvSpPr>
        <p:spPr>
          <a:xfrm>
            <a:off x="395536" y="1236914"/>
            <a:ext cx="2592288" cy="5663089"/>
          </a:xfrm>
          <a:prstGeom prst="rect">
            <a:avLst/>
          </a:prstGeom>
          <a:noFill/>
        </p:spPr>
        <p:txBody>
          <a:bodyPr wrap="square" rtlCol="0">
            <a:spAutoFit/>
          </a:bodyPr>
          <a:lstStyle/>
          <a:p>
            <a:pPr algn="just"/>
            <a:r>
              <a:rPr lang="es-MX" sz="1400" dirty="0" smtClean="0"/>
              <a:t>Se  supervisa y se atiende el bacheo general de la calle </a:t>
            </a:r>
            <a:r>
              <a:rPr lang="es-MX" sz="1400" b="1" dirty="0" smtClean="0"/>
              <a:t>Allende desde Aquiles Serdán hasta Francisco I Madero,</a:t>
            </a:r>
            <a:r>
              <a:rPr lang="es-MX" sz="1400" dirty="0" smtClean="0"/>
              <a:t> todo </a:t>
            </a:r>
            <a:r>
              <a:rPr lang="es-MX" sz="1400" dirty="0"/>
              <a:t>esto con </a:t>
            </a:r>
            <a:r>
              <a:rPr lang="es-MX" sz="1400" dirty="0" smtClean="0"/>
              <a:t>la ayuda </a:t>
            </a:r>
            <a:r>
              <a:rPr lang="es-MX" sz="1400" dirty="0"/>
              <a:t>de la Cuadrilla de Empedradores de la Dirección de Mantenimiento a Vialidades y Pavimentos de este Ayuntamiento. </a:t>
            </a:r>
            <a:endParaRPr lang="es-MX" sz="1400" dirty="0" smtClean="0"/>
          </a:p>
          <a:p>
            <a:pPr algn="just"/>
            <a:endParaRPr lang="es-MX" sz="1400" dirty="0"/>
          </a:p>
          <a:p>
            <a:pPr algn="just"/>
            <a:endParaRPr lang="es-MX" sz="1400" dirty="0" smtClean="0"/>
          </a:p>
          <a:p>
            <a:pPr algn="ctr"/>
            <a:r>
              <a:rPr lang="es-MX" sz="1400" b="1" dirty="0"/>
              <a:t> </a:t>
            </a:r>
            <a:r>
              <a:rPr lang="es-MX" sz="1400" b="1" dirty="0" smtClean="0"/>
              <a:t> Con un Avance </a:t>
            </a:r>
            <a:r>
              <a:rPr lang="es-MX" sz="1400" b="1" dirty="0"/>
              <a:t>de Metros Cuadrados:  </a:t>
            </a:r>
            <a:r>
              <a:rPr lang="es-MX" sz="1400" dirty="0" smtClean="0"/>
              <a:t>60 </a:t>
            </a:r>
            <a:r>
              <a:rPr lang="es-MX" sz="1400" dirty="0"/>
              <a:t>Metros Cuadrados</a:t>
            </a:r>
          </a:p>
          <a:p>
            <a:pPr algn="just"/>
            <a:endParaRPr lang="es-MX" sz="1400" dirty="0" smtClean="0"/>
          </a:p>
          <a:p>
            <a:pPr algn="just"/>
            <a:endParaRPr lang="es-MX" sz="1200" dirty="0"/>
          </a:p>
          <a:p>
            <a:pPr algn="just"/>
            <a:endParaRPr lang="es-MX" sz="1400" dirty="0" smtClean="0"/>
          </a:p>
          <a:p>
            <a:pPr algn="just"/>
            <a:endParaRPr lang="es-MX" sz="1400" dirty="0"/>
          </a:p>
          <a:p>
            <a:pPr algn="just"/>
            <a:endParaRPr lang="es-MX" sz="1400" dirty="0" smtClean="0"/>
          </a:p>
          <a:p>
            <a:pPr algn="just"/>
            <a:endParaRPr lang="es-MX" sz="1400" dirty="0" smtClean="0"/>
          </a:p>
          <a:p>
            <a:pPr algn="just"/>
            <a:endParaRPr lang="es-MX" sz="1400" dirty="0" smtClean="0"/>
          </a:p>
          <a:p>
            <a:pPr algn="just"/>
            <a:endParaRPr lang="es-MX" sz="1400" dirty="0"/>
          </a:p>
          <a:p>
            <a:pPr algn="just"/>
            <a:endParaRPr lang="es-MX" sz="1400" dirty="0" smtClean="0"/>
          </a:p>
          <a:p>
            <a:pPr algn="just"/>
            <a:endParaRPr lang="es-MX" sz="1400" dirty="0"/>
          </a:p>
          <a:p>
            <a:endParaRPr lang="es-MX" sz="1400" dirty="0" smtClean="0"/>
          </a:p>
          <a:p>
            <a:endParaRPr lang="es-MX" sz="1400" dirty="0"/>
          </a:p>
        </p:txBody>
      </p:sp>
      <p:sp>
        <p:nvSpPr>
          <p:cNvPr id="3" name="2 CuadroTexto"/>
          <p:cNvSpPr txBox="1"/>
          <p:nvPr/>
        </p:nvSpPr>
        <p:spPr>
          <a:xfrm>
            <a:off x="6516216" y="548680"/>
            <a:ext cx="1800200" cy="369332"/>
          </a:xfrm>
          <a:prstGeom prst="rect">
            <a:avLst/>
          </a:prstGeom>
          <a:noFill/>
        </p:spPr>
        <p:txBody>
          <a:bodyPr wrap="square" rtlCol="0">
            <a:spAutoFit/>
          </a:bodyPr>
          <a:lstStyle/>
          <a:p>
            <a:pPr algn="ctr"/>
            <a:r>
              <a:rPr lang="es-MX" dirty="0" smtClean="0"/>
              <a:t>Agosto  2021</a:t>
            </a:r>
          </a:p>
        </p:txBody>
      </p:sp>
      <p:pic>
        <p:nvPicPr>
          <p:cNvPr id="13" name="Imagen 12" descr="C:\Users\Santa Anita\Desktop\AGOSTO\WhatsApp Image 2021-08-23 at 11.05.43 AM (1).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1448" y="1257226"/>
            <a:ext cx="2600672" cy="2491764"/>
          </a:xfrm>
          <a:prstGeom prst="rect">
            <a:avLst/>
          </a:prstGeom>
          <a:noFill/>
          <a:ln>
            <a:noFill/>
          </a:ln>
        </p:spPr>
      </p:pic>
      <p:pic>
        <p:nvPicPr>
          <p:cNvPr id="17" name="Imagen 16" descr="C:\Users\Santa Anita\Desktop\AGOSTO\WhatsApp Image 2021-08-23 at 11.05.43 AM.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9961" y="1257225"/>
            <a:ext cx="2526455" cy="2491765"/>
          </a:xfrm>
          <a:prstGeom prst="rect">
            <a:avLst/>
          </a:prstGeom>
          <a:noFill/>
          <a:ln>
            <a:noFill/>
          </a:ln>
        </p:spPr>
      </p:pic>
      <p:pic>
        <p:nvPicPr>
          <p:cNvPr id="18" name="Imagen 17" descr="C:\Users\Santa Anita\Desktop\AGOSTO\WhatsApp Image 2021-08-23 at 11.06.21 AM.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4852" y="3809465"/>
            <a:ext cx="2567267" cy="2499856"/>
          </a:xfrm>
          <a:prstGeom prst="rect">
            <a:avLst/>
          </a:prstGeom>
          <a:noFill/>
          <a:ln>
            <a:noFill/>
          </a:ln>
        </p:spPr>
      </p:pic>
      <p:pic>
        <p:nvPicPr>
          <p:cNvPr id="19" name="Imagen 18" descr="C:\Users\Santa Anita\Desktop\AGOSTO\WhatsApp Image 2021-08-23 at 11.05.43 AM (2).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89961" y="3809463"/>
            <a:ext cx="2508885" cy="2499857"/>
          </a:xfrm>
          <a:prstGeom prst="rect">
            <a:avLst/>
          </a:prstGeom>
          <a:noFill/>
          <a:ln>
            <a:noFill/>
          </a:ln>
        </p:spPr>
      </p:pic>
    </p:spTree>
    <p:extLst>
      <p:ext uri="{BB962C8B-B14F-4D97-AF65-F5344CB8AC3E}">
        <p14:creationId xmlns:p14="http://schemas.microsoft.com/office/powerpoint/2010/main" val="32528166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19708" y="1124744"/>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Vistas a Colonias/ Actividades 26 Julio 2021</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414257" y="1196752"/>
            <a:ext cx="2448272" cy="6101670"/>
          </a:xfrm>
          <a:prstGeom prst="rect">
            <a:avLst/>
          </a:prstGeom>
          <a:noFill/>
        </p:spPr>
        <p:txBody>
          <a:bodyPr wrap="square" rtlCol="0">
            <a:spAutoFit/>
          </a:bodyPr>
          <a:lstStyle/>
          <a:p>
            <a:pPr algn="just"/>
            <a:r>
              <a:rPr lang="es-MX" sz="1050" dirty="0"/>
              <a:t>	</a:t>
            </a:r>
          </a:p>
          <a:p>
            <a:pPr algn="just"/>
            <a:r>
              <a:rPr lang="es-MX" sz="1100" dirty="0" smtClean="0"/>
              <a:t>⁃Se </a:t>
            </a:r>
            <a:r>
              <a:rPr lang="es-MX" sz="1100" dirty="0"/>
              <a:t>atendió en la Delegación al Sr Pedro Bolaños Robles, solicito ayuda para hija que le golpea su esposo, se le orienta para que acuda a Instituto de la Mujer 	</a:t>
            </a:r>
            <a:endParaRPr lang="es-MX" sz="1100" dirty="0" smtClean="0"/>
          </a:p>
          <a:p>
            <a:pPr algn="just"/>
            <a:r>
              <a:rPr lang="es-MX" sz="1100" dirty="0" smtClean="0"/>
              <a:t>⁃Se </a:t>
            </a:r>
            <a:r>
              <a:rPr lang="es-MX" sz="1100" dirty="0"/>
              <a:t>atendió en la Delegación al Sr </a:t>
            </a:r>
            <a:r>
              <a:rPr lang="es-MX" sz="1100" dirty="0" smtClean="0"/>
              <a:t>Agustín </a:t>
            </a:r>
            <a:r>
              <a:rPr lang="es-MX" sz="1100" dirty="0"/>
              <a:t>Amador GARCIA, reporta dos postes de luz y teléfono, ubicados en Abasolo y Aquiles Serdán 	</a:t>
            </a:r>
            <a:endParaRPr lang="es-MX" sz="1100" dirty="0" smtClean="0"/>
          </a:p>
          <a:p>
            <a:pPr algn="just"/>
            <a:r>
              <a:rPr lang="es-MX" sz="1100" dirty="0" smtClean="0"/>
              <a:t>⁃Se </a:t>
            </a:r>
            <a:r>
              <a:rPr lang="es-MX" sz="1100" dirty="0"/>
              <a:t>atiende en la Delegación a la </a:t>
            </a:r>
            <a:r>
              <a:rPr lang="es-MX" sz="1100" dirty="0" err="1"/>
              <a:t>Sra</a:t>
            </a:r>
            <a:r>
              <a:rPr lang="es-MX" sz="1100" dirty="0"/>
              <a:t> Lidia Moya, reporta vehículo abandonado afuera de su domicilio desde hace 2 meses aproximadamente Donato Guerra y Francisco I Madero </a:t>
            </a:r>
            <a:r>
              <a:rPr lang="es-MX" sz="1100" dirty="0" smtClean="0"/>
              <a:t>⁃Se </a:t>
            </a:r>
            <a:r>
              <a:rPr lang="es-MX" sz="1100" dirty="0"/>
              <a:t>acude al pozo #4, ubicado en el terreno de la calle Ramón Corona y Aquiles Serdán, atrás de la tienda de </a:t>
            </a:r>
            <a:r>
              <a:rPr lang="es-MX" sz="1100" dirty="0" smtClean="0"/>
              <a:t>Aurrera, </a:t>
            </a:r>
            <a:r>
              <a:rPr lang="es-MX" sz="1100" dirty="0"/>
              <a:t>ya que el mismo fue </a:t>
            </a:r>
            <a:r>
              <a:rPr lang="es-MX" sz="1100" dirty="0" err="1"/>
              <a:t>vandalizado</a:t>
            </a:r>
            <a:r>
              <a:rPr lang="es-MX" sz="1100" dirty="0"/>
              <a:t> en la noche del domingo 25 de julio	</a:t>
            </a:r>
            <a:endParaRPr lang="es-MX" sz="1100" dirty="0" smtClean="0"/>
          </a:p>
          <a:p>
            <a:pPr algn="just"/>
            <a:r>
              <a:rPr lang="es-MX" sz="1100" dirty="0" smtClean="0"/>
              <a:t>⁃Se </a:t>
            </a:r>
            <a:r>
              <a:rPr lang="es-MX" sz="1100" dirty="0"/>
              <a:t>recibe informe de que fue saqueada la tubería de agua en el camellón de la obra de agua de la calle Ramón Corona, casi en su cruce de Camino Real </a:t>
            </a:r>
            <a:endParaRPr lang="es-MX" sz="1100" dirty="0" smtClean="0"/>
          </a:p>
          <a:p>
            <a:pPr algn="just"/>
            <a:r>
              <a:rPr lang="es-MX" sz="1100" dirty="0" smtClean="0"/>
              <a:t>⁃Se </a:t>
            </a:r>
            <a:r>
              <a:rPr lang="es-MX" sz="1100" dirty="0"/>
              <a:t>realiza visita de trabajos de bacheo de la calle prolongación Colon y Arroyo Sur, en la Colonia Ojo de </a:t>
            </a:r>
            <a:r>
              <a:rPr lang="es-MX" sz="1100" dirty="0" smtClean="0"/>
              <a:t>agua.</a:t>
            </a:r>
          </a:p>
          <a:p>
            <a:pPr algn="just"/>
            <a:endParaRPr lang="es-MX" sz="1600" dirty="0"/>
          </a:p>
          <a:p>
            <a:pPr algn="just"/>
            <a:endParaRPr lang="es-MX" sz="1400" dirty="0" smtClean="0"/>
          </a:p>
          <a:p>
            <a:pPr algn="just"/>
            <a:endParaRPr lang="es-MX" sz="1400" dirty="0" smtClean="0"/>
          </a:p>
          <a:p>
            <a:pPr algn="just"/>
            <a:endParaRPr lang="es-MX" sz="1400" dirty="0"/>
          </a:p>
          <a:p>
            <a:pPr algn="just"/>
            <a:r>
              <a:rPr lang="es-MX" sz="1400" dirty="0" smtClean="0"/>
              <a:t>.</a:t>
            </a:r>
            <a:endParaRPr lang="es-MX" sz="14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smtClean="0"/>
              <a:t>Julio </a:t>
            </a:r>
            <a:r>
              <a:rPr lang="es-MX" dirty="0" smtClean="0"/>
              <a:t>21</a:t>
            </a:r>
          </a:p>
        </p:txBody>
      </p:sp>
      <p:pic>
        <p:nvPicPr>
          <p:cNvPr id="8" name="Imagen 7" descr="C:\Users\Santa Anita\Desktop\AGOSTO\WhatsApp Image 2021-07-26 at 10.27.46 PM.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3120" y="1268760"/>
            <a:ext cx="2539000" cy="2448272"/>
          </a:xfrm>
          <a:prstGeom prst="rect">
            <a:avLst/>
          </a:prstGeom>
          <a:noFill/>
          <a:ln>
            <a:noFill/>
          </a:ln>
        </p:spPr>
      </p:pic>
      <p:pic>
        <p:nvPicPr>
          <p:cNvPr id="9" name="Imagen 8" descr="C:\Users\Santa Anita\Desktop\AGOSTO\WhatsApp Image 2021-07-26 at 10.27.47 PM.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2087" y="3861048"/>
            <a:ext cx="2530033" cy="2376264"/>
          </a:xfrm>
          <a:prstGeom prst="rect">
            <a:avLst/>
          </a:prstGeom>
          <a:noFill/>
          <a:ln>
            <a:noFill/>
          </a:ln>
        </p:spPr>
      </p:pic>
      <p:pic>
        <p:nvPicPr>
          <p:cNvPr id="10" name="Imagen 9" descr="C:\Users\Santa Anita\Desktop\AGOSTO\WhatsApp Image 2021-07-26 at 10.27.47 PM (1).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7415" y="1271647"/>
            <a:ext cx="2394985" cy="2445385"/>
          </a:xfrm>
          <a:prstGeom prst="rect">
            <a:avLst/>
          </a:prstGeom>
          <a:noFill/>
          <a:ln>
            <a:noFill/>
          </a:ln>
        </p:spPr>
      </p:pic>
      <p:pic>
        <p:nvPicPr>
          <p:cNvPr id="11" name="Imagen 10" descr="C:\Users\Santa Anita\Desktop\AGOSTO\WhatsApp Image 2021-07-26 at 10.27.48 PM (3).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2370" y="3868228"/>
            <a:ext cx="2370030" cy="2369083"/>
          </a:xfrm>
          <a:prstGeom prst="rect">
            <a:avLst/>
          </a:prstGeom>
          <a:noFill/>
          <a:ln>
            <a:noFill/>
          </a:ln>
        </p:spPr>
      </p:pic>
    </p:spTree>
    <p:extLst>
      <p:ext uri="{BB962C8B-B14F-4D97-AF65-F5344CB8AC3E}">
        <p14:creationId xmlns:p14="http://schemas.microsoft.com/office/powerpoint/2010/main" val="5904451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Vistas a Colonias/ Actividad 26 Julio 2021</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539552" y="1476035"/>
            <a:ext cx="2448272" cy="4708981"/>
          </a:xfrm>
          <a:prstGeom prst="rect">
            <a:avLst/>
          </a:prstGeom>
          <a:noFill/>
        </p:spPr>
        <p:txBody>
          <a:bodyPr wrap="square" rtlCol="0">
            <a:spAutoFit/>
          </a:bodyPr>
          <a:lstStyle/>
          <a:p>
            <a:pPr algn="just"/>
            <a:r>
              <a:rPr lang="es-MX" sz="1200" dirty="0" smtClean="0"/>
              <a:t>⁃Se </a:t>
            </a:r>
            <a:r>
              <a:rPr lang="es-MX" sz="1200" dirty="0"/>
              <a:t>realiza visita de trabajos de bacheo de adoquín en la calle Ramón Corona y 5 de Mayo </a:t>
            </a:r>
            <a:endParaRPr lang="es-MX" sz="1200" dirty="0" smtClean="0"/>
          </a:p>
          <a:p>
            <a:pPr algn="just"/>
            <a:r>
              <a:rPr lang="es-MX" sz="1200" dirty="0" smtClean="0"/>
              <a:t>⁃Se </a:t>
            </a:r>
            <a:r>
              <a:rPr lang="es-MX" sz="1200" dirty="0"/>
              <a:t>visita los domicilios donde se reportaron árboles caídos en distintos puntos de la Delegación, a fin de tomar fotos y levantar reportes en plataforma y chat de protección civil 	</a:t>
            </a:r>
            <a:endParaRPr lang="es-MX" sz="1200" dirty="0" smtClean="0"/>
          </a:p>
          <a:p>
            <a:pPr algn="just"/>
            <a:r>
              <a:rPr lang="es-MX" sz="1200" dirty="0" smtClean="0"/>
              <a:t>⁃Se </a:t>
            </a:r>
            <a:r>
              <a:rPr lang="es-MX" sz="1200" dirty="0"/>
              <a:t>levantan 2 reportes en chat de protección civil sobre árboles caídos en calle Ramón Corona 300 y el otro en </a:t>
            </a:r>
            <a:r>
              <a:rPr lang="es-MX" sz="1200" dirty="0" err="1"/>
              <a:t>av</a:t>
            </a:r>
            <a:r>
              <a:rPr lang="es-MX" sz="1200" dirty="0"/>
              <a:t> de la Candelaria #165, col la Candelaria	</a:t>
            </a:r>
            <a:endParaRPr lang="es-MX" sz="1200" dirty="0" smtClean="0"/>
          </a:p>
          <a:p>
            <a:pPr algn="just"/>
            <a:r>
              <a:rPr lang="es-MX" sz="1200" dirty="0" smtClean="0"/>
              <a:t>⁃Se </a:t>
            </a:r>
            <a:r>
              <a:rPr lang="es-MX" sz="1200" dirty="0"/>
              <a:t>traslada a compañero a la unidad Marcos Montero para que le atiendan de lesión en la mano izquierda, causada por golpe con martillo al estar instalando adoquín en la calle Ramón Corona y 5 de Mayo	</a:t>
            </a:r>
            <a:endParaRPr lang="es-MX" sz="1200" dirty="0" smtClean="0"/>
          </a:p>
          <a:p>
            <a:pPr algn="just"/>
            <a:r>
              <a:rPr lang="es-MX" sz="1200" dirty="0" smtClean="0"/>
              <a:t>⁃Se </a:t>
            </a:r>
            <a:r>
              <a:rPr lang="es-MX" sz="1200" dirty="0"/>
              <a:t>realizan 3 tarjetas </a:t>
            </a:r>
            <a:r>
              <a:rPr lang="es-MX" sz="1200" dirty="0" smtClean="0"/>
              <a:t>informativas </a:t>
            </a:r>
            <a:r>
              <a:rPr lang="es-MX" sz="1200" dirty="0"/>
              <a:t>con asuntos relevantes de la Delegación	</a:t>
            </a:r>
          </a:p>
          <a:p>
            <a:pPr algn="just"/>
            <a:endParaRPr lang="es-MX" sz="12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Julio 21</a:t>
            </a:r>
          </a:p>
        </p:txBody>
      </p:sp>
      <p:pic>
        <p:nvPicPr>
          <p:cNvPr id="8" name="Imagen 7" descr="C:\Users\Santa Anita\Desktop\AGOSTO\WhatsApp Image 2021-07-26 at 10.27.48 PM (2).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1290950"/>
            <a:ext cx="2607366" cy="2550076"/>
          </a:xfrm>
          <a:prstGeom prst="rect">
            <a:avLst/>
          </a:prstGeom>
          <a:noFill/>
          <a:ln>
            <a:noFill/>
          </a:ln>
        </p:spPr>
      </p:pic>
      <p:pic>
        <p:nvPicPr>
          <p:cNvPr id="9" name="Imagen 8" descr="C:\Users\Santa Anita\Desktop\AGOSTO\WhatsApp Image 2021-07-26 at 10.27.48 PM (1).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5" y="1290950"/>
            <a:ext cx="2463348" cy="2550076"/>
          </a:xfrm>
          <a:prstGeom prst="rect">
            <a:avLst/>
          </a:prstGeom>
          <a:noFill/>
          <a:ln>
            <a:noFill/>
          </a:ln>
        </p:spPr>
      </p:pic>
      <p:pic>
        <p:nvPicPr>
          <p:cNvPr id="10" name="Imagen 9" descr="C:\Users\Santa Anita\Desktop\AGOSTO\WhatsApp Image 2021-07-26 at 10.27.48 PM.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3981507"/>
            <a:ext cx="2607366" cy="2203509"/>
          </a:xfrm>
          <a:prstGeom prst="rect">
            <a:avLst/>
          </a:prstGeom>
          <a:noFill/>
          <a:ln>
            <a:noFill/>
          </a:ln>
        </p:spPr>
      </p:pic>
    </p:spTree>
    <p:extLst>
      <p:ext uri="{BB962C8B-B14F-4D97-AF65-F5344CB8AC3E}">
        <p14:creationId xmlns:p14="http://schemas.microsoft.com/office/powerpoint/2010/main" val="18610121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Vistas a Colonias/ Actividad 27 Julio 2021</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539552" y="1476035"/>
            <a:ext cx="2448272" cy="5001369"/>
          </a:xfrm>
          <a:prstGeom prst="rect">
            <a:avLst/>
          </a:prstGeom>
          <a:noFill/>
        </p:spPr>
        <p:txBody>
          <a:bodyPr wrap="square" rtlCol="0">
            <a:spAutoFit/>
          </a:bodyPr>
          <a:lstStyle/>
          <a:p>
            <a:pPr algn="just"/>
            <a:r>
              <a:rPr lang="es-MX" sz="1100" dirty="0" smtClean="0"/>
              <a:t>⁃Se </a:t>
            </a:r>
            <a:r>
              <a:rPr lang="es-MX" sz="1100" dirty="0"/>
              <a:t>atendió en la Delegación al </a:t>
            </a:r>
            <a:r>
              <a:rPr lang="es-MX" sz="1100" dirty="0" err="1"/>
              <a:t>Sra</a:t>
            </a:r>
            <a:r>
              <a:rPr lang="es-MX" sz="1100" dirty="0"/>
              <a:t> </a:t>
            </a:r>
            <a:r>
              <a:rPr lang="es-MX" sz="1100" dirty="0" smtClean="0"/>
              <a:t>María </a:t>
            </a:r>
            <a:r>
              <a:rPr lang="es-MX" sz="1100" dirty="0"/>
              <a:t>Rodríguez vecina de la Colonia Las Varitas para solicitar ayuda económica, se canaliza al DIF </a:t>
            </a:r>
            <a:endParaRPr lang="es-MX" sz="1100" dirty="0" smtClean="0"/>
          </a:p>
          <a:p>
            <a:pPr algn="just"/>
            <a:r>
              <a:rPr lang="es-MX" sz="1100" dirty="0" smtClean="0"/>
              <a:t>⁃Se </a:t>
            </a:r>
            <a:r>
              <a:rPr lang="es-MX" sz="1100" dirty="0"/>
              <a:t>atendió en la Delegación al </a:t>
            </a:r>
            <a:r>
              <a:rPr lang="es-MX" sz="1100" dirty="0" err="1"/>
              <a:t>Sra</a:t>
            </a:r>
            <a:r>
              <a:rPr lang="es-MX" sz="1100" dirty="0"/>
              <a:t> Anita Horta </a:t>
            </a:r>
            <a:r>
              <a:rPr lang="es-MX" sz="1100" dirty="0" err="1"/>
              <a:t>Alcantar</a:t>
            </a:r>
            <a:r>
              <a:rPr lang="es-MX" sz="1100" dirty="0"/>
              <a:t>, solicita información para realizar exhumación, se le proporcionan números de teléfonos de cementerios	</a:t>
            </a:r>
            <a:endParaRPr lang="es-MX" sz="1100" dirty="0" smtClean="0"/>
          </a:p>
          <a:p>
            <a:pPr algn="just"/>
            <a:r>
              <a:rPr lang="es-MX" sz="1100" dirty="0" smtClean="0"/>
              <a:t>⁃Se </a:t>
            </a:r>
            <a:r>
              <a:rPr lang="es-MX" sz="1100" dirty="0"/>
              <a:t>realiza petición a través de oficio 14741 dirigido a  Seguridad pública, para solicitar rondines a la obra de la calle Ramón Corona y el pozo </a:t>
            </a:r>
            <a:r>
              <a:rPr lang="es-MX" sz="1100" dirty="0" smtClean="0"/>
              <a:t>4</a:t>
            </a:r>
          </a:p>
          <a:p>
            <a:pPr algn="just"/>
            <a:r>
              <a:rPr lang="es-MX" sz="1100" dirty="0" smtClean="0"/>
              <a:t>⁃Se </a:t>
            </a:r>
            <a:r>
              <a:rPr lang="es-MX" sz="1100" dirty="0"/>
              <a:t>realiza visita de trabajos de bacheo de la calle prolongación Colon en la Colonia Ojo de agua </a:t>
            </a:r>
            <a:endParaRPr lang="es-MX" sz="1100" dirty="0" smtClean="0"/>
          </a:p>
          <a:p>
            <a:pPr algn="just"/>
            <a:r>
              <a:rPr lang="es-MX" sz="1100" dirty="0" smtClean="0"/>
              <a:t>⁃Se </a:t>
            </a:r>
            <a:r>
              <a:rPr lang="es-MX" sz="1100" dirty="0"/>
              <a:t>realiza visita para ver los avances de la obra de la calle Ramón Corona desde la calle Allende, así como atender no hubiera ningún impedimento para continuar con la misma	</a:t>
            </a:r>
            <a:endParaRPr lang="es-MX" sz="1100" dirty="0" smtClean="0"/>
          </a:p>
          <a:p>
            <a:pPr algn="just"/>
            <a:r>
              <a:rPr lang="es-MX" sz="1100" dirty="0" smtClean="0"/>
              <a:t>⁃Se </a:t>
            </a:r>
            <a:r>
              <a:rPr lang="es-MX" sz="1100" dirty="0"/>
              <a:t>realiza documento para notificarles a vecinos de la calle Ramón Corona, donde se les informa  la resolución a su petición realizada a obras públicas a través de acta circunstanciada con fecha 23 de julio del año en curso, 	</a:t>
            </a:r>
            <a:endParaRPr lang="es-MX" sz="12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Julio 21</a:t>
            </a:r>
          </a:p>
        </p:txBody>
      </p:sp>
      <p:pic>
        <p:nvPicPr>
          <p:cNvPr id="8" name="Imagen 7" descr="C:\Users\Santa Anita\Desktop\AGOSTO\WhatsApp Image 2021-07-27 at 10.13.53 PM.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1340768"/>
            <a:ext cx="2520280" cy="2448272"/>
          </a:xfrm>
          <a:prstGeom prst="rect">
            <a:avLst/>
          </a:prstGeom>
          <a:noFill/>
          <a:ln>
            <a:noFill/>
          </a:ln>
        </p:spPr>
      </p:pic>
      <p:pic>
        <p:nvPicPr>
          <p:cNvPr id="9" name="Imagen 8" descr="C:\Users\Santa Anita\Desktop\AGOSTO\WhatsApp Image 2021-07-27 at 10.14.55 PM (1).jpeg"/>
          <p:cNvPicPr/>
          <p:nvPr/>
        </p:nvPicPr>
        <p:blipFill>
          <a:blip r:embed="rId3">
            <a:extLst>
              <a:ext uri="{28A0092B-C50C-407E-A947-70E740481C1C}">
                <a14:useLocalDpi xmlns:a14="http://schemas.microsoft.com/office/drawing/2010/main" val="0"/>
              </a:ext>
            </a:extLst>
          </a:blip>
          <a:srcRect/>
          <a:stretch>
            <a:fillRect/>
          </a:stretch>
        </p:blipFill>
        <p:spPr bwMode="auto">
          <a:xfrm>
            <a:off x="5796136" y="1325334"/>
            <a:ext cx="2520280" cy="2434590"/>
          </a:xfrm>
          <a:prstGeom prst="rect">
            <a:avLst/>
          </a:prstGeom>
          <a:noFill/>
          <a:ln>
            <a:noFill/>
          </a:ln>
        </p:spPr>
      </p:pic>
      <p:pic>
        <p:nvPicPr>
          <p:cNvPr id="10" name="Imagen 9" descr="C:\Users\Santa Anita\Desktop\AGOSTO\WhatsApp Image 2021-07-27 at 10.14.55 PM (2).jpeg"/>
          <p:cNvPicPr/>
          <p:nvPr/>
        </p:nvPicPr>
        <p:blipFill>
          <a:blip r:embed="rId4">
            <a:extLst>
              <a:ext uri="{28A0092B-C50C-407E-A947-70E740481C1C}">
                <a14:useLocalDpi xmlns:a14="http://schemas.microsoft.com/office/drawing/2010/main" val="0"/>
              </a:ext>
            </a:extLst>
          </a:blip>
          <a:srcRect/>
          <a:stretch>
            <a:fillRect/>
          </a:stretch>
        </p:blipFill>
        <p:spPr bwMode="auto">
          <a:xfrm>
            <a:off x="3153026" y="3840884"/>
            <a:ext cx="2499094" cy="2468436"/>
          </a:xfrm>
          <a:prstGeom prst="rect">
            <a:avLst/>
          </a:prstGeom>
          <a:noFill/>
          <a:ln>
            <a:noFill/>
          </a:ln>
        </p:spPr>
      </p:pic>
      <p:pic>
        <p:nvPicPr>
          <p:cNvPr id="11" name="Imagen 10" descr="C:\Users\Santa Anita\Desktop\AGOSTO\WhatsApp Image 2021-07-27 at 10.14.55 PM (3).jpeg"/>
          <p:cNvPicPr/>
          <p:nvPr/>
        </p:nvPicPr>
        <p:blipFill>
          <a:blip r:embed="rId5">
            <a:extLst>
              <a:ext uri="{28A0092B-C50C-407E-A947-70E740481C1C}">
                <a14:useLocalDpi xmlns:a14="http://schemas.microsoft.com/office/drawing/2010/main" val="0"/>
              </a:ext>
            </a:extLst>
          </a:blip>
          <a:srcRect/>
          <a:stretch>
            <a:fillRect/>
          </a:stretch>
        </p:blipFill>
        <p:spPr bwMode="auto">
          <a:xfrm>
            <a:off x="5830058" y="3840884"/>
            <a:ext cx="2486357" cy="2468436"/>
          </a:xfrm>
          <a:prstGeom prst="rect">
            <a:avLst/>
          </a:prstGeom>
          <a:noFill/>
          <a:ln>
            <a:noFill/>
          </a:ln>
        </p:spPr>
      </p:pic>
    </p:spTree>
    <p:extLst>
      <p:ext uri="{BB962C8B-B14F-4D97-AF65-F5344CB8AC3E}">
        <p14:creationId xmlns:p14="http://schemas.microsoft.com/office/powerpoint/2010/main" val="1942563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5" name="4 Rectángulo"/>
          <p:cNvSpPr/>
          <p:nvPr/>
        </p:nvSpPr>
        <p:spPr>
          <a:xfrm>
            <a:off x="395536"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dirty="0" smtClean="0"/>
              <a:t> 3 Vistas a Colonias/ Actividad 27 Julio 2021</a:t>
            </a:r>
            <a:endParaRPr lang="es-MX" dirty="0"/>
          </a:p>
        </p:txBody>
      </p:sp>
      <p:cxnSp>
        <p:nvCxnSpPr>
          <p:cNvPr id="7" name="6 Conector recto"/>
          <p:cNvCxnSpPr/>
          <p:nvPr/>
        </p:nvCxnSpPr>
        <p:spPr>
          <a:xfrm>
            <a:off x="2987824"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2" name="1 CuadroTexto"/>
          <p:cNvSpPr txBox="1"/>
          <p:nvPr/>
        </p:nvSpPr>
        <p:spPr>
          <a:xfrm>
            <a:off x="539552" y="1476035"/>
            <a:ext cx="2448272" cy="1446550"/>
          </a:xfrm>
          <a:prstGeom prst="rect">
            <a:avLst/>
          </a:prstGeom>
          <a:noFill/>
        </p:spPr>
        <p:txBody>
          <a:bodyPr wrap="square" rtlCol="0">
            <a:spAutoFit/>
          </a:bodyPr>
          <a:lstStyle/>
          <a:p>
            <a:pPr algn="just"/>
            <a:r>
              <a:rPr lang="es-MX" sz="1100" dirty="0" smtClean="0"/>
              <a:t>⁃Se </a:t>
            </a:r>
            <a:r>
              <a:rPr lang="es-MX" sz="1100" dirty="0"/>
              <a:t>realiza visita a las clases de prepa abierta que se imparten en el turno vespertino, en el espacio asignado al DIF 	</a:t>
            </a:r>
            <a:endParaRPr lang="es-MX" sz="1100" dirty="0" smtClean="0"/>
          </a:p>
          <a:p>
            <a:pPr algn="just"/>
            <a:r>
              <a:rPr lang="es-MX" sz="1100" dirty="0" smtClean="0"/>
              <a:t>⁃Se </a:t>
            </a:r>
            <a:r>
              <a:rPr lang="es-MX" sz="1100" dirty="0"/>
              <a:t>realiza tarjeta informativa para informar del asunto relevante de la Delegación</a:t>
            </a:r>
            <a:endParaRPr lang="es-MX" sz="1200" dirty="0"/>
          </a:p>
          <a:p>
            <a:pPr algn="just"/>
            <a:r>
              <a:rPr lang="es-MX" sz="1100" dirty="0" smtClean="0"/>
              <a:t>, </a:t>
            </a:r>
            <a:r>
              <a:rPr lang="es-MX" sz="1100" dirty="0"/>
              <a:t>	</a:t>
            </a:r>
            <a:endParaRPr lang="es-MX" sz="1200" dirty="0"/>
          </a:p>
        </p:txBody>
      </p:sp>
      <p:sp>
        <p:nvSpPr>
          <p:cNvPr id="3" name="2 CuadroTexto"/>
          <p:cNvSpPr txBox="1"/>
          <p:nvPr/>
        </p:nvSpPr>
        <p:spPr>
          <a:xfrm>
            <a:off x="6660232" y="548680"/>
            <a:ext cx="1656184" cy="369332"/>
          </a:xfrm>
          <a:prstGeom prst="rect">
            <a:avLst/>
          </a:prstGeom>
          <a:noFill/>
        </p:spPr>
        <p:txBody>
          <a:bodyPr wrap="square" rtlCol="0">
            <a:spAutoFit/>
          </a:bodyPr>
          <a:lstStyle/>
          <a:p>
            <a:pPr algn="ctr"/>
            <a:r>
              <a:rPr lang="es-MX" dirty="0" smtClean="0"/>
              <a:t>Julio 21</a:t>
            </a:r>
          </a:p>
        </p:txBody>
      </p:sp>
      <p:pic>
        <p:nvPicPr>
          <p:cNvPr id="8" name="Imagen 7" descr="C:\Users\Santa Anita\Desktop\AGOSTO\WhatsApp Image 2021-07-27 at 10.14.55 PM (4).jpeg"/>
          <p:cNvPicPr/>
          <p:nvPr/>
        </p:nvPicPr>
        <p:blipFill>
          <a:blip r:embed="rId2">
            <a:extLst>
              <a:ext uri="{28A0092B-C50C-407E-A947-70E740481C1C}">
                <a14:useLocalDpi xmlns:a14="http://schemas.microsoft.com/office/drawing/2010/main" val="0"/>
              </a:ext>
            </a:extLst>
          </a:blip>
          <a:srcRect/>
          <a:stretch>
            <a:fillRect/>
          </a:stretch>
        </p:blipFill>
        <p:spPr bwMode="auto">
          <a:xfrm>
            <a:off x="3131839" y="1340767"/>
            <a:ext cx="2592287" cy="2436877"/>
          </a:xfrm>
          <a:prstGeom prst="rect">
            <a:avLst/>
          </a:prstGeom>
          <a:noFill/>
          <a:ln>
            <a:noFill/>
          </a:ln>
        </p:spPr>
      </p:pic>
      <p:pic>
        <p:nvPicPr>
          <p:cNvPr id="9" name="Imagen 8" descr="C:\Users\Santa Anita\Desktop\AGOSTO\WhatsApp Image 2021-07-27 at 10.14.55 PM (5).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1340769"/>
            <a:ext cx="2448271" cy="2436876"/>
          </a:xfrm>
          <a:prstGeom prst="rect">
            <a:avLst/>
          </a:prstGeom>
          <a:noFill/>
          <a:ln>
            <a:noFill/>
          </a:ln>
        </p:spPr>
      </p:pic>
      <p:pic>
        <p:nvPicPr>
          <p:cNvPr id="10" name="Imagen 9" descr="C:\Users\Santa Anita\Desktop\AGOSTO\WhatsApp Image 2021-07-27 at 10.14.55 PM (6).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39" y="3921659"/>
            <a:ext cx="2592287" cy="2315653"/>
          </a:xfrm>
          <a:prstGeom prst="rect">
            <a:avLst/>
          </a:prstGeom>
          <a:noFill/>
          <a:ln>
            <a:noFill/>
          </a:ln>
        </p:spPr>
      </p:pic>
    </p:spTree>
    <p:extLst>
      <p:ext uri="{BB962C8B-B14F-4D97-AF65-F5344CB8AC3E}">
        <p14:creationId xmlns:p14="http://schemas.microsoft.com/office/powerpoint/2010/main" val="292403909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5276</TotalTime>
  <Words>2939</Words>
  <Application>Microsoft Office PowerPoint</Application>
  <PresentationFormat>Presentación en pantalla (4:3)</PresentationFormat>
  <Paragraphs>273</Paragraphs>
  <Slides>28</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28</vt:i4>
      </vt:variant>
    </vt:vector>
  </HeadingPairs>
  <TitlesOfParts>
    <vt:vector size="35" baseType="lpstr">
      <vt:lpstr>Arial Unicode MS</vt:lpstr>
      <vt:lpstr>Arial</vt:lpstr>
      <vt:lpstr>Arial Narrow</vt:lpstr>
      <vt:lpstr>Calibri</vt:lpstr>
      <vt:lpstr>Calisto MT</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San_Sebastianito</dc:creator>
  <cp:lastModifiedBy>Cesar Ignacio Bocanegra Alvarado</cp:lastModifiedBy>
  <cp:revision>537</cp:revision>
  <cp:lastPrinted>2021-06-25T15:47:57Z</cp:lastPrinted>
  <dcterms:created xsi:type="dcterms:W3CDTF">2019-04-12T15:45:24Z</dcterms:created>
  <dcterms:modified xsi:type="dcterms:W3CDTF">2021-09-02T14:33:43Z</dcterms:modified>
</cp:coreProperties>
</file>