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51"/>
  </p:handoutMasterIdLst>
  <p:sldIdLst>
    <p:sldId id="257" r:id="rId2"/>
    <p:sldId id="460" r:id="rId3"/>
    <p:sldId id="461" r:id="rId4"/>
    <p:sldId id="462" r:id="rId5"/>
    <p:sldId id="463" r:id="rId6"/>
    <p:sldId id="464" r:id="rId7"/>
    <p:sldId id="465" r:id="rId8"/>
    <p:sldId id="466" r:id="rId9"/>
    <p:sldId id="469" r:id="rId10"/>
    <p:sldId id="470" r:id="rId11"/>
    <p:sldId id="471" r:id="rId12"/>
    <p:sldId id="472" r:id="rId13"/>
    <p:sldId id="473" r:id="rId14"/>
    <p:sldId id="475" r:id="rId15"/>
    <p:sldId id="476" r:id="rId16"/>
    <p:sldId id="477" r:id="rId17"/>
    <p:sldId id="480" r:id="rId18"/>
    <p:sldId id="481" r:id="rId19"/>
    <p:sldId id="484" r:id="rId20"/>
    <p:sldId id="485" r:id="rId21"/>
    <p:sldId id="486" r:id="rId22"/>
    <p:sldId id="487" r:id="rId23"/>
    <p:sldId id="488" r:id="rId24"/>
    <p:sldId id="489" r:id="rId25"/>
    <p:sldId id="490" r:id="rId26"/>
    <p:sldId id="491" r:id="rId27"/>
    <p:sldId id="492" r:id="rId28"/>
    <p:sldId id="493" r:id="rId29"/>
    <p:sldId id="495" r:id="rId30"/>
    <p:sldId id="496" r:id="rId31"/>
    <p:sldId id="498" r:id="rId32"/>
    <p:sldId id="500" r:id="rId33"/>
    <p:sldId id="501" r:id="rId34"/>
    <p:sldId id="502" r:id="rId35"/>
    <p:sldId id="503" r:id="rId36"/>
    <p:sldId id="504" r:id="rId37"/>
    <p:sldId id="505" r:id="rId38"/>
    <p:sldId id="447" r:id="rId39"/>
    <p:sldId id="467" r:id="rId40"/>
    <p:sldId id="479" r:id="rId41"/>
    <p:sldId id="494" r:id="rId42"/>
    <p:sldId id="497" r:id="rId43"/>
    <p:sldId id="439" r:id="rId44"/>
    <p:sldId id="468" r:id="rId45"/>
    <p:sldId id="474" r:id="rId46"/>
    <p:sldId id="478" r:id="rId47"/>
    <p:sldId id="482" r:id="rId48"/>
    <p:sldId id="483" r:id="rId49"/>
    <p:sldId id="499" r:id="rId50"/>
  </p:sldIdLst>
  <p:sldSz cx="9144000" cy="6858000" type="screen4x3"/>
  <p:notesSz cx="7077075" cy="9028113"/>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718" autoAdjust="0"/>
  </p:normalViewPr>
  <p:slideViewPr>
    <p:cSldViewPr>
      <p:cViewPr varScale="1">
        <p:scale>
          <a:sx n="74" d="100"/>
          <a:sy n="74" d="100"/>
        </p:scale>
        <p:origin x="1122"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66733" cy="452973"/>
          </a:xfrm>
          <a:prstGeom prst="rect">
            <a:avLst/>
          </a:prstGeom>
        </p:spPr>
        <p:txBody>
          <a:bodyPr vert="horz" lIns="92610" tIns="46305" rIns="92610" bIns="46305" rtlCol="0"/>
          <a:lstStyle>
            <a:lvl1pPr algn="l">
              <a:defRPr sz="1200"/>
            </a:lvl1pPr>
          </a:lstStyle>
          <a:p>
            <a:endParaRPr lang="es-MX"/>
          </a:p>
        </p:txBody>
      </p:sp>
      <p:sp>
        <p:nvSpPr>
          <p:cNvPr id="3" name="Marcador de fecha 2"/>
          <p:cNvSpPr>
            <a:spLocks noGrp="1"/>
          </p:cNvSpPr>
          <p:nvPr>
            <p:ph type="dt" sz="quarter" idx="1"/>
          </p:nvPr>
        </p:nvSpPr>
        <p:spPr>
          <a:xfrm>
            <a:off x="4008705" y="0"/>
            <a:ext cx="3066733" cy="452973"/>
          </a:xfrm>
          <a:prstGeom prst="rect">
            <a:avLst/>
          </a:prstGeom>
        </p:spPr>
        <p:txBody>
          <a:bodyPr vert="horz" lIns="92610" tIns="46305" rIns="92610" bIns="46305" rtlCol="0"/>
          <a:lstStyle>
            <a:lvl1pPr algn="r">
              <a:defRPr sz="1200"/>
            </a:lvl1pPr>
          </a:lstStyle>
          <a:p>
            <a:fld id="{F9269531-2097-4C82-A49D-8F652776AF55}" type="datetimeFigureOut">
              <a:rPr lang="es-MX" smtClean="0"/>
              <a:t>01/09/2021</a:t>
            </a:fld>
            <a:endParaRPr lang="es-MX"/>
          </a:p>
        </p:txBody>
      </p:sp>
      <p:sp>
        <p:nvSpPr>
          <p:cNvPr id="4" name="Marcador de pie de página 3"/>
          <p:cNvSpPr>
            <a:spLocks noGrp="1"/>
          </p:cNvSpPr>
          <p:nvPr>
            <p:ph type="ftr" sz="quarter" idx="2"/>
          </p:nvPr>
        </p:nvSpPr>
        <p:spPr>
          <a:xfrm>
            <a:off x="0" y="8575141"/>
            <a:ext cx="3066733" cy="452972"/>
          </a:xfrm>
          <a:prstGeom prst="rect">
            <a:avLst/>
          </a:prstGeom>
        </p:spPr>
        <p:txBody>
          <a:bodyPr vert="horz" lIns="92610" tIns="46305" rIns="92610" bIns="46305" rtlCol="0" anchor="b"/>
          <a:lstStyle>
            <a:lvl1pPr algn="l">
              <a:defRPr sz="1200"/>
            </a:lvl1pPr>
          </a:lstStyle>
          <a:p>
            <a:endParaRPr lang="es-MX"/>
          </a:p>
        </p:txBody>
      </p:sp>
      <p:sp>
        <p:nvSpPr>
          <p:cNvPr id="5" name="Marcador de número de diapositiva 4"/>
          <p:cNvSpPr>
            <a:spLocks noGrp="1"/>
          </p:cNvSpPr>
          <p:nvPr>
            <p:ph type="sldNum" sz="quarter" idx="3"/>
          </p:nvPr>
        </p:nvSpPr>
        <p:spPr>
          <a:xfrm>
            <a:off x="4008705" y="8575141"/>
            <a:ext cx="3066733" cy="452972"/>
          </a:xfrm>
          <a:prstGeom prst="rect">
            <a:avLst/>
          </a:prstGeom>
        </p:spPr>
        <p:txBody>
          <a:bodyPr vert="horz" lIns="92610" tIns="46305" rIns="92610" bIns="46305" rtlCol="0" anchor="b"/>
          <a:lstStyle>
            <a:lvl1pPr algn="r">
              <a:defRPr sz="1200"/>
            </a:lvl1pPr>
          </a:lstStyle>
          <a:p>
            <a:fld id="{C63D1CB4-C8AC-4BBB-9F6A-7ECCC4F68686}" type="slidenum">
              <a:rPr lang="es-MX" smtClean="0"/>
              <a:t>‹Nº›</a:t>
            </a:fld>
            <a:endParaRPr lang="es-MX"/>
          </a:p>
        </p:txBody>
      </p:sp>
    </p:spTree>
    <p:extLst>
      <p:ext uri="{BB962C8B-B14F-4D97-AF65-F5344CB8AC3E}">
        <p14:creationId xmlns:p14="http://schemas.microsoft.com/office/powerpoint/2010/main" val="133376425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E76CA625-C971-49EE-8B9D-A53304265FD5}" type="datetimeFigureOut">
              <a:rPr lang="es-MX" smtClean="0"/>
              <a:pPr/>
              <a:t>01/09/2021</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8612DC1E-9D11-4CFD-B019-99FFD3DF903A}" type="slidenum">
              <a:rPr lang="es-MX" smtClean="0"/>
              <a:pPr/>
              <a:t>‹Nº›</a:t>
            </a:fld>
            <a:endParaRPr lang="es-MX" dirty="0"/>
          </a:p>
        </p:txBody>
      </p:sp>
    </p:spTree>
    <p:extLst>
      <p:ext uri="{BB962C8B-B14F-4D97-AF65-F5344CB8AC3E}">
        <p14:creationId xmlns:p14="http://schemas.microsoft.com/office/powerpoint/2010/main" val="718480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E76CA625-C971-49EE-8B9D-A53304265FD5}" type="datetimeFigureOut">
              <a:rPr lang="es-MX" smtClean="0"/>
              <a:pPr/>
              <a:t>01/09/2021</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8612DC1E-9D11-4CFD-B019-99FFD3DF903A}" type="slidenum">
              <a:rPr lang="es-MX" smtClean="0"/>
              <a:pPr/>
              <a:t>‹Nº›</a:t>
            </a:fld>
            <a:endParaRPr lang="es-MX" dirty="0"/>
          </a:p>
        </p:txBody>
      </p:sp>
    </p:spTree>
    <p:extLst>
      <p:ext uri="{BB962C8B-B14F-4D97-AF65-F5344CB8AC3E}">
        <p14:creationId xmlns:p14="http://schemas.microsoft.com/office/powerpoint/2010/main" val="949229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E76CA625-C971-49EE-8B9D-A53304265FD5}" type="datetimeFigureOut">
              <a:rPr lang="es-MX" smtClean="0"/>
              <a:pPr/>
              <a:t>01/09/2021</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8612DC1E-9D11-4CFD-B019-99FFD3DF903A}" type="slidenum">
              <a:rPr lang="es-MX" smtClean="0"/>
              <a:pPr/>
              <a:t>‹Nº›</a:t>
            </a:fld>
            <a:endParaRPr lang="es-MX" dirty="0"/>
          </a:p>
        </p:txBody>
      </p:sp>
    </p:spTree>
    <p:extLst>
      <p:ext uri="{BB962C8B-B14F-4D97-AF65-F5344CB8AC3E}">
        <p14:creationId xmlns:p14="http://schemas.microsoft.com/office/powerpoint/2010/main" val="1870738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E76CA625-C971-49EE-8B9D-A53304265FD5}" type="datetimeFigureOut">
              <a:rPr lang="es-MX" smtClean="0"/>
              <a:pPr/>
              <a:t>01/09/2021</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8612DC1E-9D11-4CFD-B019-99FFD3DF903A}" type="slidenum">
              <a:rPr lang="es-MX" smtClean="0"/>
              <a:pPr/>
              <a:t>‹Nº›</a:t>
            </a:fld>
            <a:endParaRPr lang="es-MX" dirty="0"/>
          </a:p>
        </p:txBody>
      </p:sp>
    </p:spTree>
    <p:extLst>
      <p:ext uri="{BB962C8B-B14F-4D97-AF65-F5344CB8AC3E}">
        <p14:creationId xmlns:p14="http://schemas.microsoft.com/office/powerpoint/2010/main" val="2472242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76CA625-C971-49EE-8B9D-A53304265FD5}" type="datetimeFigureOut">
              <a:rPr lang="es-MX" smtClean="0"/>
              <a:pPr/>
              <a:t>01/09/2021</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8612DC1E-9D11-4CFD-B019-99FFD3DF903A}" type="slidenum">
              <a:rPr lang="es-MX" smtClean="0"/>
              <a:pPr/>
              <a:t>‹Nº›</a:t>
            </a:fld>
            <a:endParaRPr lang="es-MX" dirty="0"/>
          </a:p>
        </p:txBody>
      </p:sp>
    </p:spTree>
    <p:extLst>
      <p:ext uri="{BB962C8B-B14F-4D97-AF65-F5344CB8AC3E}">
        <p14:creationId xmlns:p14="http://schemas.microsoft.com/office/powerpoint/2010/main" val="2529991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E76CA625-C971-49EE-8B9D-A53304265FD5}" type="datetimeFigureOut">
              <a:rPr lang="es-MX" smtClean="0"/>
              <a:pPr/>
              <a:t>01/09/2021</a:t>
            </a:fld>
            <a:endParaRPr lang="es-MX" dirty="0"/>
          </a:p>
        </p:txBody>
      </p:sp>
      <p:sp>
        <p:nvSpPr>
          <p:cNvPr id="6" name="5 Marcador de pie de página"/>
          <p:cNvSpPr>
            <a:spLocks noGrp="1"/>
          </p:cNvSpPr>
          <p:nvPr>
            <p:ph type="ftr" sz="quarter" idx="11"/>
          </p:nvPr>
        </p:nvSpPr>
        <p:spPr/>
        <p:txBody>
          <a:bodyPr/>
          <a:lstStyle/>
          <a:p>
            <a:endParaRPr lang="es-MX" dirty="0"/>
          </a:p>
        </p:txBody>
      </p:sp>
      <p:sp>
        <p:nvSpPr>
          <p:cNvPr id="7" name="6 Marcador de número de diapositiva"/>
          <p:cNvSpPr>
            <a:spLocks noGrp="1"/>
          </p:cNvSpPr>
          <p:nvPr>
            <p:ph type="sldNum" sz="quarter" idx="12"/>
          </p:nvPr>
        </p:nvSpPr>
        <p:spPr/>
        <p:txBody>
          <a:bodyPr/>
          <a:lstStyle/>
          <a:p>
            <a:fld id="{8612DC1E-9D11-4CFD-B019-99FFD3DF903A}" type="slidenum">
              <a:rPr lang="es-MX" smtClean="0"/>
              <a:pPr/>
              <a:t>‹Nº›</a:t>
            </a:fld>
            <a:endParaRPr lang="es-MX" dirty="0"/>
          </a:p>
        </p:txBody>
      </p:sp>
    </p:spTree>
    <p:extLst>
      <p:ext uri="{BB962C8B-B14F-4D97-AF65-F5344CB8AC3E}">
        <p14:creationId xmlns:p14="http://schemas.microsoft.com/office/powerpoint/2010/main" val="3384043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E76CA625-C971-49EE-8B9D-A53304265FD5}" type="datetimeFigureOut">
              <a:rPr lang="es-MX" smtClean="0"/>
              <a:pPr/>
              <a:t>01/09/2021</a:t>
            </a:fld>
            <a:endParaRPr lang="es-MX" dirty="0"/>
          </a:p>
        </p:txBody>
      </p:sp>
      <p:sp>
        <p:nvSpPr>
          <p:cNvPr id="8" name="7 Marcador de pie de página"/>
          <p:cNvSpPr>
            <a:spLocks noGrp="1"/>
          </p:cNvSpPr>
          <p:nvPr>
            <p:ph type="ftr" sz="quarter" idx="11"/>
          </p:nvPr>
        </p:nvSpPr>
        <p:spPr/>
        <p:txBody>
          <a:bodyPr/>
          <a:lstStyle/>
          <a:p>
            <a:endParaRPr lang="es-MX" dirty="0"/>
          </a:p>
        </p:txBody>
      </p:sp>
      <p:sp>
        <p:nvSpPr>
          <p:cNvPr id="9" name="8 Marcador de número de diapositiva"/>
          <p:cNvSpPr>
            <a:spLocks noGrp="1"/>
          </p:cNvSpPr>
          <p:nvPr>
            <p:ph type="sldNum" sz="quarter" idx="12"/>
          </p:nvPr>
        </p:nvSpPr>
        <p:spPr/>
        <p:txBody>
          <a:bodyPr/>
          <a:lstStyle/>
          <a:p>
            <a:fld id="{8612DC1E-9D11-4CFD-B019-99FFD3DF903A}" type="slidenum">
              <a:rPr lang="es-MX" smtClean="0"/>
              <a:pPr/>
              <a:t>‹Nº›</a:t>
            </a:fld>
            <a:endParaRPr lang="es-MX" dirty="0"/>
          </a:p>
        </p:txBody>
      </p:sp>
    </p:spTree>
    <p:extLst>
      <p:ext uri="{BB962C8B-B14F-4D97-AF65-F5344CB8AC3E}">
        <p14:creationId xmlns:p14="http://schemas.microsoft.com/office/powerpoint/2010/main" val="83586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E76CA625-C971-49EE-8B9D-A53304265FD5}" type="datetimeFigureOut">
              <a:rPr lang="es-MX" smtClean="0"/>
              <a:pPr/>
              <a:t>01/09/2021</a:t>
            </a:fld>
            <a:endParaRPr lang="es-MX" dirty="0"/>
          </a:p>
        </p:txBody>
      </p:sp>
      <p:sp>
        <p:nvSpPr>
          <p:cNvPr id="4" name="3 Marcador de pie de página"/>
          <p:cNvSpPr>
            <a:spLocks noGrp="1"/>
          </p:cNvSpPr>
          <p:nvPr>
            <p:ph type="ftr" sz="quarter" idx="11"/>
          </p:nvPr>
        </p:nvSpPr>
        <p:spPr/>
        <p:txBody>
          <a:bodyPr/>
          <a:lstStyle/>
          <a:p>
            <a:endParaRPr lang="es-MX" dirty="0"/>
          </a:p>
        </p:txBody>
      </p:sp>
      <p:sp>
        <p:nvSpPr>
          <p:cNvPr id="5" name="4 Marcador de número de diapositiva"/>
          <p:cNvSpPr>
            <a:spLocks noGrp="1"/>
          </p:cNvSpPr>
          <p:nvPr>
            <p:ph type="sldNum" sz="quarter" idx="12"/>
          </p:nvPr>
        </p:nvSpPr>
        <p:spPr/>
        <p:txBody>
          <a:bodyPr/>
          <a:lstStyle/>
          <a:p>
            <a:fld id="{8612DC1E-9D11-4CFD-B019-99FFD3DF903A}" type="slidenum">
              <a:rPr lang="es-MX" smtClean="0"/>
              <a:pPr/>
              <a:t>‹Nº›</a:t>
            </a:fld>
            <a:endParaRPr lang="es-MX" dirty="0"/>
          </a:p>
        </p:txBody>
      </p:sp>
    </p:spTree>
    <p:extLst>
      <p:ext uri="{BB962C8B-B14F-4D97-AF65-F5344CB8AC3E}">
        <p14:creationId xmlns:p14="http://schemas.microsoft.com/office/powerpoint/2010/main" val="12893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76CA625-C971-49EE-8B9D-A53304265FD5}" type="datetimeFigureOut">
              <a:rPr lang="es-MX" smtClean="0"/>
              <a:pPr/>
              <a:t>01/09/2021</a:t>
            </a:fld>
            <a:endParaRPr lang="es-MX" dirty="0"/>
          </a:p>
        </p:txBody>
      </p:sp>
      <p:sp>
        <p:nvSpPr>
          <p:cNvPr id="3" name="2 Marcador de pie de página"/>
          <p:cNvSpPr>
            <a:spLocks noGrp="1"/>
          </p:cNvSpPr>
          <p:nvPr>
            <p:ph type="ftr" sz="quarter" idx="11"/>
          </p:nvPr>
        </p:nvSpPr>
        <p:spPr/>
        <p:txBody>
          <a:bodyPr/>
          <a:lstStyle/>
          <a:p>
            <a:endParaRPr lang="es-MX" dirty="0"/>
          </a:p>
        </p:txBody>
      </p:sp>
      <p:sp>
        <p:nvSpPr>
          <p:cNvPr id="4" name="3 Marcador de número de diapositiva"/>
          <p:cNvSpPr>
            <a:spLocks noGrp="1"/>
          </p:cNvSpPr>
          <p:nvPr>
            <p:ph type="sldNum" sz="quarter" idx="12"/>
          </p:nvPr>
        </p:nvSpPr>
        <p:spPr/>
        <p:txBody>
          <a:bodyPr/>
          <a:lstStyle/>
          <a:p>
            <a:fld id="{8612DC1E-9D11-4CFD-B019-99FFD3DF903A}" type="slidenum">
              <a:rPr lang="es-MX" smtClean="0"/>
              <a:pPr/>
              <a:t>‹Nº›</a:t>
            </a:fld>
            <a:endParaRPr lang="es-MX" dirty="0"/>
          </a:p>
        </p:txBody>
      </p:sp>
    </p:spTree>
    <p:extLst>
      <p:ext uri="{BB962C8B-B14F-4D97-AF65-F5344CB8AC3E}">
        <p14:creationId xmlns:p14="http://schemas.microsoft.com/office/powerpoint/2010/main" val="1014775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76CA625-C971-49EE-8B9D-A53304265FD5}" type="datetimeFigureOut">
              <a:rPr lang="es-MX" smtClean="0"/>
              <a:pPr/>
              <a:t>01/09/2021</a:t>
            </a:fld>
            <a:endParaRPr lang="es-MX" dirty="0"/>
          </a:p>
        </p:txBody>
      </p:sp>
      <p:sp>
        <p:nvSpPr>
          <p:cNvPr id="6" name="5 Marcador de pie de página"/>
          <p:cNvSpPr>
            <a:spLocks noGrp="1"/>
          </p:cNvSpPr>
          <p:nvPr>
            <p:ph type="ftr" sz="quarter" idx="11"/>
          </p:nvPr>
        </p:nvSpPr>
        <p:spPr/>
        <p:txBody>
          <a:bodyPr/>
          <a:lstStyle/>
          <a:p>
            <a:endParaRPr lang="es-MX" dirty="0"/>
          </a:p>
        </p:txBody>
      </p:sp>
      <p:sp>
        <p:nvSpPr>
          <p:cNvPr id="7" name="6 Marcador de número de diapositiva"/>
          <p:cNvSpPr>
            <a:spLocks noGrp="1"/>
          </p:cNvSpPr>
          <p:nvPr>
            <p:ph type="sldNum" sz="quarter" idx="12"/>
          </p:nvPr>
        </p:nvSpPr>
        <p:spPr/>
        <p:txBody>
          <a:bodyPr/>
          <a:lstStyle/>
          <a:p>
            <a:fld id="{8612DC1E-9D11-4CFD-B019-99FFD3DF903A}" type="slidenum">
              <a:rPr lang="es-MX" smtClean="0"/>
              <a:pPr/>
              <a:t>‹Nº›</a:t>
            </a:fld>
            <a:endParaRPr lang="es-MX" dirty="0"/>
          </a:p>
        </p:txBody>
      </p:sp>
    </p:spTree>
    <p:extLst>
      <p:ext uri="{BB962C8B-B14F-4D97-AF65-F5344CB8AC3E}">
        <p14:creationId xmlns:p14="http://schemas.microsoft.com/office/powerpoint/2010/main" val="3918757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76CA625-C971-49EE-8B9D-A53304265FD5}" type="datetimeFigureOut">
              <a:rPr lang="es-MX" smtClean="0"/>
              <a:pPr/>
              <a:t>01/09/2021</a:t>
            </a:fld>
            <a:endParaRPr lang="es-MX" dirty="0"/>
          </a:p>
        </p:txBody>
      </p:sp>
      <p:sp>
        <p:nvSpPr>
          <p:cNvPr id="6" name="5 Marcador de pie de página"/>
          <p:cNvSpPr>
            <a:spLocks noGrp="1"/>
          </p:cNvSpPr>
          <p:nvPr>
            <p:ph type="ftr" sz="quarter" idx="11"/>
          </p:nvPr>
        </p:nvSpPr>
        <p:spPr/>
        <p:txBody>
          <a:bodyPr/>
          <a:lstStyle/>
          <a:p>
            <a:endParaRPr lang="es-MX" dirty="0"/>
          </a:p>
        </p:txBody>
      </p:sp>
      <p:sp>
        <p:nvSpPr>
          <p:cNvPr id="7" name="6 Marcador de número de diapositiva"/>
          <p:cNvSpPr>
            <a:spLocks noGrp="1"/>
          </p:cNvSpPr>
          <p:nvPr>
            <p:ph type="sldNum" sz="quarter" idx="12"/>
          </p:nvPr>
        </p:nvSpPr>
        <p:spPr/>
        <p:txBody>
          <a:bodyPr/>
          <a:lstStyle/>
          <a:p>
            <a:fld id="{8612DC1E-9D11-4CFD-B019-99FFD3DF903A}" type="slidenum">
              <a:rPr lang="es-MX" smtClean="0"/>
              <a:pPr/>
              <a:t>‹Nº›</a:t>
            </a:fld>
            <a:endParaRPr lang="es-MX" dirty="0"/>
          </a:p>
        </p:txBody>
      </p:sp>
    </p:spTree>
    <p:extLst>
      <p:ext uri="{BB962C8B-B14F-4D97-AF65-F5344CB8AC3E}">
        <p14:creationId xmlns:p14="http://schemas.microsoft.com/office/powerpoint/2010/main" val="2629377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6CA625-C971-49EE-8B9D-A53304265FD5}" type="datetimeFigureOut">
              <a:rPr lang="es-MX" smtClean="0"/>
              <a:pPr/>
              <a:t>01/09/2021</a:t>
            </a:fld>
            <a:endParaRPr lang="es-MX"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12DC1E-9D11-4CFD-B019-99FFD3DF903A}" type="slidenum">
              <a:rPr lang="es-MX" smtClean="0"/>
              <a:pPr/>
              <a:t>‹Nº›</a:t>
            </a:fld>
            <a:endParaRPr lang="es-MX" dirty="0"/>
          </a:p>
        </p:txBody>
      </p:sp>
    </p:spTree>
    <p:extLst>
      <p:ext uri="{BB962C8B-B14F-4D97-AF65-F5344CB8AC3E}">
        <p14:creationId xmlns:p14="http://schemas.microsoft.com/office/powerpoint/2010/main" val="2028498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81.jpg"/></Relationships>
</file>

<file path=ppt/slides/_rels/slide3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4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43.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46.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143108" y="571480"/>
            <a:ext cx="6143668" cy="658642"/>
          </a:xfrm>
          <a:prstGeom prst="rect">
            <a:avLst/>
          </a:prstGeom>
        </p:spPr>
        <p:txBody>
          <a:bodyPr wrap="square">
            <a:spAutoFit/>
          </a:bodyPr>
          <a:lstStyle/>
          <a:p>
            <a:pPr algn="ctr">
              <a:lnSpc>
                <a:spcPct val="115000"/>
              </a:lnSpc>
              <a:spcAft>
                <a:spcPts val="0"/>
              </a:spcAft>
            </a:pPr>
            <a:r>
              <a:rPr lang="es-MX" b="1" dirty="0" smtClean="0">
                <a:latin typeface="Calisto MT"/>
                <a:ea typeface="Calibri"/>
                <a:cs typeface="Times New Roman"/>
              </a:rPr>
              <a:t>AYUNTAMIENTO DE SAN PEDRO TLAQUEPAQUE</a:t>
            </a:r>
            <a:endParaRPr lang="es-MX" dirty="0" smtClean="0">
              <a:ea typeface="Calibri"/>
              <a:cs typeface="Times New Roman"/>
            </a:endParaRPr>
          </a:p>
          <a:p>
            <a:pPr algn="ctr">
              <a:lnSpc>
                <a:spcPct val="115000"/>
              </a:lnSpc>
              <a:spcAft>
                <a:spcPts val="0"/>
              </a:spcAft>
            </a:pPr>
            <a:r>
              <a:rPr lang="es-MX" sz="1400" dirty="0" smtClean="0">
                <a:latin typeface="Arial Narrow"/>
                <a:ea typeface="Calibri"/>
                <a:cs typeface="Times New Roman"/>
              </a:rPr>
              <a:t>GOBIERNO 2018 - 2021</a:t>
            </a:r>
            <a:endParaRPr lang="es-MX" sz="1100" dirty="0">
              <a:ea typeface="Calibri"/>
              <a:cs typeface="Times New Roman"/>
            </a:endParaRPr>
          </a:p>
        </p:txBody>
      </p:sp>
      <p:sp>
        <p:nvSpPr>
          <p:cNvPr id="5" name="4 Rectángulo"/>
          <p:cNvSpPr/>
          <p:nvPr/>
        </p:nvSpPr>
        <p:spPr>
          <a:xfrm>
            <a:off x="2428860" y="1500174"/>
            <a:ext cx="5572132" cy="1200329"/>
          </a:xfrm>
          <a:prstGeom prst="rect">
            <a:avLst/>
          </a:prstGeom>
        </p:spPr>
        <p:txBody>
          <a:bodyPr wrap="square">
            <a:spAutoFit/>
          </a:bodyPr>
          <a:lstStyle/>
          <a:p>
            <a:pPr lvl="0" algn="ctr" eaLnBrk="0" fontAlgn="base" hangingPunct="0">
              <a:spcBef>
                <a:spcPct val="0"/>
              </a:spcBef>
              <a:spcAft>
                <a:spcPct val="0"/>
              </a:spcAft>
            </a:pPr>
            <a:r>
              <a:rPr lang="es-MX" dirty="0" smtClean="0">
                <a:latin typeface="Arial Unicode MS" pitchFamily="34" charset="-128"/>
                <a:ea typeface="Arial Unicode MS" pitchFamily="34" charset="-128"/>
                <a:cs typeface="Arial" pitchFamily="34" charset="0"/>
              </a:rPr>
              <a:t>Secretaria General del Ayuntamiento </a:t>
            </a:r>
          </a:p>
          <a:p>
            <a:pPr lvl="0" algn="ctr" eaLnBrk="0" fontAlgn="base" hangingPunct="0">
              <a:spcBef>
                <a:spcPct val="0"/>
              </a:spcBef>
              <a:spcAft>
                <a:spcPct val="0"/>
              </a:spcAft>
            </a:pPr>
            <a:endParaRPr lang="es-MX" dirty="0" smtClean="0">
              <a:latin typeface="Arial Unicode MS" pitchFamily="34" charset="-128"/>
              <a:ea typeface="Arial Unicode MS" pitchFamily="34" charset="-128"/>
              <a:cs typeface="Arial" pitchFamily="34" charset="0"/>
            </a:endParaRPr>
          </a:p>
          <a:p>
            <a:pPr lvl="0" algn="ctr" eaLnBrk="0" fontAlgn="base" hangingPunct="0">
              <a:spcBef>
                <a:spcPct val="0"/>
              </a:spcBef>
              <a:spcAft>
                <a:spcPct val="0"/>
              </a:spcAft>
            </a:pPr>
            <a:r>
              <a:rPr lang="es-MX" dirty="0" smtClean="0">
                <a:latin typeface="Arial Unicode MS" pitchFamily="34" charset="-128"/>
                <a:ea typeface="Arial Unicode MS" pitchFamily="34" charset="-128"/>
                <a:cs typeface="Arial" pitchFamily="34" charset="0"/>
              </a:rPr>
              <a:t>Dirección de Delegaciones y Agencias Municipales                                                                                    </a:t>
            </a:r>
            <a:endParaRPr lang="es-MX" dirty="0" smtClean="0">
              <a:latin typeface="Arial" pitchFamily="34" charset="0"/>
              <a:cs typeface="Arial" pitchFamily="34" charset="0"/>
            </a:endParaRPr>
          </a:p>
          <a:p>
            <a:pPr lvl="0" algn="ctr" eaLnBrk="0" fontAlgn="base" hangingPunct="0">
              <a:spcBef>
                <a:spcPct val="0"/>
              </a:spcBef>
              <a:spcAft>
                <a:spcPct val="0"/>
              </a:spcAft>
            </a:pPr>
            <a:endParaRPr lang="es-MX" dirty="0"/>
          </a:p>
        </p:txBody>
      </p:sp>
      <p:sp>
        <p:nvSpPr>
          <p:cNvPr id="6" name="5 CuadroTexto"/>
          <p:cNvSpPr txBox="1"/>
          <p:nvPr/>
        </p:nvSpPr>
        <p:spPr>
          <a:xfrm>
            <a:off x="1954444" y="3929066"/>
            <a:ext cx="5857916" cy="400110"/>
          </a:xfrm>
          <a:prstGeom prst="rect">
            <a:avLst/>
          </a:prstGeom>
          <a:noFill/>
        </p:spPr>
        <p:txBody>
          <a:bodyPr wrap="square" rtlCol="0">
            <a:spAutoFit/>
          </a:bodyPr>
          <a:lstStyle/>
          <a:p>
            <a:pPr algn="ctr"/>
            <a:r>
              <a:rPr lang="es-MX" sz="2000" dirty="0" smtClean="0"/>
              <a:t>Informe AGOSTO  2021</a:t>
            </a:r>
          </a:p>
        </p:txBody>
      </p:sp>
      <p:pic>
        <p:nvPicPr>
          <p:cNvPr id="7" name="6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571479"/>
            <a:ext cx="1328740" cy="1390359"/>
          </a:xfrm>
          <a:prstGeom prst="rect">
            <a:avLst/>
          </a:prstGeom>
          <a:noFill/>
          <a:ln>
            <a:noFill/>
          </a:ln>
          <a:extLst/>
        </p:spPr>
      </p:pic>
      <p:sp>
        <p:nvSpPr>
          <p:cNvPr id="8" name="7 CuadroTexto"/>
          <p:cNvSpPr txBox="1"/>
          <p:nvPr/>
        </p:nvSpPr>
        <p:spPr>
          <a:xfrm>
            <a:off x="1571604" y="3358834"/>
            <a:ext cx="7072362" cy="707886"/>
          </a:xfrm>
          <a:prstGeom prst="rect">
            <a:avLst/>
          </a:prstGeom>
          <a:noFill/>
        </p:spPr>
        <p:txBody>
          <a:bodyPr wrap="square" rtlCol="0">
            <a:spAutoFit/>
          </a:bodyPr>
          <a:lstStyle/>
          <a:p>
            <a:pPr algn="ctr"/>
            <a:r>
              <a:rPr lang="es-MX" sz="2000" dirty="0" smtClean="0">
                <a:latin typeface="Arial" panose="020B0604020202020204" pitchFamily="34" charset="0"/>
                <a:cs typeface="Arial" panose="020B0604020202020204" pitchFamily="34" charset="0"/>
              </a:rPr>
              <a:t>DELEGACIÓN MUNICIPAL  LAS JUNTAS</a:t>
            </a:r>
          </a:p>
          <a:p>
            <a:pPr algn="ctr"/>
            <a:endParaRPr lang="es-MX"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16295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43452" y="1167259"/>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813930" y="1358804"/>
            <a:ext cx="2276055" cy="2985433"/>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02  DE AGOSTO</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El Vergel calle Deportes para supervisión de reparación de empedrado por parte del personal de vialidad y pavimentos.</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Acude la </a:t>
            </a:r>
            <a:r>
              <a:rPr lang="es-MX" sz="1100" dirty="0">
                <a:latin typeface="Arial" pitchFamily="34" charset="0"/>
                <a:cs typeface="Arial" pitchFamily="34" charset="0"/>
              </a:rPr>
              <a:t>delegada y personal de la delegación.</a:t>
            </a:r>
          </a:p>
          <a:p>
            <a:pPr algn="just"/>
            <a:endParaRPr lang="es-MX" sz="1100" dirty="0" smtClean="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a:t>
            </a:r>
            <a:r>
              <a:rPr lang="es-MX" sz="1100" dirty="0">
                <a:latin typeface="Arial" pitchFamily="34" charset="0"/>
                <a:cs typeface="Arial" pitchFamily="34" charset="0"/>
              </a:rPr>
              <a:t>9</a:t>
            </a:r>
            <a:r>
              <a:rPr lang="es-MX" sz="1100" dirty="0" smtClean="0">
                <a:latin typeface="Arial" pitchFamily="34" charset="0"/>
                <a:cs typeface="Arial" pitchFamily="34" charset="0"/>
              </a:rPr>
              <a:t>:10 </a:t>
            </a:r>
            <a:r>
              <a:rPr lang="es-MX" sz="1100" dirty="0">
                <a:latin typeface="Arial" pitchFamily="34" charset="0"/>
                <a:cs typeface="Arial" pitchFamily="34" charset="0"/>
              </a:rPr>
              <a:t>p</a:t>
            </a:r>
            <a:r>
              <a:rPr lang="es-MX" sz="1100" dirty="0" smtClean="0">
                <a:latin typeface="Arial" pitchFamily="34" charset="0"/>
                <a:cs typeface="Arial" pitchFamily="34" charset="0"/>
              </a:rPr>
              <a:t>.m. a 9:30 </a:t>
            </a:r>
            <a:r>
              <a:rPr lang="es-MX" sz="1100" dirty="0">
                <a:latin typeface="Arial" pitchFamily="34" charset="0"/>
                <a:cs typeface="Arial" pitchFamily="34" charset="0"/>
              </a:rPr>
              <a:t>a</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AGOSTO 2021</a:t>
            </a:r>
            <a:endParaRPr lang="es-MX" sz="1200"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7662" y="1338687"/>
            <a:ext cx="2211710" cy="2279599"/>
          </a:xfrm>
          <a:prstGeom prst="rect">
            <a:avLst/>
          </a:prstGeom>
        </p:spPr>
      </p:pic>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9698" y="1218662"/>
            <a:ext cx="2193708" cy="2399624"/>
          </a:xfrm>
          <a:prstGeom prst="rect">
            <a:avLst/>
          </a:prstGeom>
        </p:spPr>
      </p:pic>
      <p:pic>
        <p:nvPicPr>
          <p:cNvPr id="12" name="Imagen 11"/>
          <p:cNvPicPr>
            <a:picLocks noChangeAspect="1"/>
          </p:cNvPicPr>
          <p:nvPr/>
        </p:nvPicPr>
        <p:blipFill rotWithShape="1">
          <a:blip r:embed="rId4" cstate="print">
            <a:extLst>
              <a:ext uri="{28A0092B-C50C-407E-A947-70E740481C1C}">
                <a14:useLocalDpi xmlns:a14="http://schemas.microsoft.com/office/drawing/2010/main" val="0"/>
              </a:ext>
            </a:extLst>
          </a:blip>
          <a:srcRect t="12883"/>
          <a:stretch/>
        </p:blipFill>
        <p:spPr>
          <a:xfrm>
            <a:off x="3317662" y="3807572"/>
            <a:ext cx="2355726" cy="2357732"/>
          </a:xfrm>
          <a:prstGeom prst="rect">
            <a:avLst/>
          </a:prstGeom>
        </p:spPr>
      </p:pic>
      <p:pic>
        <p:nvPicPr>
          <p:cNvPr id="13" name="Imagen 12"/>
          <p:cNvPicPr>
            <a:picLocks noChangeAspect="1"/>
          </p:cNvPicPr>
          <p:nvPr/>
        </p:nvPicPr>
        <p:blipFill rotWithShape="1">
          <a:blip r:embed="rId5" cstate="print">
            <a:extLst>
              <a:ext uri="{28A0092B-C50C-407E-A947-70E740481C1C}">
                <a14:useLocalDpi xmlns:a14="http://schemas.microsoft.com/office/drawing/2010/main" val="0"/>
              </a:ext>
            </a:extLst>
          </a:blip>
          <a:srcRect t="34250"/>
          <a:stretch/>
        </p:blipFill>
        <p:spPr>
          <a:xfrm>
            <a:off x="5940080" y="3762789"/>
            <a:ext cx="2736525" cy="2399012"/>
          </a:xfrm>
          <a:prstGeom prst="rect">
            <a:avLst/>
          </a:prstGeom>
        </p:spPr>
      </p:pic>
    </p:spTree>
    <p:extLst>
      <p:ext uri="{BB962C8B-B14F-4D97-AF65-F5344CB8AC3E}">
        <p14:creationId xmlns:p14="http://schemas.microsoft.com/office/powerpoint/2010/main" val="15745783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89069" y="115170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813930" y="1358804"/>
            <a:ext cx="2276055" cy="2985433"/>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02  DE AGOSTO</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Las Juntas calle Juan de la Barrera entre las vías y Cuauhtémoc para atención de reporte vecinal de alcantarilla. </a:t>
            </a:r>
          </a:p>
          <a:p>
            <a:pPr algn="just"/>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Acude la </a:t>
            </a:r>
            <a:r>
              <a:rPr lang="es-MX" sz="1100" dirty="0">
                <a:latin typeface="Arial" pitchFamily="34" charset="0"/>
                <a:cs typeface="Arial" pitchFamily="34" charset="0"/>
              </a:rPr>
              <a:t>delegada y personal de la delegación.</a:t>
            </a:r>
          </a:p>
          <a:p>
            <a:pPr algn="just"/>
            <a:endParaRPr lang="es-MX" sz="1100" dirty="0" smtClean="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9:40 </a:t>
            </a:r>
            <a:r>
              <a:rPr lang="es-MX" sz="1100" dirty="0">
                <a:latin typeface="Arial" pitchFamily="34" charset="0"/>
                <a:cs typeface="Arial" pitchFamily="34" charset="0"/>
              </a:rPr>
              <a:t>p</a:t>
            </a:r>
            <a:r>
              <a:rPr lang="es-MX" sz="1100" dirty="0" smtClean="0">
                <a:latin typeface="Arial" pitchFamily="34" charset="0"/>
                <a:cs typeface="Arial" pitchFamily="34" charset="0"/>
              </a:rPr>
              <a:t>.m. a 10:00 </a:t>
            </a:r>
            <a:r>
              <a:rPr lang="es-MX" sz="1100" dirty="0">
                <a:latin typeface="Arial" pitchFamily="34" charset="0"/>
                <a:cs typeface="Arial" pitchFamily="34" charset="0"/>
              </a:rPr>
              <a:t>a</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AGOSTO 2021</a:t>
            </a:r>
            <a:endParaRPr lang="es-MX" sz="1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1960" y="1669450"/>
            <a:ext cx="3111810" cy="4149080"/>
          </a:xfrm>
          <a:prstGeom prst="rect">
            <a:avLst/>
          </a:prstGeom>
        </p:spPr>
      </p:pic>
    </p:spTree>
    <p:extLst>
      <p:ext uri="{BB962C8B-B14F-4D97-AF65-F5344CB8AC3E}">
        <p14:creationId xmlns:p14="http://schemas.microsoft.com/office/powerpoint/2010/main" val="17289331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43452" y="1167259"/>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813930" y="1358804"/>
            <a:ext cx="2276055" cy="2816156"/>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02  DE AGOSTO</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El Vergel calle Rio Tepalcatepec en donde se atiende solicitud de poda y limpieza de espacios públicos. </a:t>
            </a:r>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Acude la </a:t>
            </a:r>
            <a:r>
              <a:rPr lang="es-MX" sz="1100" dirty="0">
                <a:latin typeface="Arial" pitchFamily="34" charset="0"/>
                <a:cs typeface="Arial" pitchFamily="34" charset="0"/>
              </a:rPr>
              <a:t>delegada y personal de la delegación.</a:t>
            </a:r>
          </a:p>
          <a:p>
            <a:pPr algn="just"/>
            <a:endParaRPr lang="es-MX" sz="1100" dirty="0" smtClean="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10:15 </a:t>
            </a:r>
            <a:r>
              <a:rPr lang="es-MX" sz="1100" dirty="0">
                <a:latin typeface="Arial" pitchFamily="34" charset="0"/>
                <a:cs typeface="Arial" pitchFamily="34" charset="0"/>
              </a:rPr>
              <a:t>p</a:t>
            </a:r>
            <a:r>
              <a:rPr lang="es-MX" sz="1100" dirty="0" smtClean="0">
                <a:latin typeface="Arial" pitchFamily="34" charset="0"/>
                <a:cs typeface="Arial" pitchFamily="34" charset="0"/>
              </a:rPr>
              <a:t>.m. a 10:40 </a:t>
            </a:r>
            <a:r>
              <a:rPr lang="es-MX" sz="1100" dirty="0">
                <a:latin typeface="Arial" pitchFamily="34" charset="0"/>
                <a:cs typeface="Arial" pitchFamily="34" charset="0"/>
              </a:rPr>
              <a:t>a</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AGOSTO 2021</a:t>
            </a:r>
            <a:endParaRPr lang="es-MX" sz="1200"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5453" y="1854116"/>
            <a:ext cx="4281291" cy="3212976"/>
          </a:xfrm>
          <a:prstGeom prst="rect">
            <a:avLst/>
          </a:prstGeom>
        </p:spPr>
      </p:pic>
    </p:spTree>
    <p:extLst>
      <p:ext uri="{BB962C8B-B14F-4D97-AF65-F5344CB8AC3E}">
        <p14:creationId xmlns:p14="http://schemas.microsoft.com/office/powerpoint/2010/main" val="11257648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813930" y="1358804"/>
            <a:ext cx="2276055" cy="2985433"/>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02  DE AGOSTO</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Nueva Lázaro Cárdenas calle Grecia para verificar la reparación de un socavón por parte del Siapa Y Obras Publicas.</a:t>
            </a:r>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Acude la </a:t>
            </a:r>
            <a:r>
              <a:rPr lang="es-MX" sz="1100" dirty="0">
                <a:latin typeface="Arial" pitchFamily="34" charset="0"/>
                <a:cs typeface="Arial" pitchFamily="34" charset="0"/>
              </a:rPr>
              <a:t>delegada y personal de la delegación.</a:t>
            </a:r>
          </a:p>
          <a:p>
            <a:pPr algn="just"/>
            <a:endParaRPr lang="es-MX" sz="1100" dirty="0" smtClean="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1:40 </a:t>
            </a:r>
            <a:r>
              <a:rPr lang="es-MX" sz="1100" dirty="0">
                <a:latin typeface="Arial" pitchFamily="34" charset="0"/>
                <a:cs typeface="Arial" pitchFamily="34" charset="0"/>
              </a:rPr>
              <a:t>p</a:t>
            </a:r>
            <a:r>
              <a:rPr lang="es-MX" sz="1100" dirty="0" smtClean="0">
                <a:latin typeface="Arial" pitchFamily="34" charset="0"/>
                <a:cs typeface="Arial" pitchFamily="34" charset="0"/>
              </a:rPr>
              <a:t>.m. a 2:00 </a:t>
            </a:r>
            <a:r>
              <a:rPr lang="es-MX" sz="1100" dirty="0">
                <a:latin typeface="Arial" pitchFamily="34" charset="0"/>
                <a:cs typeface="Arial" pitchFamily="34" charset="0"/>
              </a:rPr>
              <a:t>p</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AGOSTO 2021</a:t>
            </a:r>
            <a:endParaRPr lang="es-MX" sz="1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9124" y="1648046"/>
            <a:ext cx="3966221" cy="4221088"/>
          </a:xfrm>
          <a:prstGeom prst="rect">
            <a:avLst/>
          </a:prstGeom>
        </p:spPr>
      </p:pic>
    </p:spTree>
    <p:extLst>
      <p:ext uri="{BB962C8B-B14F-4D97-AF65-F5344CB8AC3E}">
        <p14:creationId xmlns:p14="http://schemas.microsoft.com/office/powerpoint/2010/main" val="26517356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813930" y="1358804"/>
            <a:ext cx="2276055" cy="3154710"/>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04  DE AGOSTO</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Miravalle   calle Andador Salvador Murillo  para verificar reporte vecinal en donde se coloca una rampa para paso vehicular y motos.</a:t>
            </a:r>
          </a:p>
          <a:p>
            <a:pPr algn="just"/>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Acude la </a:t>
            </a:r>
            <a:r>
              <a:rPr lang="es-MX" sz="1100" dirty="0">
                <a:latin typeface="Arial" pitchFamily="34" charset="0"/>
                <a:cs typeface="Arial" pitchFamily="34" charset="0"/>
              </a:rPr>
              <a:t>delegada y personal de la delegación.</a:t>
            </a:r>
          </a:p>
          <a:p>
            <a:pPr algn="just"/>
            <a:endParaRPr lang="es-MX" sz="1100" dirty="0" smtClean="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1:30 </a:t>
            </a:r>
            <a:r>
              <a:rPr lang="es-MX" sz="1100" dirty="0">
                <a:latin typeface="Arial" pitchFamily="34" charset="0"/>
                <a:cs typeface="Arial" pitchFamily="34" charset="0"/>
              </a:rPr>
              <a:t>p</a:t>
            </a:r>
            <a:r>
              <a:rPr lang="es-MX" sz="1100" dirty="0" smtClean="0">
                <a:latin typeface="Arial" pitchFamily="34" charset="0"/>
                <a:cs typeface="Arial" pitchFamily="34" charset="0"/>
              </a:rPr>
              <a:t>.m. a 1:50 </a:t>
            </a:r>
            <a:r>
              <a:rPr lang="es-MX" sz="1100" dirty="0">
                <a:latin typeface="Arial" pitchFamily="34" charset="0"/>
                <a:cs typeface="Arial" pitchFamily="34" charset="0"/>
              </a:rPr>
              <a:t>p</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AGOSTO 2021</a:t>
            </a:r>
            <a:endParaRPr lang="es-MX" sz="1200"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0061" y="1296144"/>
            <a:ext cx="3323861" cy="2204864"/>
          </a:xfrm>
          <a:prstGeom prst="rect">
            <a:avLst/>
          </a:prstGeom>
        </p:spPr>
      </p:pic>
      <p:pic>
        <p:nvPicPr>
          <p:cNvPr id="8" name="Imagen 7"/>
          <p:cNvPicPr>
            <a:picLocks noChangeAspect="1"/>
          </p:cNvPicPr>
          <p:nvPr/>
        </p:nvPicPr>
        <p:blipFill rotWithShape="1">
          <a:blip r:embed="rId3" cstate="print">
            <a:extLst>
              <a:ext uri="{28A0092B-C50C-407E-A947-70E740481C1C}">
                <a14:useLocalDpi xmlns:a14="http://schemas.microsoft.com/office/drawing/2010/main" val="0"/>
              </a:ext>
            </a:extLst>
          </a:blip>
          <a:srcRect t="25850"/>
          <a:stretch/>
        </p:blipFill>
        <p:spPr>
          <a:xfrm>
            <a:off x="3491880" y="3608700"/>
            <a:ext cx="2520280" cy="2491706"/>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6581" y="3564487"/>
            <a:ext cx="2085696" cy="2780928"/>
          </a:xfrm>
          <a:prstGeom prst="rect">
            <a:avLst/>
          </a:prstGeom>
        </p:spPr>
      </p:pic>
    </p:spTree>
    <p:extLst>
      <p:ext uri="{BB962C8B-B14F-4D97-AF65-F5344CB8AC3E}">
        <p14:creationId xmlns:p14="http://schemas.microsoft.com/office/powerpoint/2010/main" val="35675221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813930" y="1358804"/>
            <a:ext cx="2276055" cy="2816156"/>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04  DE AGOSTO</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El Vergel calle Rio Tizapan para atención de reporte por socavón a media calle. </a:t>
            </a:r>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Acude la </a:t>
            </a:r>
            <a:r>
              <a:rPr lang="es-MX" sz="1100" dirty="0">
                <a:latin typeface="Arial" pitchFamily="34" charset="0"/>
                <a:cs typeface="Arial" pitchFamily="34" charset="0"/>
              </a:rPr>
              <a:t>delegada y personal de la delegación.</a:t>
            </a:r>
          </a:p>
          <a:p>
            <a:pPr algn="just"/>
            <a:endParaRPr lang="es-MX" sz="1100" dirty="0" smtClean="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2:10 </a:t>
            </a:r>
            <a:r>
              <a:rPr lang="es-MX" sz="1100" dirty="0">
                <a:latin typeface="Arial" pitchFamily="34" charset="0"/>
                <a:cs typeface="Arial" pitchFamily="34" charset="0"/>
              </a:rPr>
              <a:t>p</a:t>
            </a:r>
            <a:r>
              <a:rPr lang="es-MX" sz="1100" dirty="0" smtClean="0">
                <a:latin typeface="Arial" pitchFamily="34" charset="0"/>
                <a:cs typeface="Arial" pitchFamily="34" charset="0"/>
              </a:rPr>
              <a:t>.m. a 2:20 </a:t>
            </a:r>
            <a:r>
              <a:rPr lang="es-MX" sz="1100" dirty="0">
                <a:latin typeface="Arial" pitchFamily="34" charset="0"/>
                <a:cs typeface="Arial" pitchFamily="34" charset="0"/>
              </a:rPr>
              <a:t>p</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AGOSTO 2021</a:t>
            </a:r>
            <a:endParaRPr lang="es-MX" sz="1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3858" y="1513131"/>
            <a:ext cx="2348415" cy="4174960"/>
          </a:xfrm>
          <a:prstGeom prst="rect">
            <a:avLst/>
          </a:prstGeom>
        </p:spPr>
      </p:pic>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5705" y="1478370"/>
            <a:ext cx="2592288" cy="4174960"/>
          </a:xfrm>
          <a:prstGeom prst="rect">
            <a:avLst/>
          </a:prstGeom>
        </p:spPr>
      </p:pic>
    </p:spTree>
    <p:extLst>
      <p:ext uri="{BB962C8B-B14F-4D97-AF65-F5344CB8AC3E}">
        <p14:creationId xmlns:p14="http://schemas.microsoft.com/office/powerpoint/2010/main" val="37769256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813930" y="1358804"/>
            <a:ext cx="2276055" cy="2308324"/>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04  DE AGOSTO</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El Vergel calle Clavel por obra de puente. </a:t>
            </a: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Acude la </a:t>
            </a:r>
            <a:r>
              <a:rPr lang="es-MX" sz="1100" dirty="0">
                <a:latin typeface="Arial" pitchFamily="34" charset="0"/>
                <a:cs typeface="Arial" pitchFamily="34" charset="0"/>
              </a:rPr>
              <a:t>delegada y personal de la delegación.</a:t>
            </a:r>
          </a:p>
          <a:p>
            <a:pPr algn="just"/>
            <a:endParaRPr lang="es-MX" sz="1100" dirty="0" smtClean="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2:40 </a:t>
            </a:r>
            <a:r>
              <a:rPr lang="es-MX" sz="1100" dirty="0">
                <a:latin typeface="Arial" pitchFamily="34" charset="0"/>
                <a:cs typeface="Arial" pitchFamily="34" charset="0"/>
              </a:rPr>
              <a:t>p</a:t>
            </a:r>
            <a:r>
              <a:rPr lang="es-MX" sz="1100" dirty="0" smtClean="0">
                <a:latin typeface="Arial" pitchFamily="34" charset="0"/>
                <a:cs typeface="Arial" pitchFamily="34" charset="0"/>
              </a:rPr>
              <a:t>.m. a 3:00 </a:t>
            </a:r>
            <a:r>
              <a:rPr lang="es-MX" sz="1100" dirty="0">
                <a:latin typeface="Arial" pitchFamily="34" charset="0"/>
                <a:cs typeface="Arial" pitchFamily="34" charset="0"/>
              </a:rPr>
              <a:t>p</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AGOSTO 2021</a:t>
            </a:r>
            <a:endParaRPr lang="es-MX" sz="1200"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8739" y="1410534"/>
            <a:ext cx="2939819" cy="2204864"/>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4146" y="1955476"/>
            <a:ext cx="2183129" cy="3667128"/>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7572" y="3859927"/>
            <a:ext cx="3035829" cy="2276872"/>
          </a:xfrm>
          <a:prstGeom prst="rect">
            <a:avLst/>
          </a:prstGeom>
        </p:spPr>
      </p:pic>
    </p:spTree>
    <p:extLst>
      <p:ext uri="{BB962C8B-B14F-4D97-AF65-F5344CB8AC3E}">
        <p14:creationId xmlns:p14="http://schemas.microsoft.com/office/powerpoint/2010/main" val="24538140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813930" y="1358804"/>
            <a:ext cx="2276055" cy="2816156"/>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06  DE AGOSTO</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El Campesino calle Francisco Corona  para verificar reporte de vecinos de una alcantarilla sin tapa.</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Acude la </a:t>
            </a:r>
            <a:r>
              <a:rPr lang="es-MX" sz="1100" dirty="0">
                <a:latin typeface="Arial" pitchFamily="34" charset="0"/>
                <a:cs typeface="Arial" pitchFamily="34" charset="0"/>
              </a:rPr>
              <a:t>delegada y personal de la delegación.</a:t>
            </a:r>
          </a:p>
          <a:p>
            <a:pPr algn="just"/>
            <a:endParaRPr lang="es-MX" sz="1100" dirty="0" smtClean="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2:00 </a:t>
            </a:r>
            <a:r>
              <a:rPr lang="es-MX" sz="1100" dirty="0">
                <a:latin typeface="Arial" pitchFamily="34" charset="0"/>
                <a:cs typeface="Arial" pitchFamily="34" charset="0"/>
              </a:rPr>
              <a:t>p</a:t>
            </a:r>
            <a:r>
              <a:rPr lang="es-MX" sz="1100" dirty="0" smtClean="0">
                <a:latin typeface="Arial" pitchFamily="34" charset="0"/>
                <a:cs typeface="Arial" pitchFamily="34" charset="0"/>
              </a:rPr>
              <a:t>.m. a 2:15 </a:t>
            </a:r>
            <a:r>
              <a:rPr lang="es-MX" sz="1100" dirty="0">
                <a:latin typeface="Arial" pitchFamily="34" charset="0"/>
                <a:cs typeface="Arial" pitchFamily="34" charset="0"/>
              </a:rPr>
              <a:t>p</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AGOSTO 2021</a:t>
            </a:r>
            <a:endParaRPr lang="es-MX" sz="1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4206" y="1351285"/>
            <a:ext cx="3543858" cy="4725144"/>
          </a:xfrm>
          <a:prstGeom prst="rect">
            <a:avLst/>
          </a:prstGeom>
        </p:spPr>
      </p:pic>
    </p:spTree>
    <p:extLst>
      <p:ext uri="{BB962C8B-B14F-4D97-AF65-F5344CB8AC3E}">
        <p14:creationId xmlns:p14="http://schemas.microsoft.com/office/powerpoint/2010/main" val="5455733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813930" y="1358804"/>
            <a:ext cx="2276055" cy="2816156"/>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06  DE AGOSTO</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Unidad Brisas de Chapala. Para atender reportes ciudadano de fuga de aguas Negras de una alcantarilla.</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Acude la </a:t>
            </a:r>
            <a:r>
              <a:rPr lang="es-MX" sz="1100" dirty="0">
                <a:latin typeface="Arial" pitchFamily="34" charset="0"/>
                <a:cs typeface="Arial" pitchFamily="34" charset="0"/>
              </a:rPr>
              <a:t>delegada y personal de la delegación.</a:t>
            </a:r>
          </a:p>
          <a:p>
            <a:pPr algn="just"/>
            <a:endParaRPr lang="es-MX" sz="1100" dirty="0" smtClean="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2:30 </a:t>
            </a:r>
            <a:r>
              <a:rPr lang="es-MX" sz="1100" dirty="0">
                <a:latin typeface="Arial" pitchFamily="34" charset="0"/>
                <a:cs typeface="Arial" pitchFamily="34" charset="0"/>
              </a:rPr>
              <a:t>p</a:t>
            </a:r>
            <a:r>
              <a:rPr lang="es-MX" sz="1100" dirty="0" smtClean="0">
                <a:latin typeface="Arial" pitchFamily="34" charset="0"/>
                <a:cs typeface="Arial" pitchFamily="34" charset="0"/>
              </a:rPr>
              <a:t>.m. a 2:50 </a:t>
            </a:r>
            <a:r>
              <a:rPr lang="es-MX" sz="1100" dirty="0">
                <a:latin typeface="Arial" pitchFamily="34" charset="0"/>
                <a:cs typeface="Arial" pitchFamily="34" charset="0"/>
              </a:rPr>
              <a:t>p</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AGOSTO 2021</a:t>
            </a:r>
            <a:endParaRPr lang="es-MX" sz="1200" dirty="0"/>
          </a:p>
        </p:txBody>
      </p:sp>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r="49474"/>
          <a:stretch/>
        </p:blipFill>
        <p:spPr>
          <a:xfrm>
            <a:off x="3348704" y="1358804"/>
            <a:ext cx="2530802" cy="2729331"/>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8085" y="1445628"/>
            <a:ext cx="2699792" cy="2642507"/>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5316" y="4208976"/>
            <a:ext cx="4355976" cy="2138335"/>
          </a:xfrm>
          <a:prstGeom prst="rect">
            <a:avLst/>
          </a:prstGeom>
        </p:spPr>
      </p:pic>
    </p:spTree>
    <p:extLst>
      <p:ext uri="{BB962C8B-B14F-4D97-AF65-F5344CB8AC3E}">
        <p14:creationId xmlns:p14="http://schemas.microsoft.com/office/powerpoint/2010/main" val="38922210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7904"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813930" y="1358804"/>
            <a:ext cx="2276055" cy="2646878"/>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13  DE AGOSTO</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El Campesino calle Francisco Corona para verificar la solicitud de una reparación de alcantarilla.</a:t>
            </a: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Acude la </a:t>
            </a:r>
            <a:r>
              <a:rPr lang="es-MX" sz="1100" dirty="0">
                <a:latin typeface="Arial" pitchFamily="34" charset="0"/>
                <a:cs typeface="Arial" pitchFamily="34" charset="0"/>
              </a:rPr>
              <a:t>delegada y personal de la delegación.</a:t>
            </a:r>
          </a:p>
          <a:p>
            <a:pPr algn="just"/>
            <a:endParaRPr lang="es-MX" sz="1100" dirty="0" smtClean="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12:00 </a:t>
            </a:r>
            <a:r>
              <a:rPr lang="es-MX" sz="1100" dirty="0">
                <a:latin typeface="Arial" pitchFamily="34" charset="0"/>
                <a:cs typeface="Arial" pitchFamily="34" charset="0"/>
              </a:rPr>
              <a:t>p</a:t>
            </a:r>
            <a:r>
              <a:rPr lang="es-MX" sz="1100" dirty="0" smtClean="0">
                <a:latin typeface="Arial" pitchFamily="34" charset="0"/>
                <a:cs typeface="Arial" pitchFamily="34" charset="0"/>
              </a:rPr>
              <a:t>.m. a 12:30 </a:t>
            </a:r>
            <a:r>
              <a:rPr lang="es-MX" sz="1100" dirty="0">
                <a:latin typeface="Arial" pitchFamily="34" charset="0"/>
                <a:cs typeface="Arial" pitchFamily="34" charset="0"/>
              </a:rPr>
              <a:t>p</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AGOSTO 2021</a:t>
            </a:r>
            <a:endParaRPr lang="es-MX" sz="1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8401" y="1345400"/>
            <a:ext cx="2427734" cy="3236979"/>
          </a:xfrm>
          <a:prstGeom prst="rect">
            <a:avLst/>
          </a:prstGeom>
        </p:spPr>
      </p:pic>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0687" y="2963889"/>
            <a:ext cx="2301720" cy="3068960"/>
          </a:xfrm>
          <a:prstGeom prst="rect">
            <a:avLst/>
          </a:prstGeom>
        </p:spPr>
      </p:pic>
    </p:spTree>
    <p:extLst>
      <p:ext uri="{BB962C8B-B14F-4D97-AF65-F5344CB8AC3E}">
        <p14:creationId xmlns:p14="http://schemas.microsoft.com/office/powerpoint/2010/main" val="215885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1714" y="1139731"/>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646878"/>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22  DE JULIO </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El Vergel calle Clavel para supervisión de obras del puente y arroyo. </a:t>
            </a:r>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Acude la </a:t>
            </a:r>
            <a:r>
              <a:rPr lang="es-MX" sz="1100" dirty="0">
                <a:latin typeface="Arial" pitchFamily="34" charset="0"/>
                <a:cs typeface="Arial" pitchFamily="34" charset="0"/>
              </a:rPr>
              <a:t>delegada y personal de la delegación.</a:t>
            </a:r>
          </a:p>
          <a:p>
            <a:pPr algn="just"/>
            <a:r>
              <a:rPr lang="es-MX" sz="1100" dirty="0" smtClean="0">
                <a:latin typeface="Arial" pitchFamily="34" charset="0"/>
                <a:cs typeface="Arial" pitchFamily="34" charset="0"/>
              </a:rPr>
              <a:t>.</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2:00 </a:t>
            </a:r>
            <a:r>
              <a:rPr lang="es-MX" sz="1100" dirty="0">
                <a:latin typeface="Arial" pitchFamily="34" charset="0"/>
                <a:cs typeface="Arial" pitchFamily="34" charset="0"/>
              </a:rPr>
              <a:t>p</a:t>
            </a:r>
            <a:r>
              <a:rPr lang="es-MX" sz="1100" dirty="0" smtClean="0">
                <a:latin typeface="Arial" pitchFamily="34" charset="0"/>
                <a:cs typeface="Arial" pitchFamily="34" charset="0"/>
              </a:rPr>
              <a:t>.m. a 2:20 </a:t>
            </a:r>
            <a:r>
              <a:rPr lang="es-MX" sz="1100" dirty="0">
                <a:latin typeface="Arial" pitchFamily="34" charset="0"/>
                <a:cs typeface="Arial" pitchFamily="34" charset="0"/>
              </a:rPr>
              <a:t>p</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JULIO 2021</a:t>
            </a:r>
            <a:endParaRPr lang="es-MX" sz="1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84286" y="3416846"/>
            <a:ext cx="1567834" cy="2788617"/>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8787" y="3450821"/>
            <a:ext cx="1525460" cy="2708920"/>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1211" y="1227600"/>
            <a:ext cx="3707904" cy="2088013"/>
          </a:xfrm>
          <a:prstGeom prst="rect">
            <a:avLst/>
          </a:prstGeom>
        </p:spPr>
      </p:pic>
    </p:spTree>
    <p:extLst>
      <p:ext uri="{BB962C8B-B14F-4D97-AF65-F5344CB8AC3E}">
        <p14:creationId xmlns:p14="http://schemas.microsoft.com/office/powerpoint/2010/main" val="9728944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7904"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813930" y="1358804"/>
            <a:ext cx="2276055" cy="2985433"/>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13  DE AGOSTO</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La Micaelita calle Santa Inés para atención de reportes por parte de los vecinos de la colonia.  </a:t>
            </a:r>
          </a:p>
          <a:p>
            <a:pPr algn="just"/>
            <a:endParaRPr lang="es-MX" sz="1100" dirty="0">
              <a:latin typeface="Arial" pitchFamily="34" charset="0"/>
              <a:cs typeface="Arial" pitchFamily="34" charset="0"/>
            </a:endParaRPr>
          </a:p>
          <a:p>
            <a:pPr algn="just"/>
            <a:endParaRPr lang="es-MX" sz="1100" dirty="0" smtClean="0">
              <a:latin typeface="Arial" pitchFamily="34" charset="0"/>
              <a:cs typeface="Arial" pitchFamily="34" charset="0"/>
            </a:endParaRPr>
          </a:p>
          <a:p>
            <a:pPr algn="just"/>
            <a:r>
              <a:rPr lang="es-MX" sz="1100" dirty="0" smtClean="0">
                <a:latin typeface="Arial" pitchFamily="34" charset="0"/>
                <a:cs typeface="Arial" pitchFamily="34" charset="0"/>
              </a:rPr>
              <a:t>Acude la </a:t>
            </a:r>
            <a:r>
              <a:rPr lang="es-MX" sz="1100" dirty="0">
                <a:latin typeface="Arial" pitchFamily="34" charset="0"/>
                <a:cs typeface="Arial" pitchFamily="34" charset="0"/>
              </a:rPr>
              <a:t>delegada y personal de la delegación.</a:t>
            </a:r>
          </a:p>
          <a:p>
            <a:pPr algn="just"/>
            <a:endParaRPr lang="es-MX" sz="1100" dirty="0" smtClean="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1:00 </a:t>
            </a:r>
            <a:r>
              <a:rPr lang="es-MX" sz="1100" dirty="0">
                <a:latin typeface="Arial" pitchFamily="34" charset="0"/>
                <a:cs typeface="Arial" pitchFamily="34" charset="0"/>
              </a:rPr>
              <a:t>p</a:t>
            </a:r>
            <a:r>
              <a:rPr lang="es-MX" sz="1100" dirty="0" smtClean="0">
                <a:latin typeface="Arial" pitchFamily="34" charset="0"/>
                <a:cs typeface="Arial" pitchFamily="34" charset="0"/>
              </a:rPr>
              <a:t>.m. a 1:20 </a:t>
            </a:r>
            <a:r>
              <a:rPr lang="es-MX" sz="1100" dirty="0">
                <a:latin typeface="Arial" pitchFamily="34" charset="0"/>
                <a:cs typeface="Arial" pitchFamily="34" charset="0"/>
              </a:rPr>
              <a:t>p</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AGOSTO 2021</a:t>
            </a:r>
            <a:endParaRPr lang="es-MX" sz="1200"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4060" y="1854116"/>
            <a:ext cx="2463738" cy="3284984"/>
          </a:xfrm>
          <a:prstGeom prst="rect">
            <a:avLst/>
          </a:prstGeom>
        </p:spPr>
      </p:pic>
    </p:spTree>
    <p:extLst>
      <p:ext uri="{BB962C8B-B14F-4D97-AF65-F5344CB8AC3E}">
        <p14:creationId xmlns:p14="http://schemas.microsoft.com/office/powerpoint/2010/main" val="25124821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7904"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813930" y="1358804"/>
            <a:ext cx="2276055" cy="3323987"/>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13  DE AGOSTO</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La Micaelita Calle Santa Cruz y Santa Elena para atención de reportes por parte de los vecinos de la colonia.  Ya que la calle se encuentra en mal estado.  </a:t>
            </a:r>
          </a:p>
          <a:p>
            <a:pPr algn="just"/>
            <a:endParaRPr lang="es-MX" sz="1100" dirty="0">
              <a:latin typeface="Arial" pitchFamily="34" charset="0"/>
              <a:cs typeface="Arial" pitchFamily="34" charset="0"/>
            </a:endParaRPr>
          </a:p>
          <a:p>
            <a:pPr algn="just"/>
            <a:endParaRPr lang="es-MX" sz="1100" dirty="0" smtClean="0">
              <a:latin typeface="Arial" pitchFamily="34" charset="0"/>
              <a:cs typeface="Arial" pitchFamily="34" charset="0"/>
            </a:endParaRPr>
          </a:p>
          <a:p>
            <a:pPr algn="just"/>
            <a:r>
              <a:rPr lang="es-MX" sz="1100" dirty="0" smtClean="0">
                <a:latin typeface="Arial" pitchFamily="34" charset="0"/>
                <a:cs typeface="Arial" pitchFamily="34" charset="0"/>
              </a:rPr>
              <a:t>Acude la </a:t>
            </a:r>
            <a:r>
              <a:rPr lang="es-MX" sz="1100" dirty="0">
                <a:latin typeface="Arial" pitchFamily="34" charset="0"/>
                <a:cs typeface="Arial" pitchFamily="34" charset="0"/>
              </a:rPr>
              <a:t>delegada y personal de la delegación.</a:t>
            </a:r>
          </a:p>
          <a:p>
            <a:pPr algn="just"/>
            <a:endParaRPr lang="es-MX" sz="1100" dirty="0" smtClean="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1:30 </a:t>
            </a:r>
            <a:r>
              <a:rPr lang="es-MX" sz="1100" dirty="0">
                <a:latin typeface="Arial" pitchFamily="34" charset="0"/>
                <a:cs typeface="Arial" pitchFamily="34" charset="0"/>
              </a:rPr>
              <a:t>p</a:t>
            </a:r>
            <a:r>
              <a:rPr lang="es-MX" sz="1100" dirty="0" smtClean="0">
                <a:latin typeface="Arial" pitchFamily="34" charset="0"/>
                <a:cs typeface="Arial" pitchFamily="34" charset="0"/>
              </a:rPr>
              <a:t>.m. a 1:50 </a:t>
            </a:r>
            <a:r>
              <a:rPr lang="es-MX" sz="1100" dirty="0">
                <a:latin typeface="Arial" pitchFamily="34" charset="0"/>
                <a:cs typeface="Arial" pitchFamily="34" charset="0"/>
              </a:rPr>
              <a:t>p</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AGOSTO 2021</a:t>
            </a:r>
            <a:endParaRPr lang="es-MX" sz="1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5831" y="3751445"/>
            <a:ext cx="1800078" cy="2509059"/>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2160" y="3751445"/>
            <a:ext cx="1881794" cy="2509059"/>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0662" y="1358804"/>
            <a:ext cx="4717596" cy="2274763"/>
          </a:xfrm>
          <a:prstGeom prst="rect">
            <a:avLst/>
          </a:prstGeom>
        </p:spPr>
      </p:pic>
    </p:spTree>
    <p:extLst>
      <p:ext uri="{BB962C8B-B14F-4D97-AF65-F5344CB8AC3E}">
        <p14:creationId xmlns:p14="http://schemas.microsoft.com/office/powerpoint/2010/main" val="4236818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7904"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813930" y="1358804"/>
            <a:ext cx="2276055" cy="3154710"/>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13  DE AGOSTO</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La Romita Calle Cerritos para atención de una boca de tormenta sin tapa reporte por parte de los vecinos de la colonia.</a:t>
            </a:r>
          </a:p>
          <a:p>
            <a:pPr algn="just"/>
            <a:endParaRPr lang="es-MX" sz="1100" dirty="0">
              <a:latin typeface="Arial" pitchFamily="34" charset="0"/>
              <a:cs typeface="Arial" pitchFamily="34" charset="0"/>
            </a:endParaRPr>
          </a:p>
          <a:p>
            <a:pPr algn="just"/>
            <a:endParaRPr lang="es-MX" sz="1100" dirty="0" smtClean="0">
              <a:latin typeface="Arial" pitchFamily="34" charset="0"/>
              <a:cs typeface="Arial" pitchFamily="34" charset="0"/>
            </a:endParaRPr>
          </a:p>
          <a:p>
            <a:pPr algn="just"/>
            <a:r>
              <a:rPr lang="es-MX" sz="1100" dirty="0" smtClean="0">
                <a:latin typeface="Arial" pitchFamily="34" charset="0"/>
                <a:cs typeface="Arial" pitchFamily="34" charset="0"/>
              </a:rPr>
              <a:t>Acude la </a:t>
            </a:r>
            <a:r>
              <a:rPr lang="es-MX" sz="1100" dirty="0">
                <a:latin typeface="Arial" pitchFamily="34" charset="0"/>
                <a:cs typeface="Arial" pitchFamily="34" charset="0"/>
              </a:rPr>
              <a:t>delegada y personal de la delegación.</a:t>
            </a:r>
          </a:p>
          <a:p>
            <a:pPr algn="just"/>
            <a:endParaRPr lang="es-MX" sz="1100" dirty="0" smtClean="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2:00 </a:t>
            </a:r>
            <a:r>
              <a:rPr lang="es-MX" sz="1100" dirty="0">
                <a:latin typeface="Arial" pitchFamily="34" charset="0"/>
                <a:cs typeface="Arial" pitchFamily="34" charset="0"/>
              </a:rPr>
              <a:t>p</a:t>
            </a:r>
            <a:r>
              <a:rPr lang="es-MX" sz="1100" dirty="0" smtClean="0">
                <a:latin typeface="Arial" pitchFamily="34" charset="0"/>
                <a:cs typeface="Arial" pitchFamily="34" charset="0"/>
              </a:rPr>
              <a:t>.m. a 2:15 </a:t>
            </a:r>
            <a:r>
              <a:rPr lang="es-MX" sz="1100" dirty="0">
                <a:latin typeface="Arial" pitchFamily="34" charset="0"/>
                <a:cs typeface="Arial" pitchFamily="34" charset="0"/>
              </a:rPr>
              <a:t>p</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AGOSTO 2021</a:t>
            </a:r>
            <a:endParaRPr lang="es-MX" sz="1200"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3363" y="1996196"/>
            <a:ext cx="2088232" cy="2784310"/>
          </a:xfrm>
          <a:prstGeom prst="rect">
            <a:avLst/>
          </a:prstGeom>
        </p:spPr>
      </p:pic>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7711" y="1230774"/>
            <a:ext cx="2694447" cy="2852936"/>
          </a:xfrm>
          <a:prstGeom prst="rect">
            <a:avLst/>
          </a:prstGeom>
        </p:spPr>
      </p:pic>
      <p:pic>
        <p:nvPicPr>
          <p:cNvPr id="12" name="Imagen 11"/>
          <p:cNvPicPr>
            <a:picLocks noChangeAspect="1"/>
          </p:cNvPicPr>
          <p:nvPr/>
        </p:nvPicPr>
        <p:blipFill rotWithShape="1">
          <a:blip r:embed="rId4" cstate="print">
            <a:extLst>
              <a:ext uri="{28A0092B-C50C-407E-A947-70E740481C1C}">
                <a14:useLocalDpi xmlns:a14="http://schemas.microsoft.com/office/drawing/2010/main" val="0"/>
              </a:ext>
            </a:extLst>
          </a:blip>
          <a:srcRect l="11200" t="17373" r="14601" b="30129"/>
          <a:stretch/>
        </p:blipFill>
        <p:spPr>
          <a:xfrm>
            <a:off x="3317712" y="4170451"/>
            <a:ext cx="2694446" cy="2101727"/>
          </a:xfrm>
          <a:prstGeom prst="rect">
            <a:avLst/>
          </a:prstGeom>
        </p:spPr>
      </p:pic>
    </p:spTree>
    <p:extLst>
      <p:ext uri="{BB962C8B-B14F-4D97-AF65-F5344CB8AC3E}">
        <p14:creationId xmlns:p14="http://schemas.microsoft.com/office/powerpoint/2010/main" val="9636545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7904"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813930" y="1358804"/>
            <a:ext cx="2276055" cy="2816156"/>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13  DE AGOSTO</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El Vergel calle Rio Tizapan ,para atención de reportes de vecinos acerca de un socavón.</a:t>
            </a:r>
            <a:endParaRPr lang="es-MX" sz="1100" dirty="0">
              <a:latin typeface="Arial" pitchFamily="34" charset="0"/>
              <a:cs typeface="Arial" pitchFamily="34" charset="0"/>
            </a:endParaRPr>
          </a:p>
          <a:p>
            <a:pPr algn="just"/>
            <a:endParaRPr lang="es-MX" sz="1100" dirty="0" smtClean="0">
              <a:latin typeface="Arial" pitchFamily="34" charset="0"/>
              <a:cs typeface="Arial" pitchFamily="34" charset="0"/>
            </a:endParaRPr>
          </a:p>
          <a:p>
            <a:pPr algn="just"/>
            <a:r>
              <a:rPr lang="es-MX" sz="1100" dirty="0" smtClean="0">
                <a:latin typeface="Arial" pitchFamily="34" charset="0"/>
                <a:cs typeface="Arial" pitchFamily="34" charset="0"/>
              </a:rPr>
              <a:t>Acude la </a:t>
            </a:r>
            <a:r>
              <a:rPr lang="es-MX" sz="1100" dirty="0">
                <a:latin typeface="Arial" pitchFamily="34" charset="0"/>
                <a:cs typeface="Arial" pitchFamily="34" charset="0"/>
              </a:rPr>
              <a:t>delegada y personal de la delegación.</a:t>
            </a:r>
          </a:p>
          <a:p>
            <a:pPr algn="just"/>
            <a:endParaRPr lang="es-MX" sz="1100" dirty="0" smtClean="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2:25 </a:t>
            </a:r>
            <a:r>
              <a:rPr lang="es-MX" sz="1100" dirty="0">
                <a:latin typeface="Arial" pitchFamily="34" charset="0"/>
                <a:cs typeface="Arial" pitchFamily="34" charset="0"/>
              </a:rPr>
              <a:t>p</a:t>
            </a:r>
            <a:r>
              <a:rPr lang="es-MX" sz="1100" dirty="0" smtClean="0">
                <a:latin typeface="Arial" pitchFamily="34" charset="0"/>
                <a:cs typeface="Arial" pitchFamily="34" charset="0"/>
              </a:rPr>
              <a:t>.m. a 2:40 </a:t>
            </a:r>
            <a:r>
              <a:rPr lang="es-MX" sz="1100" dirty="0">
                <a:latin typeface="Arial" pitchFamily="34" charset="0"/>
                <a:cs typeface="Arial" pitchFamily="34" charset="0"/>
              </a:rPr>
              <a:t>p</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AGOSTO 2021</a:t>
            </a:r>
            <a:endParaRPr lang="es-MX" sz="1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6011" y="1297018"/>
            <a:ext cx="2679106" cy="3572141"/>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4168" y="2002969"/>
            <a:ext cx="2252245" cy="4005939"/>
          </a:xfrm>
          <a:prstGeom prst="rect">
            <a:avLst/>
          </a:prstGeom>
        </p:spPr>
      </p:pic>
    </p:spTree>
    <p:extLst>
      <p:ext uri="{BB962C8B-B14F-4D97-AF65-F5344CB8AC3E}">
        <p14:creationId xmlns:p14="http://schemas.microsoft.com/office/powerpoint/2010/main" val="2837508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5035"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813930" y="1358804"/>
            <a:ext cx="2276055" cy="2816156"/>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16  DE AGOSTO</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Miravalle  calle Juan José Segura  ,para atención de reportes y peticiones de vecinos.</a:t>
            </a:r>
            <a:endParaRPr lang="es-MX" sz="1100" dirty="0">
              <a:latin typeface="Arial" pitchFamily="34" charset="0"/>
              <a:cs typeface="Arial" pitchFamily="34" charset="0"/>
            </a:endParaRPr>
          </a:p>
          <a:p>
            <a:pPr algn="just"/>
            <a:endParaRPr lang="es-MX" sz="1100" dirty="0" smtClean="0">
              <a:latin typeface="Arial" pitchFamily="34" charset="0"/>
              <a:cs typeface="Arial" pitchFamily="34" charset="0"/>
            </a:endParaRPr>
          </a:p>
          <a:p>
            <a:pPr algn="just"/>
            <a:r>
              <a:rPr lang="es-MX" sz="1100" dirty="0" smtClean="0">
                <a:latin typeface="Arial" pitchFamily="34" charset="0"/>
                <a:cs typeface="Arial" pitchFamily="34" charset="0"/>
              </a:rPr>
              <a:t>Acude la </a:t>
            </a:r>
            <a:r>
              <a:rPr lang="es-MX" sz="1100" dirty="0">
                <a:latin typeface="Arial" pitchFamily="34" charset="0"/>
                <a:cs typeface="Arial" pitchFamily="34" charset="0"/>
              </a:rPr>
              <a:t>delegada y personal de la delegación.</a:t>
            </a:r>
          </a:p>
          <a:p>
            <a:pPr algn="just"/>
            <a:endParaRPr lang="es-MX" sz="1100" dirty="0" smtClean="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12:00 </a:t>
            </a:r>
            <a:r>
              <a:rPr lang="es-MX" sz="1100" dirty="0">
                <a:latin typeface="Arial" pitchFamily="34" charset="0"/>
                <a:cs typeface="Arial" pitchFamily="34" charset="0"/>
              </a:rPr>
              <a:t>p</a:t>
            </a:r>
            <a:r>
              <a:rPr lang="es-MX" sz="1100" dirty="0" smtClean="0">
                <a:latin typeface="Arial" pitchFamily="34" charset="0"/>
                <a:cs typeface="Arial" pitchFamily="34" charset="0"/>
              </a:rPr>
              <a:t>.m. a 1:00 </a:t>
            </a:r>
            <a:r>
              <a:rPr lang="es-MX" sz="1100" dirty="0">
                <a:latin typeface="Arial" pitchFamily="34" charset="0"/>
                <a:cs typeface="Arial" pitchFamily="34" charset="0"/>
              </a:rPr>
              <a:t>p</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AGOSTO 2021</a:t>
            </a:r>
            <a:endParaRPr lang="es-MX" sz="1200" dirty="0"/>
          </a:p>
        </p:txBody>
      </p:sp>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l="11269" r="15650"/>
          <a:stretch/>
        </p:blipFill>
        <p:spPr>
          <a:xfrm>
            <a:off x="3272456" y="1339514"/>
            <a:ext cx="3027736" cy="2715766"/>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4201" y="1388256"/>
            <a:ext cx="2301720" cy="3068960"/>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6219" y="4609630"/>
            <a:ext cx="2139702" cy="1627682"/>
          </a:xfrm>
          <a:prstGeom prst="rect">
            <a:avLst/>
          </a:prstGeom>
        </p:spPr>
      </p:pic>
      <p:pic>
        <p:nvPicPr>
          <p:cNvPr id="12" name="Imagen 11"/>
          <p:cNvPicPr>
            <a:picLocks noChangeAspect="1"/>
          </p:cNvPicPr>
          <p:nvPr/>
        </p:nvPicPr>
        <p:blipFill rotWithShape="1">
          <a:blip r:embed="rId5" cstate="print">
            <a:extLst>
              <a:ext uri="{28A0092B-C50C-407E-A947-70E740481C1C}">
                <a14:useLocalDpi xmlns:a14="http://schemas.microsoft.com/office/drawing/2010/main" val="0"/>
              </a:ext>
            </a:extLst>
          </a:blip>
          <a:srcRect l="15350" t="8000" r="4325"/>
          <a:stretch/>
        </p:blipFill>
        <p:spPr>
          <a:xfrm>
            <a:off x="3374993" y="4348391"/>
            <a:ext cx="2931912" cy="1888921"/>
          </a:xfrm>
          <a:prstGeom prst="rect">
            <a:avLst/>
          </a:prstGeom>
        </p:spPr>
      </p:pic>
    </p:spTree>
    <p:extLst>
      <p:ext uri="{BB962C8B-B14F-4D97-AF65-F5344CB8AC3E}">
        <p14:creationId xmlns:p14="http://schemas.microsoft.com/office/powerpoint/2010/main" val="39174601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5035"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813930" y="1358804"/>
            <a:ext cx="2276055" cy="3154710"/>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16  DE AGOSTO</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Miravalle Biblioteca Idolina Gaona para verificar el estado en que se encuentra el comodato de la misma.</a:t>
            </a:r>
          </a:p>
          <a:p>
            <a:pPr algn="just"/>
            <a:endParaRPr lang="es-MX" sz="1100" dirty="0">
              <a:latin typeface="Arial" pitchFamily="34" charset="0"/>
              <a:cs typeface="Arial" pitchFamily="34" charset="0"/>
            </a:endParaRPr>
          </a:p>
          <a:p>
            <a:pPr algn="just"/>
            <a:endParaRPr lang="es-MX" sz="1100" dirty="0" smtClean="0">
              <a:latin typeface="Arial" pitchFamily="34" charset="0"/>
              <a:cs typeface="Arial" pitchFamily="34" charset="0"/>
            </a:endParaRPr>
          </a:p>
          <a:p>
            <a:pPr algn="just"/>
            <a:r>
              <a:rPr lang="es-MX" sz="1100" dirty="0" smtClean="0">
                <a:latin typeface="Arial" pitchFamily="34" charset="0"/>
                <a:cs typeface="Arial" pitchFamily="34" charset="0"/>
              </a:rPr>
              <a:t>Acude la </a:t>
            </a:r>
            <a:r>
              <a:rPr lang="es-MX" sz="1100" dirty="0">
                <a:latin typeface="Arial" pitchFamily="34" charset="0"/>
                <a:cs typeface="Arial" pitchFamily="34" charset="0"/>
              </a:rPr>
              <a:t>delegada y personal de la delegación.</a:t>
            </a:r>
          </a:p>
          <a:p>
            <a:pPr algn="just"/>
            <a:endParaRPr lang="es-MX" sz="1100" dirty="0" smtClean="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1:00 </a:t>
            </a:r>
            <a:r>
              <a:rPr lang="es-MX" sz="1100" dirty="0">
                <a:latin typeface="Arial" pitchFamily="34" charset="0"/>
                <a:cs typeface="Arial" pitchFamily="34" charset="0"/>
              </a:rPr>
              <a:t>p</a:t>
            </a:r>
            <a:r>
              <a:rPr lang="es-MX" sz="1100" dirty="0" smtClean="0">
                <a:latin typeface="Arial" pitchFamily="34" charset="0"/>
                <a:cs typeface="Arial" pitchFamily="34" charset="0"/>
              </a:rPr>
              <a:t>.m. a 1:30 </a:t>
            </a:r>
            <a:r>
              <a:rPr lang="es-MX" sz="1100" dirty="0">
                <a:latin typeface="Arial" pitchFamily="34" charset="0"/>
                <a:cs typeface="Arial" pitchFamily="34" charset="0"/>
              </a:rPr>
              <a:t>p</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AGOSTO 2021</a:t>
            </a:r>
            <a:endParaRPr lang="es-MX" sz="1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7712" y="1264198"/>
            <a:ext cx="4134608" cy="2236809"/>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968" y="3751889"/>
            <a:ext cx="4211960" cy="2369228"/>
          </a:xfrm>
          <a:prstGeom prst="rect">
            <a:avLst/>
          </a:prstGeom>
        </p:spPr>
      </p:pic>
    </p:spTree>
    <p:extLst>
      <p:ext uri="{BB962C8B-B14F-4D97-AF65-F5344CB8AC3E}">
        <p14:creationId xmlns:p14="http://schemas.microsoft.com/office/powerpoint/2010/main" val="29208726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5035"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813930" y="1358804"/>
            <a:ext cx="2276055" cy="3154710"/>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18  DE AGOSTO</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El Campesino para verificar las condiciones en las que se encuentra un vecino para solicitar un posible  apoyo por parte del DIF. </a:t>
            </a:r>
            <a:endParaRPr lang="es-MX" sz="1100" dirty="0">
              <a:latin typeface="Arial" pitchFamily="34" charset="0"/>
              <a:cs typeface="Arial" pitchFamily="34" charset="0"/>
            </a:endParaRPr>
          </a:p>
          <a:p>
            <a:pPr algn="just"/>
            <a:endParaRPr lang="es-MX" sz="1100" dirty="0" smtClean="0">
              <a:latin typeface="Arial" pitchFamily="34" charset="0"/>
              <a:cs typeface="Arial" pitchFamily="34" charset="0"/>
            </a:endParaRPr>
          </a:p>
          <a:p>
            <a:pPr algn="just"/>
            <a:r>
              <a:rPr lang="es-MX" sz="1100" dirty="0" smtClean="0">
                <a:latin typeface="Arial" pitchFamily="34" charset="0"/>
                <a:cs typeface="Arial" pitchFamily="34" charset="0"/>
              </a:rPr>
              <a:t>Acude la </a:t>
            </a:r>
            <a:r>
              <a:rPr lang="es-MX" sz="1100" dirty="0">
                <a:latin typeface="Arial" pitchFamily="34" charset="0"/>
                <a:cs typeface="Arial" pitchFamily="34" charset="0"/>
              </a:rPr>
              <a:t>delegada y personal de la delegación.</a:t>
            </a:r>
          </a:p>
          <a:p>
            <a:pPr algn="just"/>
            <a:endParaRPr lang="es-MX" sz="1100" dirty="0" smtClean="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1:00 </a:t>
            </a:r>
            <a:r>
              <a:rPr lang="es-MX" sz="1100" dirty="0">
                <a:latin typeface="Arial" pitchFamily="34" charset="0"/>
                <a:cs typeface="Arial" pitchFamily="34" charset="0"/>
              </a:rPr>
              <a:t>p</a:t>
            </a:r>
            <a:r>
              <a:rPr lang="es-MX" sz="1100" dirty="0" smtClean="0">
                <a:latin typeface="Arial" pitchFamily="34" charset="0"/>
                <a:cs typeface="Arial" pitchFamily="34" charset="0"/>
              </a:rPr>
              <a:t>.m. a 1:20 </a:t>
            </a:r>
            <a:r>
              <a:rPr lang="es-MX" sz="1100" dirty="0">
                <a:latin typeface="Arial" pitchFamily="34" charset="0"/>
                <a:cs typeface="Arial" pitchFamily="34" charset="0"/>
              </a:rPr>
              <a:t>p</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AGOSTO 2021</a:t>
            </a:r>
            <a:endParaRPr lang="es-MX" sz="1200"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7756" y="1516074"/>
            <a:ext cx="3291830" cy="4389107"/>
          </a:xfrm>
          <a:prstGeom prst="rect">
            <a:avLst/>
          </a:prstGeom>
        </p:spPr>
      </p:pic>
    </p:spTree>
    <p:extLst>
      <p:ext uri="{BB962C8B-B14F-4D97-AF65-F5344CB8AC3E}">
        <p14:creationId xmlns:p14="http://schemas.microsoft.com/office/powerpoint/2010/main" val="27355907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5035"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813930" y="1358804"/>
            <a:ext cx="2276055" cy="2985433"/>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18  DE AGOSTO</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Las Juntas Barrio de Cementos  para verificar condiciones de una vecina para la solicitud de un  apoyo por parte del DIF. </a:t>
            </a:r>
            <a:endParaRPr lang="es-MX" sz="1100" dirty="0">
              <a:latin typeface="Arial" pitchFamily="34" charset="0"/>
              <a:cs typeface="Arial" pitchFamily="34" charset="0"/>
            </a:endParaRPr>
          </a:p>
          <a:p>
            <a:pPr algn="just"/>
            <a:endParaRPr lang="es-MX" sz="1100" dirty="0" smtClean="0">
              <a:latin typeface="Arial" pitchFamily="34" charset="0"/>
              <a:cs typeface="Arial" pitchFamily="34" charset="0"/>
            </a:endParaRPr>
          </a:p>
          <a:p>
            <a:pPr algn="just"/>
            <a:r>
              <a:rPr lang="es-MX" sz="1100" dirty="0" smtClean="0">
                <a:latin typeface="Arial" pitchFamily="34" charset="0"/>
                <a:cs typeface="Arial" pitchFamily="34" charset="0"/>
              </a:rPr>
              <a:t>Acude la </a:t>
            </a:r>
            <a:r>
              <a:rPr lang="es-MX" sz="1100" dirty="0">
                <a:latin typeface="Arial" pitchFamily="34" charset="0"/>
                <a:cs typeface="Arial" pitchFamily="34" charset="0"/>
              </a:rPr>
              <a:t>delegada y personal de la delegación.</a:t>
            </a:r>
          </a:p>
          <a:p>
            <a:pPr algn="just"/>
            <a:endParaRPr lang="es-MX" sz="1100" dirty="0" smtClean="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1:30 </a:t>
            </a:r>
            <a:r>
              <a:rPr lang="es-MX" sz="1100" dirty="0">
                <a:latin typeface="Arial" pitchFamily="34" charset="0"/>
                <a:cs typeface="Arial" pitchFamily="34" charset="0"/>
              </a:rPr>
              <a:t>p</a:t>
            </a:r>
            <a:r>
              <a:rPr lang="es-MX" sz="1100" dirty="0" smtClean="0">
                <a:latin typeface="Arial" pitchFamily="34" charset="0"/>
                <a:cs typeface="Arial" pitchFamily="34" charset="0"/>
              </a:rPr>
              <a:t>.m. a 1:50 </a:t>
            </a:r>
            <a:r>
              <a:rPr lang="es-MX" sz="1100" dirty="0">
                <a:latin typeface="Arial" pitchFamily="34" charset="0"/>
                <a:cs typeface="Arial" pitchFamily="34" charset="0"/>
              </a:rPr>
              <a:t>p</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AGOSTO 2021</a:t>
            </a:r>
            <a:endParaRPr lang="es-MX" sz="1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1880" y="1330134"/>
            <a:ext cx="2657894" cy="4725144"/>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2864" y="1621008"/>
            <a:ext cx="2333858" cy="4149080"/>
          </a:xfrm>
          <a:prstGeom prst="rect">
            <a:avLst/>
          </a:prstGeom>
        </p:spPr>
      </p:pic>
    </p:spTree>
    <p:extLst>
      <p:ext uri="{BB962C8B-B14F-4D97-AF65-F5344CB8AC3E}">
        <p14:creationId xmlns:p14="http://schemas.microsoft.com/office/powerpoint/2010/main" val="37056123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5035"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813930" y="1358804"/>
            <a:ext cx="2276055" cy="2816156"/>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18  DE AGOSTO</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El vergel para verificar avances de obra de la calle clavel.  </a:t>
            </a:r>
          </a:p>
          <a:p>
            <a:pPr algn="just"/>
            <a:endParaRPr lang="es-MX" sz="1100" dirty="0">
              <a:latin typeface="Arial" pitchFamily="34" charset="0"/>
              <a:cs typeface="Arial" pitchFamily="34" charset="0"/>
            </a:endParaRPr>
          </a:p>
          <a:p>
            <a:pPr algn="just"/>
            <a:endParaRPr lang="es-MX" sz="1100" dirty="0" smtClean="0">
              <a:latin typeface="Arial" pitchFamily="34" charset="0"/>
              <a:cs typeface="Arial" pitchFamily="34" charset="0"/>
            </a:endParaRPr>
          </a:p>
          <a:p>
            <a:pPr algn="just"/>
            <a:r>
              <a:rPr lang="es-MX" sz="1100" dirty="0" smtClean="0">
                <a:latin typeface="Arial" pitchFamily="34" charset="0"/>
                <a:cs typeface="Arial" pitchFamily="34" charset="0"/>
              </a:rPr>
              <a:t>Acude la </a:t>
            </a:r>
            <a:r>
              <a:rPr lang="es-MX" sz="1100" dirty="0">
                <a:latin typeface="Arial" pitchFamily="34" charset="0"/>
                <a:cs typeface="Arial" pitchFamily="34" charset="0"/>
              </a:rPr>
              <a:t>delegada y personal de la delegación.</a:t>
            </a:r>
          </a:p>
          <a:p>
            <a:pPr algn="just"/>
            <a:endParaRPr lang="es-MX" sz="1100" dirty="0" smtClean="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a:t>
            </a:r>
            <a:r>
              <a:rPr lang="es-MX" sz="1100" dirty="0">
                <a:latin typeface="Arial" pitchFamily="34" charset="0"/>
                <a:cs typeface="Arial" pitchFamily="34" charset="0"/>
              </a:rPr>
              <a:t>2</a:t>
            </a:r>
            <a:r>
              <a:rPr lang="es-MX" sz="1100" dirty="0" smtClean="0">
                <a:latin typeface="Arial" pitchFamily="34" charset="0"/>
                <a:cs typeface="Arial" pitchFamily="34" charset="0"/>
              </a:rPr>
              <a:t>:00 </a:t>
            </a:r>
            <a:r>
              <a:rPr lang="es-MX" sz="1100" dirty="0">
                <a:latin typeface="Arial" pitchFamily="34" charset="0"/>
                <a:cs typeface="Arial" pitchFamily="34" charset="0"/>
              </a:rPr>
              <a:t>p</a:t>
            </a:r>
            <a:r>
              <a:rPr lang="es-MX" sz="1100" dirty="0" smtClean="0">
                <a:latin typeface="Arial" pitchFamily="34" charset="0"/>
                <a:cs typeface="Arial" pitchFamily="34" charset="0"/>
              </a:rPr>
              <a:t>.m. a 2:20 </a:t>
            </a:r>
            <a:r>
              <a:rPr lang="es-MX" sz="1100" dirty="0">
                <a:latin typeface="Arial" pitchFamily="34" charset="0"/>
                <a:cs typeface="Arial" pitchFamily="34" charset="0"/>
              </a:rPr>
              <a:t>p</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AGOSTO 2021</a:t>
            </a:r>
            <a:endParaRPr lang="es-MX" sz="1200" dirty="0"/>
          </a:p>
        </p:txBody>
      </p:sp>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t="24536"/>
          <a:stretch/>
        </p:blipFill>
        <p:spPr>
          <a:xfrm>
            <a:off x="3283527" y="1358804"/>
            <a:ext cx="2355726" cy="1926180"/>
          </a:xfrm>
          <a:prstGeom prst="rect">
            <a:avLst/>
          </a:prstGeom>
        </p:spPr>
      </p:pic>
      <p:pic>
        <p:nvPicPr>
          <p:cNvPr id="9" name="Imagen 8"/>
          <p:cNvPicPr>
            <a:picLocks noChangeAspect="1"/>
          </p:cNvPicPr>
          <p:nvPr/>
        </p:nvPicPr>
        <p:blipFill rotWithShape="1">
          <a:blip r:embed="rId3" cstate="print">
            <a:extLst>
              <a:ext uri="{28A0092B-C50C-407E-A947-70E740481C1C}">
                <a14:useLocalDpi xmlns:a14="http://schemas.microsoft.com/office/drawing/2010/main" val="0"/>
              </a:ext>
            </a:extLst>
          </a:blip>
          <a:srcRect t="23215"/>
          <a:stretch/>
        </p:blipFill>
        <p:spPr>
          <a:xfrm>
            <a:off x="5847085" y="1368137"/>
            <a:ext cx="2463738" cy="2522389"/>
          </a:xfrm>
          <a:prstGeom prst="rect">
            <a:avLst/>
          </a:prstGeom>
        </p:spPr>
      </p:pic>
      <p:pic>
        <p:nvPicPr>
          <p:cNvPr id="11" name="Imagen 10"/>
          <p:cNvPicPr>
            <a:picLocks noChangeAspect="1"/>
          </p:cNvPicPr>
          <p:nvPr/>
        </p:nvPicPr>
        <p:blipFill rotWithShape="1">
          <a:blip r:embed="rId4" cstate="print">
            <a:extLst>
              <a:ext uri="{28A0092B-C50C-407E-A947-70E740481C1C}">
                <a14:useLocalDpi xmlns:a14="http://schemas.microsoft.com/office/drawing/2010/main" val="0"/>
              </a:ext>
            </a:extLst>
          </a:blip>
          <a:srcRect t="12201" b="22700"/>
          <a:stretch/>
        </p:blipFill>
        <p:spPr>
          <a:xfrm>
            <a:off x="3319393" y="3507239"/>
            <a:ext cx="1932134" cy="2656561"/>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1145" y="4061911"/>
            <a:ext cx="3121295" cy="2101889"/>
          </a:xfrm>
          <a:prstGeom prst="rect">
            <a:avLst/>
          </a:prstGeom>
        </p:spPr>
      </p:pic>
    </p:spTree>
    <p:extLst>
      <p:ext uri="{BB962C8B-B14F-4D97-AF65-F5344CB8AC3E}">
        <p14:creationId xmlns:p14="http://schemas.microsoft.com/office/powerpoint/2010/main" val="26115434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5035"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813930" y="1358804"/>
            <a:ext cx="2276055" cy="2985433"/>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18  DE AGOSTO</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Las Juntas Calle Juan de la Barrera y Av. De las Rosas para verificar la atención del reporte que se genero por parte de los vecinos. </a:t>
            </a:r>
            <a:endParaRPr lang="es-MX" sz="1100" dirty="0">
              <a:latin typeface="Arial" pitchFamily="34" charset="0"/>
              <a:cs typeface="Arial" pitchFamily="34" charset="0"/>
            </a:endParaRPr>
          </a:p>
          <a:p>
            <a:pPr algn="just"/>
            <a:endParaRPr lang="es-MX" sz="1100" dirty="0" smtClean="0">
              <a:latin typeface="Arial" pitchFamily="34" charset="0"/>
              <a:cs typeface="Arial" pitchFamily="34" charset="0"/>
            </a:endParaRPr>
          </a:p>
          <a:p>
            <a:pPr algn="just"/>
            <a:r>
              <a:rPr lang="es-MX" sz="1100" dirty="0" smtClean="0">
                <a:latin typeface="Arial" pitchFamily="34" charset="0"/>
                <a:cs typeface="Arial" pitchFamily="34" charset="0"/>
              </a:rPr>
              <a:t>Acude la </a:t>
            </a:r>
            <a:r>
              <a:rPr lang="es-MX" sz="1100" dirty="0">
                <a:latin typeface="Arial" pitchFamily="34" charset="0"/>
                <a:cs typeface="Arial" pitchFamily="34" charset="0"/>
              </a:rPr>
              <a:t>delegada y personal de la delegación.</a:t>
            </a:r>
          </a:p>
          <a:p>
            <a:pPr algn="just"/>
            <a:endParaRPr lang="es-MX" sz="1100" dirty="0" smtClean="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a:t>
            </a:r>
            <a:r>
              <a:rPr lang="es-MX" sz="1100" dirty="0">
                <a:latin typeface="Arial" pitchFamily="34" charset="0"/>
                <a:cs typeface="Arial" pitchFamily="34" charset="0"/>
              </a:rPr>
              <a:t>2</a:t>
            </a:r>
            <a:r>
              <a:rPr lang="es-MX" sz="1100" dirty="0" smtClean="0">
                <a:latin typeface="Arial" pitchFamily="34" charset="0"/>
                <a:cs typeface="Arial" pitchFamily="34" charset="0"/>
              </a:rPr>
              <a:t>:00 </a:t>
            </a:r>
            <a:r>
              <a:rPr lang="es-MX" sz="1100" dirty="0">
                <a:latin typeface="Arial" pitchFamily="34" charset="0"/>
                <a:cs typeface="Arial" pitchFamily="34" charset="0"/>
              </a:rPr>
              <a:t>p</a:t>
            </a:r>
            <a:r>
              <a:rPr lang="es-MX" sz="1100" dirty="0" smtClean="0">
                <a:latin typeface="Arial" pitchFamily="34" charset="0"/>
                <a:cs typeface="Arial" pitchFamily="34" charset="0"/>
              </a:rPr>
              <a:t>.m. a 2:20 </a:t>
            </a:r>
            <a:r>
              <a:rPr lang="es-MX" sz="1100" dirty="0">
                <a:latin typeface="Arial" pitchFamily="34" charset="0"/>
                <a:cs typeface="Arial" pitchFamily="34" charset="0"/>
              </a:rPr>
              <a:t>p</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AGOSTO 2021</a:t>
            </a:r>
            <a:endParaRPr lang="es-MX" sz="1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8481" y="1669450"/>
            <a:ext cx="2323516" cy="3917191"/>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4459" y="1484784"/>
            <a:ext cx="2567981" cy="4005064"/>
          </a:xfrm>
          <a:prstGeom prst="rect">
            <a:avLst/>
          </a:prstGeom>
        </p:spPr>
      </p:pic>
    </p:spTree>
    <p:extLst>
      <p:ext uri="{BB962C8B-B14F-4D97-AF65-F5344CB8AC3E}">
        <p14:creationId xmlns:p14="http://schemas.microsoft.com/office/powerpoint/2010/main" val="29782141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1714" y="1139731"/>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646878"/>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26  DE JULIO </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El Vergel calle Deportes en la obra del puente vehicular. </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Acude la </a:t>
            </a:r>
            <a:r>
              <a:rPr lang="es-MX" sz="1100" dirty="0">
                <a:latin typeface="Arial" pitchFamily="34" charset="0"/>
                <a:cs typeface="Arial" pitchFamily="34" charset="0"/>
              </a:rPr>
              <a:t>delegada y personal de la delegación.</a:t>
            </a:r>
          </a:p>
          <a:p>
            <a:pPr algn="just"/>
            <a:r>
              <a:rPr lang="es-MX" sz="1100" dirty="0" smtClean="0">
                <a:latin typeface="Arial" pitchFamily="34" charset="0"/>
                <a:cs typeface="Arial" pitchFamily="34" charset="0"/>
              </a:rPr>
              <a:t>.</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12:00 </a:t>
            </a:r>
            <a:r>
              <a:rPr lang="es-MX" sz="1100" dirty="0">
                <a:latin typeface="Arial" pitchFamily="34" charset="0"/>
                <a:cs typeface="Arial" pitchFamily="34" charset="0"/>
              </a:rPr>
              <a:t>p</a:t>
            </a:r>
            <a:r>
              <a:rPr lang="es-MX" sz="1100" dirty="0" smtClean="0">
                <a:latin typeface="Arial" pitchFamily="34" charset="0"/>
                <a:cs typeface="Arial" pitchFamily="34" charset="0"/>
              </a:rPr>
              <a:t>.m. a 12:30 </a:t>
            </a:r>
            <a:r>
              <a:rPr lang="es-MX" sz="1100" dirty="0">
                <a:latin typeface="Arial" pitchFamily="34" charset="0"/>
                <a:cs typeface="Arial" pitchFamily="34" charset="0"/>
              </a:rPr>
              <a:t>p</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JULIO 2021</a:t>
            </a:r>
            <a:endParaRPr lang="es-MX" sz="1200" dirty="0"/>
          </a:p>
        </p:txBody>
      </p:sp>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5892" y="1239123"/>
            <a:ext cx="1869672" cy="2492896"/>
          </a:xfrm>
          <a:prstGeom prst="rect">
            <a:avLst/>
          </a:prstGeom>
        </p:spPr>
      </p:pic>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7607" y="3707677"/>
            <a:ext cx="3363078" cy="2522309"/>
          </a:xfrm>
          <a:prstGeom prst="rect">
            <a:avLst/>
          </a:prstGeom>
        </p:spPr>
      </p:pic>
      <p:pic>
        <p:nvPicPr>
          <p:cNvPr id="12" name="Imagen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4168" y="1336571"/>
            <a:ext cx="1547918" cy="2063890"/>
          </a:xfrm>
          <a:prstGeom prst="rect">
            <a:avLst/>
          </a:prstGeom>
        </p:spPr>
      </p:pic>
    </p:spTree>
    <p:extLst>
      <p:ext uri="{BB962C8B-B14F-4D97-AF65-F5344CB8AC3E}">
        <p14:creationId xmlns:p14="http://schemas.microsoft.com/office/powerpoint/2010/main" val="40079072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5035"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813930" y="1358804"/>
            <a:ext cx="2276055" cy="3154710"/>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19  DE AGOSTO</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Las Juntas Calle Juan de la para verificar la atención del reporte de bacheo desde la calle Jiménez hasta calle Rivera que se genero por parte de los vecinos. </a:t>
            </a:r>
            <a:endParaRPr lang="es-MX" sz="1100" dirty="0">
              <a:latin typeface="Arial" pitchFamily="34" charset="0"/>
              <a:cs typeface="Arial" pitchFamily="34" charset="0"/>
            </a:endParaRPr>
          </a:p>
          <a:p>
            <a:pPr algn="just"/>
            <a:endParaRPr lang="es-MX" sz="1100" dirty="0" smtClean="0">
              <a:latin typeface="Arial" pitchFamily="34" charset="0"/>
              <a:cs typeface="Arial" pitchFamily="34" charset="0"/>
            </a:endParaRPr>
          </a:p>
          <a:p>
            <a:pPr algn="just"/>
            <a:r>
              <a:rPr lang="es-MX" sz="1100" dirty="0" smtClean="0">
                <a:latin typeface="Arial" pitchFamily="34" charset="0"/>
                <a:cs typeface="Arial" pitchFamily="34" charset="0"/>
              </a:rPr>
              <a:t>Acude la </a:t>
            </a:r>
            <a:r>
              <a:rPr lang="es-MX" sz="1100" dirty="0">
                <a:latin typeface="Arial" pitchFamily="34" charset="0"/>
                <a:cs typeface="Arial" pitchFamily="34" charset="0"/>
              </a:rPr>
              <a:t>delegada y personal de la delegación.</a:t>
            </a:r>
          </a:p>
          <a:p>
            <a:pPr algn="just"/>
            <a:endParaRPr lang="es-MX" sz="1100" dirty="0" smtClean="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11:00 </a:t>
            </a:r>
            <a:r>
              <a:rPr lang="es-MX" sz="1100" dirty="0">
                <a:latin typeface="Arial" pitchFamily="34" charset="0"/>
                <a:cs typeface="Arial" pitchFamily="34" charset="0"/>
              </a:rPr>
              <a:t>a</a:t>
            </a:r>
            <a:r>
              <a:rPr lang="es-MX" sz="1100" dirty="0" smtClean="0">
                <a:latin typeface="Arial" pitchFamily="34" charset="0"/>
                <a:cs typeface="Arial" pitchFamily="34" charset="0"/>
              </a:rPr>
              <a:t>.m. a 11:20 </a:t>
            </a:r>
            <a:r>
              <a:rPr lang="es-MX" sz="1100" dirty="0">
                <a:latin typeface="Arial" pitchFamily="34" charset="0"/>
                <a:cs typeface="Arial" pitchFamily="34" charset="0"/>
              </a:rPr>
              <a:t>a</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AGOSTO 2021</a:t>
            </a:r>
            <a:endParaRPr lang="es-MX" sz="1200" dirty="0"/>
          </a:p>
        </p:txBody>
      </p:sp>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b="34250"/>
          <a:stretch/>
        </p:blipFill>
        <p:spPr>
          <a:xfrm>
            <a:off x="3317712" y="1226245"/>
            <a:ext cx="2444950" cy="3264589"/>
          </a:xfrm>
          <a:prstGeom prst="rect">
            <a:avLst/>
          </a:prstGeom>
        </p:spPr>
      </p:pic>
      <p:pic>
        <p:nvPicPr>
          <p:cNvPr id="9" name="Imagen 8"/>
          <p:cNvPicPr>
            <a:picLocks noChangeAspect="1"/>
          </p:cNvPicPr>
          <p:nvPr/>
        </p:nvPicPr>
        <p:blipFill rotWithShape="1">
          <a:blip r:embed="rId3" cstate="print">
            <a:extLst>
              <a:ext uri="{28A0092B-C50C-407E-A947-70E740481C1C}">
                <a14:useLocalDpi xmlns:a14="http://schemas.microsoft.com/office/drawing/2010/main" val="0"/>
              </a:ext>
            </a:extLst>
          </a:blip>
          <a:srcRect b="27951"/>
          <a:stretch/>
        </p:blipFill>
        <p:spPr>
          <a:xfrm>
            <a:off x="5796137" y="3036508"/>
            <a:ext cx="2787774" cy="3068960"/>
          </a:xfrm>
          <a:prstGeom prst="rect">
            <a:avLst/>
          </a:prstGeom>
        </p:spPr>
      </p:pic>
    </p:spTree>
    <p:extLst>
      <p:ext uri="{BB962C8B-B14F-4D97-AF65-F5344CB8AC3E}">
        <p14:creationId xmlns:p14="http://schemas.microsoft.com/office/powerpoint/2010/main" val="8098854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5035"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813930" y="1358804"/>
            <a:ext cx="2276055" cy="2477601"/>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24  DE AGOSTO</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Las Juntas calle Colima para atención de reportes vecinales.</a:t>
            </a:r>
          </a:p>
          <a:p>
            <a:pPr algn="just"/>
            <a:r>
              <a:rPr lang="es-MX" sz="1100" dirty="0" smtClean="0">
                <a:latin typeface="Arial" pitchFamily="34" charset="0"/>
                <a:cs typeface="Arial" pitchFamily="34" charset="0"/>
              </a:rPr>
              <a:t>Acude la </a:t>
            </a:r>
            <a:r>
              <a:rPr lang="es-MX" sz="1100" dirty="0">
                <a:latin typeface="Arial" pitchFamily="34" charset="0"/>
                <a:cs typeface="Arial" pitchFamily="34" charset="0"/>
              </a:rPr>
              <a:t>delegada y personal de la delegación.</a:t>
            </a:r>
          </a:p>
          <a:p>
            <a:pPr algn="just"/>
            <a:endParaRPr lang="es-MX" sz="1100" dirty="0" smtClean="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a:t>
            </a:r>
            <a:r>
              <a:rPr lang="es-MX" sz="1100" dirty="0">
                <a:latin typeface="Arial" pitchFamily="34" charset="0"/>
                <a:cs typeface="Arial" pitchFamily="34" charset="0"/>
              </a:rPr>
              <a:t>9</a:t>
            </a:r>
            <a:r>
              <a:rPr lang="es-MX" sz="1100" dirty="0" smtClean="0">
                <a:latin typeface="Arial" pitchFamily="34" charset="0"/>
                <a:cs typeface="Arial" pitchFamily="34" charset="0"/>
              </a:rPr>
              <a:t>:00 </a:t>
            </a:r>
            <a:r>
              <a:rPr lang="es-MX" sz="1100" dirty="0">
                <a:latin typeface="Arial" pitchFamily="34" charset="0"/>
                <a:cs typeface="Arial" pitchFamily="34" charset="0"/>
              </a:rPr>
              <a:t>a</a:t>
            </a:r>
            <a:r>
              <a:rPr lang="es-MX" sz="1100" dirty="0" smtClean="0">
                <a:latin typeface="Arial" pitchFamily="34" charset="0"/>
                <a:cs typeface="Arial" pitchFamily="34" charset="0"/>
              </a:rPr>
              <a:t>.m. a </a:t>
            </a:r>
            <a:r>
              <a:rPr lang="es-MX" sz="1100" dirty="0">
                <a:latin typeface="Arial" pitchFamily="34" charset="0"/>
                <a:cs typeface="Arial" pitchFamily="34" charset="0"/>
              </a:rPr>
              <a:t>9</a:t>
            </a:r>
            <a:r>
              <a:rPr lang="es-MX" sz="1100" dirty="0" smtClean="0">
                <a:latin typeface="Arial" pitchFamily="34" charset="0"/>
                <a:cs typeface="Arial" pitchFamily="34" charset="0"/>
              </a:rPr>
              <a:t>:20 </a:t>
            </a:r>
            <a:r>
              <a:rPr lang="es-MX" sz="1100" dirty="0">
                <a:latin typeface="Arial" pitchFamily="34" charset="0"/>
                <a:cs typeface="Arial" pitchFamily="34" charset="0"/>
              </a:rPr>
              <a:t>a</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AGOSTO 2021</a:t>
            </a:r>
            <a:endParaRPr lang="es-MX" sz="1200" dirty="0"/>
          </a:p>
        </p:txBody>
      </p:sp>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t="34950"/>
          <a:stretch/>
        </p:blipFill>
        <p:spPr>
          <a:xfrm>
            <a:off x="3274146" y="1358804"/>
            <a:ext cx="2355726" cy="2043185"/>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1012" y="1683363"/>
            <a:ext cx="2647529" cy="4005064"/>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9172" y="3588520"/>
            <a:ext cx="1869672" cy="2492896"/>
          </a:xfrm>
          <a:prstGeom prst="rect">
            <a:avLst/>
          </a:prstGeom>
        </p:spPr>
      </p:pic>
    </p:spTree>
    <p:extLst>
      <p:ext uri="{BB962C8B-B14F-4D97-AF65-F5344CB8AC3E}">
        <p14:creationId xmlns:p14="http://schemas.microsoft.com/office/powerpoint/2010/main" val="9306408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5035"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813930" y="1358804"/>
            <a:ext cx="2276055" cy="2985433"/>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24  DE AGOSTO</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Romita calle cerritos  para atención de reportes vecinales ,en donde aun no reparan una boca de tormenta sin tapa.</a:t>
            </a:r>
          </a:p>
          <a:p>
            <a:pPr algn="just"/>
            <a:endParaRPr lang="es-MX" sz="1100" dirty="0" smtClean="0">
              <a:latin typeface="Arial" pitchFamily="34" charset="0"/>
              <a:cs typeface="Arial" pitchFamily="34" charset="0"/>
            </a:endParaRPr>
          </a:p>
          <a:p>
            <a:pPr algn="just"/>
            <a:r>
              <a:rPr lang="es-MX" sz="1100" dirty="0" smtClean="0">
                <a:latin typeface="Arial" pitchFamily="34" charset="0"/>
                <a:cs typeface="Arial" pitchFamily="34" charset="0"/>
              </a:rPr>
              <a:t>Acude la </a:t>
            </a:r>
            <a:r>
              <a:rPr lang="es-MX" sz="1100" dirty="0">
                <a:latin typeface="Arial" pitchFamily="34" charset="0"/>
                <a:cs typeface="Arial" pitchFamily="34" charset="0"/>
              </a:rPr>
              <a:t>delegada y personal de la delegación.</a:t>
            </a:r>
          </a:p>
          <a:p>
            <a:pPr algn="just"/>
            <a:endParaRPr lang="es-MX" sz="1100" dirty="0" smtClean="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12:40 </a:t>
            </a:r>
            <a:r>
              <a:rPr lang="es-MX" sz="1100" dirty="0">
                <a:latin typeface="Arial" pitchFamily="34" charset="0"/>
                <a:cs typeface="Arial" pitchFamily="34" charset="0"/>
              </a:rPr>
              <a:t>p</a:t>
            </a:r>
            <a:r>
              <a:rPr lang="es-MX" sz="1100" dirty="0" smtClean="0">
                <a:latin typeface="Arial" pitchFamily="34" charset="0"/>
                <a:cs typeface="Arial" pitchFamily="34" charset="0"/>
              </a:rPr>
              <a:t>.m. a 12:50 </a:t>
            </a:r>
            <a:r>
              <a:rPr lang="es-MX" sz="1100" dirty="0">
                <a:latin typeface="Arial" pitchFamily="34" charset="0"/>
                <a:cs typeface="Arial" pitchFamily="34" charset="0"/>
              </a:rPr>
              <a:t>a</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AGOSTO 2021</a:t>
            </a:r>
            <a:endParaRPr lang="es-MX" sz="1200"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1807" y="1202596"/>
            <a:ext cx="2139702" cy="2852936"/>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200" y="1266551"/>
            <a:ext cx="1977684" cy="2636912"/>
          </a:xfrm>
          <a:prstGeom prst="rect">
            <a:avLst/>
          </a:prstGeom>
        </p:spPr>
      </p:pic>
      <p:pic>
        <p:nvPicPr>
          <p:cNvPr id="12" name="Imagen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6300" y="3055122"/>
            <a:ext cx="1726290" cy="3068960"/>
          </a:xfrm>
          <a:prstGeom prst="rect">
            <a:avLst/>
          </a:prstGeom>
        </p:spPr>
      </p:pic>
    </p:spTree>
    <p:extLst>
      <p:ext uri="{BB962C8B-B14F-4D97-AF65-F5344CB8AC3E}">
        <p14:creationId xmlns:p14="http://schemas.microsoft.com/office/powerpoint/2010/main" val="23078775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5035"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813930" y="1358804"/>
            <a:ext cx="2276055" cy="2816156"/>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24  DE AGOSTO</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El Vergel calle Rio Tepalcatepec  para supervisión de trabajos de poda en espacio publico.</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Acude la </a:t>
            </a:r>
            <a:r>
              <a:rPr lang="es-MX" sz="1100" dirty="0">
                <a:latin typeface="Arial" pitchFamily="34" charset="0"/>
                <a:cs typeface="Arial" pitchFamily="34" charset="0"/>
              </a:rPr>
              <a:t>delegada y personal de la delegación.</a:t>
            </a:r>
          </a:p>
          <a:p>
            <a:pPr algn="just"/>
            <a:endParaRPr lang="es-MX" sz="1100" dirty="0" smtClean="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12:55 </a:t>
            </a:r>
            <a:r>
              <a:rPr lang="es-MX" sz="1100" dirty="0">
                <a:latin typeface="Arial" pitchFamily="34" charset="0"/>
                <a:cs typeface="Arial" pitchFamily="34" charset="0"/>
              </a:rPr>
              <a:t>p</a:t>
            </a:r>
            <a:r>
              <a:rPr lang="es-MX" sz="1100" dirty="0" smtClean="0">
                <a:latin typeface="Arial" pitchFamily="34" charset="0"/>
                <a:cs typeface="Arial" pitchFamily="34" charset="0"/>
              </a:rPr>
              <a:t>.m. a 1:10 </a:t>
            </a:r>
            <a:r>
              <a:rPr lang="es-MX" sz="1100" dirty="0">
                <a:latin typeface="Arial" pitchFamily="34" charset="0"/>
                <a:cs typeface="Arial" pitchFamily="34" charset="0"/>
              </a:rPr>
              <a:t>p</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AGOSTO 2021</a:t>
            </a:r>
            <a:endParaRPr lang="es-MX" sz="1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4168" y="2924944"/>
            <a:ext cx="2409732" cy="3212976"/>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7124" y="1484784"/>
            <a:ext cx="2733768" cy="3645024"/>
          </a:xfrm>
          <a:prstGeom prst="rect">
            <a:avLst/>
          </a:prstGeom>
        </p:spPr>
      </p:pic>
    </p:spTree>
    <p:extLst>
      <p:ext uri="{BB962C8B-B14F-4D97-AF65-F5344CB8AC3E}">
        <p14:creationId xmlns:p14="http://schemas.microsoft.com/office/powerpoint/2010/main" val="6085666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5035"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813930" y="1358804"/>
            <a:ext cx="2276055" cy="2985433"/>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24  DE AGOSTO</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El Vergel calle Rio Tizapan  para supervisión de un reporte de socavón que no se ha atendido.</a:t>
            </a:r>
          </a:p>
          <a:p>
            <a:pPr algn="just"/>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Acude la </a:t>
            </a:r>
            <a:r>
              <a:rPr lang="es-MX" sz="1100" dirty="0">
                <a:latin typeface="Arial" pitchFamily="34" charset="0"/>
                <a:cs typeface="Arial" pitchFamily="34" charset="0"/>
              </a:rPr>
              <a:t>delegada y personal de la delegación.</a:t>
            </a:r>
          </a:p>
          <a:p>
            <a:pPr algn="just"/>
            <a:endParaRPr lang="es-MX" sz="1100" dirty="0" smtClean="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1:15 </a:t>
            </a:r>
            <a:r>
              <a:rPr lang="es-MX" sz="1100" dirty="0">
                <a:latin typeface="Arial" pitchFamily="34" charset="0"/>
                <a:cs typeface="Arial" pitchFamily="34" charset="0"/>
              </a:rPr>
              <a:t>p</a:t>
            </a:r>
            <a:r>
              <a:rPr lang="es-MX" sz="1100" dirty="0" smtClean="0">
                <a:latin typeface="Arial" pitchFamily="34" charset="0"/>
                <a:cs typeface="Arial" pitchFamily="34" charset="0"/>
              </a:rPr>
              <a:t>.m. a 1:30 </a:t>
            </a:r>
            <a:r>
              <a:rPr lang="es-MX" sz="1100" dirty="0">
                <a:latin typeface="Arial" pitchFamily="34" charset="0"/>
                <a:cs typeface="Arial" pitchFamily="34" charset="0"/>
              </a:rPr>
              <a:t>p</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AGOSTO 2021</a:t>
            </a:r>
            <a:endParaRPr lang="es-MX" sz="1200"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7712" y="1358803"/>
            <a:ext cx="2444950" cy="4346577"/>
          </a:xfrm>
          <a:prstGeom prst="rect">
            <a:avLst/>
          </a:prstGeom>
        </p:spPr>
      </p:pic>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1676" y="2132856"/>
            <a:ext cx="2488420" cy="4005064"/>
          </a:xfrm>
          <a:prstGeom prst="rect">
            <a:avLst/>
          </a:prstGeom>
        </p:spPr>
      </p:pic>
    </p:spTree>
    <p:extLst>
      <p:ext uri="{BB962C8B-B14F-4D97-AF65-F5344CB8AC3E}">
        <p14:creationId xmlns:p14="http://schemas.microsoft.com/office/powerpoint/2010/main" val="17016481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5035"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813930" y="1358804"/>
            <a:ext cx="2276055" cy="3154710"/>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24  DE AGOSTO</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Guadalupana  calle Juan de la Barrera y Av. De las Rosas para supervisión de un reporte de registro sin tapa que ya fue reparado.</a:t>
            </a:r>
          </a:p>
          <a:p>
            <a:pPr algn="just"/>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Acude la </a:t>
            </a:r>
            <a:r>
              <a:rPr lang="es-MX" sz="1100" dirty="0">
                <a:latin typeface="Arial" pitchFamily="34" charset="0"/>
                <a:cs typeface="Arial" pitchFamily="34" charset="0"/>
              </a:rPr>
              <a:t>delegada y personal de la delegación.</a:t>
            </a:r>
          </a:p>
          <a:p>
            <a:pPr algn="just"/>
            <a:endParaRPr lang="es-MX" sz="1100" dirty="0" smtClean="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1:40 </a:t>
            </a:r>
            <a:r>
              <a:rPr lang="es-MX" sz="1100" dirty="0">
                <a:latin typeface="Arial" pitchFamily="34" charset="0"/>
                <a:cs typeface="Arial" pitchFamily="34" charset="0"/>
              </a:rPr>
              <a:t>p</a:t>
            </a:r>
            <a:r>
              <a:rPr lang="es-MX" sz="1100" dirty="0" smtClean="0">
                <a:latin typeface="Arial" pitchFamily="34" charset="0"/>
                <a:cs typeface="Arial" pitchFamily="34" charset="0"/>
              </a:rPr>
              <a:t>.m. a 1:55 </a:t>
            </a:r>
            <a:r>
              <a:rPr lang="es-MX" sz="1100" dirty="0">
                <a:latin typeface="Arial" pitchFamily="34" charset="0"/>
                <a:cs typeface="Arial" pitchFamily="34" charset="0"/>
              </a:rPr>
              <a:t>p</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AGOSTO 2021</a:t>
            </a:r>
            <a:endParaRPr lang="es-MX" sz="1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5976" y="1376484"/>
            <a:ext cx="3359427" cy="4479236"/>
          </a:xfrm>
          <a:prstGeom prst="rect">
            <a:avLst/>
          </a:prstGeom>
        </p:spPr>
      </p:pic>
    </p:spTree>
    <p:extLst>
      <p:ext uri="{BB962C8B-B14F-4D97-AF65-F5344CB8AC3E}">
        <p14:creationId xmlns:p14="http://schemas.microsoft.com/office/powerpoint/2010/main" val="15202783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5035"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813930" y="1358804"/>
            <a:ext cx="2276055" cy="2816156"/>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24  DE AGOSTO</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El Vergel calle Deportes para supervisión de avances de obra del puente vehicular.</a:t>
            </a:r>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Acude la </a:t>
            </a:r>
            <a:r>
              <a:rPr lang="es-MX" sz="1100" dirty="0">
                <a:latin typeface="Arial" pitchFamily="34" charset="0"/>
                <a:cs typeface="Arial" pitchFamily="34" charset="0"/>
              </a:rPr>
              <a:t>delegada y personal de la delegación.</a:t>
            </a:r>
          </a:p>
          <a:p>
            <a:pPr algn="just"/>
            <a:endParaRPr lang="es-MX" sz="1100" dirty="0" smtClean="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a:t>
            </a:r>
            <a:r>
              <a:rPr lang="es-MX" sz="1100" dirty="0">
                <a:latin typeface="Arial" pitchFamily="34" charset="0"/>
                <a:cs typeface="Arial" pitchFamily="34" charset="0"/>
              </a:rPr>
              <a:t>2</a:t>
            </a:r>
            <a:r>
              <a:rPr lang="es-MX" sz="1100" dirty="0" smtClean="0">
                <a:latin typeface="Arial" pitchFamily="34" charset="0"/>
                <a:cs typeface="Arial" pitchFamily="34" charset="0"/>
              </a:rPr>
              <a:t>:00 </a:t>
            </a:r>
            <a:r>
              <a:rPr lang="es-MX" sz="1100" dirty="0">
                <a:latin typeface="Arial" pitchFamily="34" charset="0"/>
                <a:cs typeface="Arial" pitchFamily="34" charset="0"/>
              </a:rPr>
              <a:t>p</a:t>
            </a:r>
            <a:r>
              <a:rPr lang="es-MX" sz="1100" dirty="0" smtClean="0">
                <a:latin typeface="Arial" pitchFamily="34" charset="0"/>
                <a:cs typeface="Arial" pitchFamily="34" charset="0"/>
              </a:rPr>
              <a:t>.m. a 2:15 </a:t>
            </a:r>
            <a:r>
              <a:rPr lang="es-MX" sz="1100" dirty="0">
                <a:latin typeface="Arial" pitchFamily="34" charset="0"/>
                <a:cs typeface="Arial" pitchFamily="34" charset="0"/>
              </a:rPr>
              <a:t>p</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AGOSTO 2021</a:t>
            </a:r>
            <a:endParaRPr lang="es-MX" sz="1200"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1880" y="4106783"/>
            <a:ext cx="2409732" cy="2040112"/>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2488" y="4005064"/>
            <a:ext cx="1985935" cy="2206696"/>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8302" y="1299712"/>
            <a:ext cx="4658737" cy="2620540"/>
          </a:xfrm>
          <a:prstGeom prst="rect">
            <a:avLst/>
          </a:prstGeom>
        </p:spPr>
      </p:pic>
    </p:spTree>
    <p:extLst>
      <p:ext uri="{BB962C8B-B14F-4D97-AF65-F5344CB8AC3E}">
        <p14:creationId xmlns:p14="http://schemas.microsoft.com/office/powerpoint/2010/main" val="34861308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5035"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813930" y="1358804"/>
            <a:ext cx="2276055" cy="2816156"/>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24  DE AGOSTO</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El Vergel calle Deportes para supervisión de acomodo de empedrado por parte el personal de pavimentos.</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Acude la </a:t>
            </a:r>
            <a:r>
              <a:rPr lang="es-MX" sz="1100" dirty="0">
                <a:latin typeface="Arial" pitchFamily="34" charset="0"/>
                <a:cs typeface="Arial" pitchFamily="34" charset="0"/>
              </a:rPr>
              <a:t>delegada y personal de la delegación.</a:t>
            </a:r>
          </a:p>
          <a:p>
            <a:pPr algn="just"/>
            <a:endParaRPr lang="es-MX" sz="1100" dirty="0" smtClean="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2:20 </a:t>
            </a:r>
            <a:r>
              <a:rPr lang="es-MX" sz="1100" dirty="0">
                <a:latin typeface="Arial" pitchFamily="34" charset="0"/>
                <a:cs typeface="Arial" pitchFamily="34" charset="0"/>
              </a:rPr>
              <a:t>p</a:t>
            </a:r>
            <a:r>
              <a:rPr lang="es-MX" sz="1100" dirty="0" smtClean="0">
                <a:latin typeface="Arial" pitchFamily="34" charset="0"/>
                <a:cs typeface="Arial" pitchFamily="34" charset="0"/>
              </a:rPr>
              <a:t>.m. a 2:35 </a:t>
            </a:r>
            <a:r>
              <a:rPr lang="es-MX" sz="1100" dirty="0">
                <a:latin typeface="Arial" pitchFamily="34" charset="0"/>
                <a:cs typeface="Arial" pitchFamily="34" charset="0"/>
              </a:rPr>
              <a:t>p</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AGOSTO 2021</a:t>
            </a:r>
            <a:endParaRPr lang="es-MX" sz="1200" dirty="0"/>
          </a:p>
        </p:txBody>
      </p:sp>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3502" y="1358804"/>
            <a:ext cx="1847804" cy="3284984"/>
          </a:xfrm>
          <a:prstGeom prst="rect">
            <a:avLst/>
          </a:prstGeom>
        </p:spPr>
      </p:pic>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0959" y="2352448"/>
            <a:ext cx="2050326" cy="3645024"/>
          </a:xfrm>
          <a:prstGeom prst="rect">
            <a:avLst/>
          </a:prstGeom>
        </p:spPr>
      </p:pic>
    </p:spTree>
    <p:extLst>
      <p:ext uri="{BB962C8B-B14F-4D97-AF65-F5344CB8AC3E}">
        <p14:creationId xmlns:p14="http://schemas.microsoft.com/office/powerpoint/2010/main" val="21004885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1048449"/>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7" y="1048449"/>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28976" y="1639850"/>
            <a:ext cx="2474871" cy="2492990"/>
          </a:xfrm>
          <a:prstGeom prst="rect">
            <a:avLst/>
          </a:prstGeom>
          <a:noFill/>
        </p:spPr>
        <p:txBody>
          <a:bodyPr wrap="square" rtlCol="0">
            <a:spAutoFit/>
          </a:bodyPr>
          <a:lstStyle/>
          <a:p>
            <a:pPr algn="ctr"/>
            <a:r>
              <a:rPr lang="es-MX" sz="1200" dirty="0" smtClean="0">
                <a:latin typeface="Arial" pitchFamily="34" charset="0"/>
                <a:cs typeface="Arial" pitchFamily="34" charset="0"/>
              </a:rPr>
              <a:t>23 DE JULIO </a:t>
            </a:r>
          </a:p>
          <a:p>
            <a:pPr algn="ctr"/>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Apoyo a la Dirección de Delegaciones para la entrega de apoyos del programa “QUEREMOSCUIDARTE” en pila seca. </a:t>
            </a:r>
          </a:p>
          <a:p>
            <a:pPr algn="just"/>
            <a:r>
              <a:rPr lang="es-MX" sz="1200" dirty="0" smtClean="0">
                <a:latin typeface="Arial" pitchFamily="34" charset="0"/>
                <a:cs typeface="Arial" pitchFamily="34" charset="0"/>
              </a:rPr>
              <a:t> asiste la Delegada y personal de la Delegacion</a:t>
            </a:r>
            <a:r>
              <a:rPr lang="es-MX" sz="1200" dirty="0">
                <a:latin typeface="Arial" pitchFamily="34" charset="0"/>
                <a:cs typeface="Arial" pitchFamily="34" charset="0"/>
              </a:rPr>
              <a:t> </a:t>
            </a:r>
            <a:r>
              <a:rPr lang="es-MX" sz="1200" dirty="0" smtClean="0">
                <a:latin typeface="Arial" pitchFamily="34" charset="0"/>
                <a:cs typeface="Arial" pitchFamily="34" charset="0"/>
              </a:rPr>
              <a:t>de otras delegaciones.</a:t>
            </a:r>
            <a:endParaRPr lang="es-MX" sz="1200" dirty="0">
              <a:latin typeface="Arial" pitchFamily="34" charset="0"/>
              <a:cs typeface="Arial" pitchFamily="34" charset="0"/>
            </a:endParaRPr>
          </a:p>
          <a:p>
            <a:pPr algn="just"/>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con un horario de 8:00 </a:t>
            </a:r>
            <a:r>
              <a:rPr lang="es-MX" sz="1200" dirty="0">
                <a:latin typeface="Arial" pitchFamily="34" charset="0"/>
                <a:cs typeface="Arial" pitchFamily="34" charset="0"/>
              </a:rPr>
              <a:t>a</a:t>
            </a:r>
            <a:r>
              <a:rPr lang="es-MX" sz="1200" dirty="0" smtClean="0">
                <a:latin typeface="Arial" pitchFamily="34" charset="0"/>
                <a:cs typeface="Arial" pitchFamily="34" charset="0"/>
              </a:rPr>
              <a:t>.m. a 1:30 </a:t>
            </a:r>
            <a:r>
              <a:rPr lang="es-MX" sz="1200" dirty="0">
                <a:latin typeface="Arial" pitchFamily="34" charset="0"/>
                <a:cs typeface="Arial" pitchFamily="34" charset="0"/>
              </a:rPr>
              <a:t>p</a:t>
            </a:r>
            <a:r>
              <a:rPr lang="es-MX" sz="1200" dirty="0" smtClean="0">
                <a:latin typeface="Arial" pitchFamily="34" charset="0"/>
                <a:cs typeface="Arial" pitchFamily="34" charset="0"/>
              </a:rPr>
              <a:t>.m. </a:t>
            </a:r>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a:latin typeface="Arial" panose="020B0604020202020204" pitchFamily="34" charset="0"/>
                <a:cs typeface="Arial" panose="020B0604020202020204" pitchFamily="34" charset="0"/>
              </a:rPr>
              <a:t>APOYO A OTRAS DEPENDENCIAS                                                                                                        </a:t>
            </a:r>
            <a:r>
              <a:rPr lang="es-MX" sz="1200" dirty="0" smtClean="0">
                <a:latin typeface="Arial" panose="020B0604020202020204" pitchFamily="34" charset="0"/>
                <a:cs typeface="Arial" panose="020B0604020202020204" pitchFamily="34" charset="0"/>
              </a:rPr>
              <a:t>JULIO </a:t>
            </a:r>
            <a:r>
              <a:rPr lang="es-MX" sz="1200" dirty="0">
                <a:latin typeface="Arial" panose="020B0604020202020204" pitchFamily="34" charset="0"/>
                <a:cs typeface="Arial" panose="020B0604020202020204" pitchFamily="34" charset="0"/>
              </a:rPr>
              <a:t>2021</a:t>
            </a:r>
            <a:endParaRPr lang="es-MX" sz="1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8847" y="1974242"/>
            <a:ext cx="2499742" cy="3332989"/>
          </a:xfrm>
          <a:prstGeom prst="rect">
            <a:avLst/>
          </a:prstGeom>
        </p:spPr>
      </p:pic>
    </p:spTree>
    <p:extLst>
      <p:ext uri="{BB962C8B-B14F-4D97-AF65-F5344CB8AC3E}">
        <p14:creationId xmlns:p14="http://schemas.microsoft.com/office/powerpoint/2010/main" val="8012976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1048449"/>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7" y="1048449"/>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28976" y="1639850"/>
            <a:ext cx="2474871" cy="2308324"/>
          </a:xfrm>
          <a:prstGeom prst="rect">
            <a:avLst/>
          </a:prstGeom>
          <a:noFill/>
        </p:spPr>
        <p:txBody>
          <a:bodyPr wrap="square" rtlCol="0">
            <a:spAutoFit/>
          </a:bodyPr>
          <a:lstStyle/>
          <a:p>
            <a:pPr algn="ctr"/>
            <a:r>
              <a:rPr lang="es-MX" sz="1200" dirty="0" smtClean="0">
                <a:latin typeface="Arial" pitchFamily="34" charset="0"/>
                <a:cs typeface="Arial" pitchFamily="34" charset="0"/>
              </a:rPr>
              <a:t>29 DE JULIO </a:t>
            </a:r>
          </a:p>
          <a:p>
            <a:pPr algn="ctr"/>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Apoyo a Delegacion de la Ladrillera en operativo de poda de limpieza.</a:t>
            </a:r>
          </a:p>
          <a:p>
            <a:pPr algn="just"/>
            <a:endParaRPr lang="es-MX" sz="1200" dirty="0">
              <a:latin typeface="Arial" pitchFamily="34" charset="0"/>
              <a:cs typeface="Arial" pitchFamily="34" charset="0"/>
            </a:endParaRPr>
          </a:p>
          <a:p>
            <a:pPr algn="just"/>
            <a:endParaRPr lang="es-MX" sz="1200" dirty="0" smtClean="0">
              <a:latin typeface="Arial" pitchFamily="34" charset="0"/>
              <a:cs typeface="Arial" pitchFamily="34" charset="0"/>
            </a:endParaRPr>
          </a:p>
          <a:p>
            <a:pPr algn="just"/>
            <a:r>
              <a:rPr lang="es-MX" sz="1200" dirty="0" smtClean="0">
                <a:latin typeface="Arial" pitchFamily="34" charset="0"/>
                <a:cs typeface="Arial" pitchFamily="34" charset="0"/>
              </a:rPr>
              <a:t> asiste personal de la Delegacion</a:t>
            </a:r>
            <a:r>
              <a:rPr lang="es-MX" sz="1200" dirty="0">
                <a:latin typeface="Arial" pitchFamily="34" charset="0"/>
                <a:cs typeface="Arial" pitchFamily="34" charset="0"/>
              </a:rPr>
              <a:t> </a:t>
            </a:r>
            <a:r>
              <a:rPr lang="es-MX" sz="1200" dirty="0" smtClean="0">
                <a:latin typeface="Arial" pitchFamily="34" charset="0"/>
                <a:cs typeface="Arial" pitchFamily="34" charset="0"/>
              </a:rPr>
              <a:t>y de otras delegaciones.</a:t>
            </a:r>
            <a:endParaRPr lang="es-MX" sz="1200" dirty="0">
              <a:latin typeface="Arial" pitchFamily="34" charset="0"/>
              <a:cs typeface="Arial" pitchFamily="34" charset="0"/>
            </a:endParaRPr>
          </a:p>
          <a:p>
            <a:pPr algn="just"/>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con un horario de </a:t>
            </a:r>
            <a:r>
              <a:rPr lang="es-MX" sz="1200" dirty="0">
                <a:latin typeface="Arial" pitchFamily="34" charset="0"/>
                <a:cs typeface="Arial" pitchFamily="34" charset="0"/>
              </a:rPr>
              <a:t>9</a:t>
            </a:r>
            <a:r>
              <a:rPr lang="es-MX" sz="1200" dirty="0" smtClean="0">
                <a:latin typeface="Arial" pitchFamily="34" charset="0"/>
                <a:cs typeface="Arial" pitchFamily="34" charset="0"/>
              </a:rPr>
              <a:t>:00 </a:t>
            </a:r>
            <a:r>
              <a:rPr lang="es-MX" sz="1200" dirty="0">
                <a:latin typeface="Arial" pitchFamily="34" charset="0"/>
                <a:cs typeface="Arial" pitchFamily="34" charset="0"/>
              </a:rPr>
              <a:t>a</a:t>
            </a:r>
            <a:r>
              <a:rPr lang="es-MX" sz="1200" dirty="0" smtClean="0">
                <a:latin typeface="Arial" pitchFamily="34" charset="0"/>
                <a:cs typeface="Arial" pitchFamily="34" charset="0"/>
              </a:rPr>
              <a:t>.m. a 1:30 </a:t>
            </a:r>
            <a:r>
              <a:rPr lang="es-MX" sz="1200" dirty="0">
                <a:latin typeface="Arial" pitchFamily="34" charset="0"/>
                <a:cs typeface="Arial" pitchFamily="34" charset="0"/>
              </a:rPr>
              <a:t>p</a:t>
            </a:r>
            <a:r>
              <a:rPr lang="es-MX" sz="1200" dirty="0" smtClean="0">
                <a:latin typeface="Arial" pitchFamily="34" charset="0"/>
                <a:cs typeface="Arial" pitchFamily="34" charset="0"/>
              </a:rPr>
              <a:t>.m. </a:t>
            </a:r>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a:latin typeface="Arial" panose="020B0604020202020204" pitchFamily="34" charset="0"/>
                <a:cs typeface="Arial" panose="020B0604020202020204" pitchFamily="34" charset="0"/>
              </a:rPr>
              <a:t>APOYO A OTRAS DEPENDENCIAS                                                                                                        </a:t>
            </a:r>
            <a:r>
              <a:rPr lang="es-MX" sz="1200" dirty="0" smtClean="0">
                <a:latin typeface="Arial" panose="020B0604020202020204" pitchFamily="34" charset="0"/>
                <a:cs typeface="Arial" panose="020B0604020202020204" pitchFamily="34" charset="0"/>
              </a:rPr>
              <a:t>JULIO </a:t>
            </a:r>
            <a:r>
              <a:rPr lang="es-MX" sz="1200" dirty="0">
                <a:latin typeface="Arial" panose="020B0604020202020204" pitchFamily="34" charset="0"/>
                <a:cs typeface="Arial" panose="020B0604020202020204" pitchFamily="34" charset="0"/>
              </a:rPr>
              <a:t>2021</a:t>
            </a:r>
            <a:endParaRPr lang="es-MX" sz="1200" dirty="0"/>
          </a:p>
        </p:txBody>
      </p:sp>
      <p:pic>
        <p:nvPicPr>
          <p:cNvPr id="9" name="Imagen 8"/>
          <p:cNvPicPr>
            <a:picLocks noChangeAspect="1"/>
          </p:cNvPicPr>
          <p:nvPr/>
        </p:nvPicPr>
        <p:blipFill rotWithShape="1">
          <a:blip r:embed="rId2" cstate="print">
            <a:extLst>
              <a:ext uri="{28A0092B-C50C-407E-A947-70E740481C1C}">
                <a14:useLocalDpi xmlns:a14="http://schemas.microsoft.com/office/drawing/2010/main" val="0"/>
              </a:ext>
            </a:extLst>
          </a:blip>
          <a:srcRect t="20647" b="18777"/>
          <a:stretch/>
        </p:blipFill>
        <p:spPr>
          <a:xfrm>
            <a:off x="3290498" y="1080382"/>
            <a:ext cx="5332046" cy="2424472"/>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5494" y="3796052"/>
            <a:ext cx="2276626" cy="2356118"/>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4168" y="3640736"/>
            <a:ext cx="2160240" cy="2380551"/>
          </a:xfrm>
          <a:prstGeom prst="rect">
            <a:avLst/>
          </a:prstGeom>
        </p:spPr>
      </p:pic>
    </p:spTree>
    <p:extLst>
      <p:ext uri="{BB962C8B-B14F-4D97-AF65-F5344CB8AC3E}">
        <p14:creationId xmlns:p14="http://schemas.microsoft.com/office/powerpoint/2010/main" val="42710955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32532" y="1170014"/>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646878"/>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26  DE JULIO </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El Vergel calle Clavel para supervisión de obras del puente y arroyo. </a:t>
            </a:r>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Acude la </a:t>
            </a:r>
            <a:r>
              <a:rPr lang="es-MX" sz="1100" dirty="0">
                <a:latin typeface="Arial" pitchFamily="34" charset="0"/>
                <a:cs typeface="Arial" pitchFamily="34" charset="0"/>
              </a:rPr>
              <a:t>delegada y personal de la delegación.</a:t>
            </a:r>
          </a:p>
          <a:p>
            <a:pPr algn="just"/>
            <a:r>
              <a:rPr lang="es-MX" sz="1100" dirty="0" smtClean="0">
                <a:latin typeface="Arial" pitchFamily="34" charset="0"/>
                <a:cs typeface="Arial" pitchFamily="34" charset="0"/>
              </a:rPr>
              <a:t>.</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12:40 </a:t>
            </a:r>
            <a:r>
              <a:rPr lang="es-MX" sz="1100" dirty="0">
                <a:latin typeface="Arial" pitchFamily="34" charset="0"/>
                <a:cs typeface="Arial" pitchFamily="34" charset="0"/>
              </a:rPr>
              <a:t>p</a:t>
            </a:r>
            <a:r>
              <a:rPr lang="es-MX" sz="1100" dirty="0" smtClean="0">
                <a:latin typeface="Arial" pitchFamily="34" charset="0"/>
                <a:cs typeface="Arial" pitchFamily="34" charset="0"/>
              </a:rPr>
              <a:t>.m. a 1:00 </a:t>
            </a:r>
            <a:r>
              <a:rPr lang="es-MX" sz="1100" dirty="0">
                <a:latin typeface="Arial" pitchFamily="34" charset="0"/>
                <a:cs typeface="Arial" pitchFamily="34" charset="0"/>
              </a:rPr>
              <a:t>p</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JULIO 2021</a:t>
            </a:r>
            <a:endParaRPr lang="es-MX" sz="1200" dirty="0"/>
          </a:p>
        </p:txBody>
      </p:sp>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4963" y="1358804"/>
            <a:ext cx="2595189" cy="2276872"/>
          </a:xfrm>
          <a:prstGeom prst="rect">
            <a:avLst/>
          </a:prstGeom>
        </p:spPr>
      </p:pic>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1124" y="1356619"/>
            <a:ext cx="2613390" cy="2204864"/>
          </a:xfrm>
          <a:prstGeom prst="rect">
            <a:avLst/>
          </a:prstGeom>
        </p:spPr>
      </p:pic>
      <p:pic>
        <p:nvPicPr>
          <p:cNvPr id="12" name="Imagen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4793" y="3687861"/>
            <a:ext cx="2645360" cy="2520280"/>
          </a:xfrm>
          <a:prstGeom prst="rect">
            <a:avLst/>
          </a:prstGeom>
        </p:spPr>
      </p:pic>
      <p:pic>
        <p:nvPicPr>
          <p:cNvPr id="13" name="Imagen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4760" y="3861048"/>
            <a:ext cx="2501343" cy="2183793"/>
          </a:xfrm>
          <a:prstGeom prst="rect">
            <a:avLst/>
          </a:prstGeom>
        </p:spPr>
      </p:pic>
    </p:spTree>
    <p:extLst>
      <p:ext uri="{BB962C8B-B14F-4D97-AF65-F5344CB8AC3E}">
        <p14:creationId xmlns:p14="http://schemas.microsoft.com/office/powerpoint/2010/main" val="22301785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1048449"/>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7" y="1048449"/>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28976" y="1639850"/>
            <a:ext cx="2474871" cy="3046988"/>
          </a:xfrm>
          <a:prstGeom prst="rect">
            <a:avLst/>
          </a:prstGeom>
          <a:noFill/>
        </p:spPr>
        <p:txBody>
          <a:bodyPr wrap="square" rtlCol="0">
            <a:spAutoFit/>
          </a:bodyPr>
          <a:lstStyle/>
          <a:p>
            <a:pPr algn="ctr"/>
            <a:r>
              <a:rPr lang="es-MX" sz="1200" dirty="0" smtClean="0">
                <a:latin typeface="Arial" pitchFamily="34" charset="0"/>
                <a:cs typeface="Arial" pitchFamily="34" charset="0"/>
              </a:rPr>
              <a:t>06 DE AGOSTO </a:t>
            </a:r>
          </a:p>
          <a:p>
            <a:pPr algn="ctr"/>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Apoyo a Dirección de Delegaciones en la Inauguración de la Exposición de Dibujo Infantil en el Jardín Hidalgo.</a:t>
            </a:r>
            <a:endParaRPr lang="es-MX" sz="1200" dirty="0">
              <a:latin typeface="Arial" pitchFamily="34" charset="0"/>
              <a:cs typeface="Arial" pitchFamily="34" charset="0"/>
            </a:endParaRPr>
          </a:p>
          <a:p>
            <a:pPr algn="just"/>
            <a:endParaRPr lang="es-MX" sz="1200" dirty="0" smtClean="0">
              <a:latin typeface="Arial" pitchFamily="34" charset="0"/>
              <a:cs typeface="Arial" pitchFamily="34" charset="0"/>
            </a:endParaRPr>
          </a:p>
          <a:p>
            <a:pPr algn="just"/>
            <a:r>
              <a:rPr lang="es-MX" sz="1200" dirty="0" smtClean="0">
                <a:latin typeface="Arial" pitchFamily="34" charset="0"/>
                <a:cs typeface="Arial" pitchFamily="34" charset="0"/>
              </a:rPr>
              <a:t> asiste la Presidenta interina Betsabe Almaguer ,regidoras, Cultura Tlaquepaque, Desarrollo Económico, personal de la Delegacion</a:t>
            </a:r>
            <a:r>
              <a:rPr lang="es-MX" sz="1200" dirty="0">
                <a:latin typeface="Arial" pitchFamily="34" charset="0"/>
                <a:cs typeface="Arial" pitchFamily="34" charset="0"/>
              </a:rPr>
              <a:t> </a:t>
            </a:r>
            <a:r>
              <a:rPr lang="es-MX" sz="1200" dirty="0" smtClean="0">
                <a:latin typeface="Arial" pitchFamily="34" charset="0"/>
                <a:cs typeface="Arial" pitchFamily="34" charset="0"/>
              </a:rPr>
              <a:t>y de otras delegaciones.</a:t>
            </a:r>
            <a:endParaRPr lang="es-MX" sz="1200" dirty="0">
              <a:latin typeface="Arial" pitchFamily="34" charset="0"/>
              <a:cs typeface="Arial" pitchFamily="34" charset="0"/>
            </a:endParaRPr>
          </a:p>
          <a:p>
            <a:pPr algn="just"/>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con un horario de 11:30 </a:t>
            </a:r>
            <a:r>
              <a:rPr lang="es-MX" sz="1200" dirty="0">
                <a:latin typeface="Arial" pitchFamily="34" charset="0"/>
                <a:cs typeface="Arial" pitchFamily="34" charset="0"/>
              </a:rPr>
              <a:t>a</a:t>
            </a:r>
            <a:r>
              <a:rPr lang="es-MX" sz="1200" dirty="0" smtClean="0">
                <a:latin typeface="Arial" pitchFamily="34" charset="0"/>
                <a:cs typeface="Arial" pitchFamily="34" charset="0"/>
              </a:rPr>
              <a:t>.m. a 1:30 </a:t>
            </a:r>
            <a:r>
              <a:rPr lang="es-MX" sz="1200" dirty="0">
                <a:latin typeface="Arial" pitchFamily="34" charset="0"/>
                <a:cs typeface="Arial" pitchFamily="34" charset="0"/>
              </a:rPr>
              <a:t>p</a:t>
            </a:r>
            <a:r>
              <a:rPr lang="es-MX" sz="1200" dirty="0" smtClean="0">
                <a:latin typeface="Arial" pitchFamily="34" charset="0"/>
                <a:cs typeface="Arial" pitchFamily="34" charset="0"/>
              </a:rPr>
              <a:t>.m. </a:t>
            </a:r>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a:latin typeface="Arial" panose="020B0604020202020204" pitchFamily="34" charset="0"/>
                <a:cs typeface="Arial" panose="020B0604020202020204" pitchFamily="34" charset="0"/>
              </a:rPr>
              <a:t>APOYO A OTRAS DEPENDENCIAS                                                                                                  </a:t>
            </a:r>
            <a:r>
              <a:rPr lang="es-MX" sz="1200" dirty="0" smtClean="0">
                <a:latin typeface="Arial" panose="020B0604020202020204" pitchFamily="34" charset="0"/>
                <a:cs typeface="Arial" panose="020B0604020202020204" pitchFamily="34" charset="0"/>
              </a:rPr>
              <a:t>AGOSTO </a:t>
            </a:r>
            <a:r>
              <a:rPr lang="es-MX" sz="1200" dirty="0">
                <a:latin typeface="Arial" panose="020B0604020202020204" pitchFamily="34" charset="0"/>
                <a:cs typeface="Arial" panose="020B0604020202020204" pitchFamily="34" charset="0"/>
              </a:rPr>
              <a:t>2021</a:t>
            </a:r>
            <a:endParaRPr lang="es-MX" sz="1200" dirty="0"/>
          </a:p>
        </p:txBody>
      </p:sp>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r="30675"/>
          <a:stretch/>
        </p:blipFill>
        <p:spPr>
          <a:xfrm>
            <a:off x="6075394" y="1222762"/>
            <a:ext cx="2304258" cy="2492896"/>
          </a:xfrm>
          <a:prstGeom prst="rect">
            <a:avLst/>
          </a:prstGeom>
        </p:spPr>
      </p:pic>
      <p:pic>
        <p:nvPicPr>
          <p:cNvPr id="11" name="Imagen 10"/>
          <p:cNvPicPr>
            <a:picLocks noChangeAspect="1"/>
          </p:cNvPicPr>
          <p:nvPr/>
        </p:nvPicPr>
        <p:blipFill rotWithShape="1">
          <a:blip r:embed="rId3" cstate="print">
            <a:extLst>
              <a:ext uri="{28A0092B-C50C-407E-A947-70E740481C1C}">
                <a14:useLocalDpi xmlns:a14="http://schemas.microsoft.com/office/drawing/2010/main" val="0"/>
              </a:ext>
            </a:extLst>
          </a:blip>
          <a:srcRect b="11007"/>
          <a:stretch/>
        </p:blipFill>
        <p:spPr>
          <a:xfrm>
            <a:off x="3565272" y="1164417"/>
            <a:ext cx="2213318" cy="2624623"/>
          </a:xfrm>
          <a:prstGeom prst="rect">
            <a:avLst/>
          </a:prstGeom>
        </p:spPr>
      </p:pic>
      <p:pic>
        <p:nvPicPr>
          <p:cNvPr id="12" name="Imagen 11"/>
          <p:cNvPicPr>
            <a:picLocks noChangeAspect="1"/>
          </p:cNvPicPr>
          <p:nvPr/>
        </p:nvPicPr>
        <p:blipFill rotWithShape="1">
          <a:blip r:embed="rId4" cstate="print">
            <a:extLst>
              <a:ext uri="{28A0092B-C50C-407E-A947-70E740481C1C}">
                <a14:useLocalDpi xmlns:a14="http://schemas.microsoft.com/office/drawing/2010/main" val="0"/>
              </a:ext>
            </a:extLst>
          </a:blip>
          <a:srcRect b="20601"/>
          <a:stretch/>
        </p:blipFill>
        <p:spPr>
          <a:xfrm>
            <a:off x="3653441" y="3905008"/>
            <a:ext cx="4425319" cy="2283185"/>
          </a:xfrm>
          <a:prstGeom prst="rect">
            <a:avLst/>
          </a:prstGeom>
        </p:spPr>
      </p:pic>
    </p:spTree>
    <p:extLst>
      <p:ext uri="{BB962C8B-B14F-4D97-AF65-F5344CB8AC3E}">
        <p14:creationId xmlns:p14="http://schemas.microsoft.com/office/powerpoint/2010/main" val="12905216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5035"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813930" y="1358804"/>
            <a:ext cx="2276055" cy="2308324"/>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18  DE AGOSTO</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Reunión con el Personal de Prevención Social del Delito en la Delegacion de las juntas.</a:t>
            </a:r>
            <a:endParaRPr lang="es-MX" sz="1100" dirty="0">
              <a:latin typeface="Arial" pitchFamily="34" charset="0"/>
              <a:cs typeface="Arial" pitchFamily="34" charset="0"/>
            </a:endParaRPr>
          </a:p>
          <a:p>
            <a:pPr algn="just"/>
            <a:endParaRPr lang="es-MX" sz="1100" dirty="0" smtClean="0">
              <a:latin typeface="Arial" pitchFamily="34" charset="0"/>
              <a:cs typeface="Arial" pitchFamily="34" charset="0"/>
            </a:endParaRPr>
          </a:p>
          <a:p>
            <a:pPr algn="just"/>
            <a:endParaRPr lang="es-MX" sz="1100" dirty="0" smtClean="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2:50 </a:t>
            </a:r>
            <a:r>
              <a:rPr lang="es-MX" sz="1100" dirty="0">
                <a:latin typeface="Arial" pitchFamily="34" charset="0"/>
                <a:cs typeface="Arial" pitchFamily="34" charset="0"/>
              </a:rPr>
              <a:t>p</a:t>
            </a:r>
            <a:r>
              <a:rPr lang="es-MX" sz="1100" dirty="0" smtClean="0">
                <a:latin typeface="Arial" pitchFamily="34" charset="0"/>
                <a:cs typeface="Arial" pitchFamily="34" charset="0"/>
              </a:rPr>
              <a:t>.m. a </a:t>
            </a:r>
            <a:r>
              <a:rPr lang="es-MX" sz="1100" dirty="0">
                <a:latin typeface="Arial" pitchFamily="34" charset="0"/>
                <a:cs typeface="Arial" pitchFamily="34" charset="0"/>
              </a:rPr>
              <a:t>3</a:t>
            </a:r>
            <a:r>
              <a:rPr lang="es-MX" sz="1100" dirty="0" smtClean="0">
                <a:latin typeface="Arial" pitchFamily="34" charset="0"/>
                <a:cs typeface="Arial" pitchFamily="34" charset="0"/>
              </a:rPr>
              <a:t>:20 </a:t>
            </a:r>
            <a:r>
              <a:rPr lang="es-MX" sz="1100" dirty="0">
                <a:latin typeface="Arial" pitchFamily="34" charset="0"/>
                <a:cs typeface="Arial" pitchFamily="34" charset="0"/>
              </a:rPr>
              <a:t>p</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AGOSTO 2021</a:t>
            </a:r>
            <a:endParaRPr lang="es-MX" sz="1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7712" y="1484784"/>
            <a:ext cx="2374362" cy="4221088"/>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2308" y="1340560"/>
            <a:ext cx="2617389" cy="4653136"/>
          </a:xfrm>
          <a:prstGeom prst="rect">
            <a:avLst/>
          </a:prstGeom>
        </p:spPr>
      </p:pic>
      <p:sp>
        <p:nvSpPr>
          <p:cNvPr id="11" name="2 Rectángulo"/>
          <p:cNvSpPr/>
          <p:nvPr/>
        </p:nvSpPr>
        <p:spPr>
          <a:xfrm>
            <a:off x="645035" y="494567"/>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a:latin typeface="Arial" panose="020B0604020202020204" pitchFamily="34" charset="0"/>
                <a:cs typeface="Arial" panose="020B0604020202020204" pitchFamily="34" charset="0"/>
              </a:rPr>
              <a:t>APOYO A OTRAS DEPENDENCIAS                                                                                                  </a:t>
            </a:r>
            <a:r>
              <a:rPr lang="es-MX" sz="1200" dirty="0" smtClean="0">
                <a:latin typeface="Arial" panose="020B0604020202020204" pitchFamily="34" charset="0"/>
                <a:cs typeface="Arial" panose="020B0604020202020204" pitchFamily="34" charset="0"/>
              </a:rPr>
              <a:t>AGOSTO </a:t>
            </a:r>
            <a:r>
              <a:rPr lang="es-MX" sz="1200" dirty="0">
                <a:latin typeface="Arial" panose="020B0604020202020204" pitchFamily="34" charset="0"/>
                <a:cs typeface="Arial" panose="020B0604020202020204" pitchFamily="34" charset="0"/>
              </a:rPr>
              <a:t>2021</a:t>
            </a:r>
            <a:endParaRPr lang="es-MX" sz="1200" dirty="0"/>
          </a:p>
        </p:txBody>
      </p:sp>
    </p:spTree>
    <p:extLst>
      <p:ext uri="{BB962C8B-B14F-4D97-AF65-F5344CB8AC3E}">
        <p14:creationId xmlns:p14="http://schemas.microsoft.com/office/powerpoint/2010/main" val="2097173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5035"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813930" y="1358804"/>
            <a:ext cx="2276055" cy="2816156"/>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23  DE AGOSTO</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Apoyo al personal de Reclutamiento Militar para iniciar con la recepción de documentos y brindar información para personas que deseen tramitar su cartilla del servicio militar en la plaza principal de las Juntas.</a:t>
            </a:r>
          </a:p>
          <a:p>
            <a:pPr algn="just"/>
            <a:endParaRPr lang="es-MX" sz="1100" dirty="0" smtClean="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9:30 </a:t>
            </a:r>
            <a:r>
              <a:rPr lang="es-MX" sz="1100" dirty="0">
                <a:latin typeface="Arial" pitchFamily="34" charset="0"/>
                <a:cs typeface="Arial" pitchFamily="34" charset="0"/>
              </a:rPr>
              <a:t>a</a:t>
            </a:r>
            <a:r>
              <a:rPr lang="es-MX" sz="1100" dirty="0" smtClean="0">
                <a:latin typeface="Arial" pitchFamily="34" charset="0"/>
                <a:cs typeface="Arial" pitchFamily="34" charset="0"/>
              </a:rPr>
              <a:t>.m. a 2:00 </a:t>
            </a:r>
            <a:r>
              <a:rPr lang="es-MX" sz="1100" dirty="0">
                <a:latin typeface="Arial" pitchFamily="34" charset="0"/>
                <a:cs typeface="Arial" pitchFamily="34" charset="0"/>
              </a:rPr>
              <a:t>p</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AGOSTO 2021</a:t>
            </a:r>
            <a:endParaRPr lang="es-MX" sz="1200" dirty="0"/>
          </a:p>
        </p:txBody>
      </p:sp>
      <p:sp>
        <p:nvSpPr>
          <p:cNvPr id="11" name="2 Rectángulo"/>
          <p:cNvSpPr/>
          <p:nvPr/>
        </p:nvSpPr>
        <p:spPr>
          <a:xfrm>
            <a:off x="645035" y="494567"/>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a:latin typeface="Arial" panose="020B0604020202020204" pitchFamily="34" charset="0"/>
                <a:cs typeface="Arial" panose="020B0604020202020204" pitchFamily="34" charset="0"/>
              </a:rPr>
              <a:t>APOYO A OTRAS DEPENDENCIAS                                                                                                  </a:t>
            </a:r>
            <a:r>
              <a:rPr lang="es-MX" sz="1200" dirty="0" smtClean="0">
                <a:latin typeface="Arial" panose="020B0604020202020204" pitchFamily="34" charset="0"/>
                <a:cs typeface="Arial" panose="020B0604020202020204" pitchFamily="34" charset="0"/>
              </a:rPr>
              <a:t>AGOSTO </a:t>
            </a:r>
            <a:r>
              <a:rPr lang="es-MX" sz="1200" dirty="0">
                <a:latin typeface="Arial" panose="020B0604020202020204" pitchFamily="34" charset="0"/>
                <a:cs typeface="Arial" panose="020B0604020202020204" pitchFamily="34" charset="0"/>
              </a:rPr>
              <a:t>2021</a:t>
            </a:r>
            <a:endParaRPr lang="es-MX" sz="1200"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1555" y="2305739"/>
            <a:ext cx="1928813" cy="3429001"/>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0388" y="1487916"/>
            <a:ext cx="2907815" cy="1635646"/>
          </a:xfrm>
          <a:prstGeom prst="rect">
            <a:avLst/>
          </a:prstGeom>
        </p:spPr>
      </p:pic>
      <p:pic>
        <p:nvPicPr>
          <p:cNvPr id="12" name="Imagen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0829" y="3414726"/>
            <a:ext cx="1606932" cy="2856767"/>
          </a:xfrm>
          <a:prstGeom prst="rect">
            <a:avLst/>
          </a:prstGeom>
        </p:spPr>
      </p:pic>
    </p:spTree>
    <p:extLst>
      <p:ext uri="{BB962C8B-B14F-4D97-AF65-F5344CB8AC3E}">
        <p14:creationId xmlns:p14="http://schemas.microsoft.com/office/powerpoint/2010/main" val="37598399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758193"/>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4" name="3 Conector recto"/>
          <p:cNvCxnSpPr/>
          <p:nvPr/>
        </p:nvCxnSpPr>
        <p:spPr>
          <a:xfrm>
            <a:off x="3203847" y="758193"/>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436749" y="1714816"/>
            <a:ext cx="2474871" cy="1200329"/>
          </a:xfrm>
          <a:prstGeom prst="rect">
            <a:avLst/>
          </a:prstGeom>
          <a:noFill/>
        </p:spPr>
        <p:txBody>
          <a:bodyPr wrap="square" rtlCol="0">
            <a:spAutoFit/>
          </a:bodyPr>
          <a:lstStyle/>
          <a:p>
            <a:pPr algn="ctr"/>
            <a:r>
              <a:rPr lang="es-MX" sz="1200" dirty="0" smtClean="0">
                <a:latin typeface="Arial" pitchFamily="34" charset="0"/>
                <a:cs typeface="Arial" pitchFamily="34" charset="0"/>
              </a:rPr>
              <a:t>21 DE JULIO </a:t>
            </a:r>
          </a:p>
          <a:p>
            <a:pPr algn="ctr"/>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Atención ciudadana </a:t>
            </a:r>
            <a:endParaRPr lang="es-MX" sz="1200" dirty="0">
              <a:latin typeface="Arial" pitchFamily="34" charset="0"/>
              <a:cs typeface="Arial" pitchFamily="34" charset="0"/>
            </a:endParaRPr>
          </a:p>
          <a:p>
            <a:pPr algn="just"/>
            <a:endParaRPr lang="es-MX" sz="1200" dirty="0" smtClean="0">
              <a:latin typeface="Arial" pitchFamily="34" charset="0"/>
              <a:cs typeface="Arial" pitchFamily="34" charset="0"/>
            </a:endParaRPr>
          </a:p>
          <a:p>
            <a:pPr algn="just"/>
            <a:r>
              <a:rPr lang="es-MX" sz="1200" dirty="0" smtClean="0">
                <a:latin typeface="Arial" pitchFamily="34" charset="0"/>
                <a:cs typeface="Arial" pitchFamily="34" charset="0"/>
              </a:rPr>
              <a:t>con un horario de 2:40 </a:t>
            </a:r>
            <a:r>
              <a:rPr lang="es-MX" sz="1200" dirty="0">
                <a:latin typeface="Arial" pitchFamily="34" charset="0"/>
                <a:cs typeface="Arial" pitchFamily="34" charset="0"/>
              </a:rPr>
              <a:t>p</a:t>
            </a:r>
            <a:r>
              <a:rPr lang="es-MX" sz="1200" dirty="0" smtClean="0">
                <a:latin typeface="Arial" pitchFamily="34" charset="0"/>
                <a:cs typeface="Arial" pitchFamily="34" charset="0"/>
              </a:rPr>
              <a:t>.m. a 3:00 </a:t>
            </a:r>
            <a:r>
              <a:rPr lang="es-MX" sz="1200" dirty="0">
                <a:latin typeface="Arial" pitchFamily="34" charset="0"/>
                <a:cs typeface="Arial" pitchFamily="34" charset="0"/>
              </a:rPr>
              <a:t>p</a:t>
            </a:r>
            <a:r>
              <a:rPr lang="es-MX" sz="1200" dirty="0" smtClean="0">
                <a:latin typeface="Arial" pitchFamily="34" charset="0"/>
                <a:cs typeface="Arial" pitchFamily="34" charset="0"/>
              </a:rPr>
              <a:t>.m. </a:t>
            </a:r>
            <a:endParaRPr lang="es-MX" sz="1200" dirty="0">
              <a:latin typeface="Arial" pitchFamily="34" charset="0"/>
              <a:cs typeface="Arial" pitchFamily="34" charset="0"/>
            </a:endParaRPr>
          </a:p>
        </p:txBody>
      </p:sp>
      <p:sp>
        <p:nvSpPr>
          <p:cNvPr id="14" name="2 Rectángulo"/>
          <p:cNvSpPr/>
          <p:nvPr/>
        </p:nvSpPr>
        <p:spPr>
          <a:xfrm>
            <a:off x="259452" y="1390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 ACTIVIDADES COMPLEMENTARIAS                                                                                                       JULIO </a:t>
            </a:r>
            <a:r>
              <a:rPr lang="es-MX" sz="1200" dirty="0">
                <a:latin typeface="Arial" panose="020B0604020202020204" pitchFamily="34" charset="0"/>
                <a:cs typeface="Arial" panose="020B0604020202020204" pitchFamily="34" charset="0"/>
              </a:rPr>
              <a:t>2021</a:t>
            </a:r>
            <a:endParaRPr lang="es-MX" sz="1200" dirty="0"/>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0968" y="984522"/>
            <a:ext cx="1496765" cy="2660916"/>
          </a:xfrm>
          <a:prstGeom prst="rect">
            <a:avLst/>
          </a:prstGeom>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9063" r="6302"/>
          <a:stretch/>
        </p:blipFill>
        <p:spPr>
          <a:xfrm>
            <a:off x="5066490" y="3347562"/>
            <a:ext cx="3096345" cy="2057895"/>
          </a:xfrm>
          <a:prstGeom prst="rect">
            <a:avLst/>
          </a:prstGeom>
        </p:spPr>
      </p:pic>
    </p:spTree>
    <p:extLst>
      <p:ext uri="{BB962C8B-B14F-4D97-AF65-F5344CB8AC3E}">
        <p14:creationId xmlns:p14="http://schemas.microsoft.com/office/powerpoint/2010/main" val="33939618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9452" y="784426"/>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4" name="3 Conector recto"/>
          <p:cNvCxnSpPr/>
          <p:nvPr/>
        </p:nvCxnSpPr>
        <p:spPr>
          <a:xfrm>
            <a:off x="3203847" y="758193"/>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436749" y="1714816"/>
            <a:ext cx="2474871" cy="1754326"/>
          </a:xfrm>
          <a:prstGeom prst="rect">
            <a:avLst/>
          </a:prstGeom>
          <a:noFill/>
        </p:spPr>
        <p:txBody>
          <a:bodyPr wrap="square" rtlCol="0">
            <a:spAutoFit/>
          </a:bodyPr>
          <a:lstStyle/>
          <a:p>
            <a:pPr algn="ctr"/>
            <a:r>
              <a:rPr lang="es-MX" sz="1200" dirty="0" smtClean="0">
                <a:latin typeface="Arial" pitchFamily="34" charset="0"/>
                <a:cs typeface="Arial" pitchFamily="34" charset="0"/>
              </a:rPr>
              <a:t>29 DE JULIO </a:t>
            </a:r>
          </a:p>
          <a:p>
            <a:pPr algn="ctr"/>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Atención ciudadana (maestro) dela Casa de la Cultura de la colonia Las Juntas para apoyo en la difusión de cursos.</a:t>
            </a:r>
            <a:endParaRPr lang="es-MX" sz="1200" dirty="0">
              <a:latin typeface="Arial" pitchFamily="34" charset="0"/>
              <a:cs typeface="Arial" pitchFamily="34" charset="0"/>
            </a:endParaRPr>
          </a:p>
          <a:p>
            <a:pPr algn="just"/>
            <a:endParaRPr lang="es-MX" sz="1200" dirty="0" smtClean="0">
              <a:latin typeface="Arial" pitchFamily="34" charset="0"/>
              <a:cs typeface="Arial" pitchFamily="34" charset="0"/>
            </a:endParaRPr>
          </a:p>
          <a:p>
            <a:pPr algn="just"/>
            <a:r>
              <a:rPr lang="es-MX" sz="1200" dirty="0" smtClean="0">
                <a:latin typeface="Arial" pitchFamily="34" charset="0"/>
                <a:cs typeface="Arial" pitchFamily="34" charset="0"/>
              </a:rPr>
              <a:t>con un horario de 12:30 </a:t>
            </a:r>
            <a:r>
              <a:rPr lang="es-MX" sz="1200" dirty="0">
                <a:latin typeface="Arial" pitchFamily="34" charset="0"/>
                <a:cs typeface="Arial" pitchFamily="34" charset="0"/>
              </a:rPr>
              <a:t>p</a:t>
            </a:r>
            <a:r>
              <a:rPr lang="es-MX" sz="1200" dirty="0" smtClean="0">
                <a:latin typeface="Arial" pitchFamily="34" charset="0"/>
                <a:cs typeface="Arial" pitchFamily="34" charset="0"/>
              </a:rPr>
              <a:t>.m. a 12:45 </a:t>
            </a:r>
            <a:r>
              <a:rPr lang="es-MX" sz="1200" dirty="0">
                <a:latin typeface="Arial" pitchFamily="34" charset="0"/>
                <a:cs typeface="Arial" pitchFamily="34" charset="0"/>
              </a:rPr>
              <a:t>p</a:t>
            </a:r>
            <a:r>
              <a:rPr lang="es-MX" sz="1200" dirty="0" smtClean="0">
                <a:latin typeface="Arial" pitchFamily="34" charset="0"/>
                <a:cs typeface="Arial" pitchFamily="34" charset="0"/>
              </a:rPr>
              <a:t>.m. </a:t>
            </a:r>
            <a:endParaRPr lang="es-MX" sz="1200" dirty="0">
              <a:latin typeface="Arial" pitchFamily="34" charset="0"/>
              <a:cs typeface="Arial" pitchFamily="34" charset="0"/>
            </a:endParaRPr>
          </a:p>
        </p:txBody>
      </p:sp>
      <p:sp>
        <p:nvSpPr>
          <p:cNvPr id="14" name="2 Rectángulo"/>
          <p:cNvSpPr/>
          <p:nvPr/>
        </p:nvSpPr>
        <p:spPr>
          <a:xfrm>
            <a:off x="259452" y="1390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 ACTIVIDADES COMPLEMENTARIAS                                                                                                       JULIO </a:t>
            </a:r>
            <a:r>
              <a:rPr lang="es-MX" sz="1200" dirty="0">
                <a:latin typeface="Arial" panose="020B0604020202020204" pitchFamily="34" charset="0"/>
                <a:cs typeface="Arial" panose="020B0604020202020204" pitchFamily="34" charset="0"/>
              </a:rPr>
              <a:t>2021</a:t>
            </a:r>
            <a:endParaRPr lang="es-MX" sz="1200"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6075" y="863993"/>
            <a:ext cx="4427984" cy="2490741"/>
          </a:xfrm>
          <a:prstGeom prst="rect">
            <a:avLst/>
          </a:prstGeom>
        </p:spPr>
      </p:pic>
      <p:pic>
        <p:nvPicPr>
          <p:cNvPr id="9" name="Imagen 8"/>
          <p:cNvPicPr>
            <a:picLocks noChangeAspect="1"/>
          </p:cNvPicPr>
          <p:nvPr/>
        </p:nvPicPr>
        <p:blipFill rotWithShape="1">
          <a:blip r:embed="rId3" cstate="print">
            <a:extLst>
              <a:ext uri="{28A0092B-C50C-407E-A947-70E740481C1C}">
                <a14:useLocalDpi xmlns:a14="http://schemas.microsoft.com/office/drawing/2010/main" val="0"/>
              </a:ext>
            </a:extLst>
          </a:blip>
          <a:srcRect l="17168" r="12233"/>
          <a:stretch/>
        </p:blipFill>
        <p:spPr>
          <a:xfrm rot="5400000">
            <a:off x="4521935" y="3070724"/>
            <a:ext cx="2376264" cy="3173100"/>
          </a:xfrm>
          <a:prstGeom prst="rect">
            <a:avLst/>
          </a:prstGeom>
        </p:spPr>
      </p:pic>
    </p:spTree>
    <p:extLst>
      <p:ext uri="{BB962C8B-B14F-4D97-AF65-F5344CB8AC3E}">
        <p14:creationId xmlns:p14="http://schemas.microsoft.com/office/powerpoint/2010/main" val="23240045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9452" y="784426"/>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4" name="3 Conector recto"/>
          <p:cNvCxnSpPr/>
          <p:nvPr/>
        </p:nvCxnSpPr>
        <p:spPr>
          <a:xfrm>
            <a:off x="3203847" y="758193"/>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436749" y="1714816"/>
            <a:ext cx="2474871" cy="1569660"/>
          </a:xfrm>
          <a:prstGeom prst="rect">
            <a:avLst/>
          </a:prstGeom>
          <a:noFill/>
        </p:spPr>
        <p:txBody>
          <a:bodyPr wrap="square" rtlCol="0">
            <a:spAutoFit/>
          </a:bodyPr>
          <a:lstStyle/>
          <a:p>
            <a:pPr algn="ctr"/>
            <a:r>
              <a:rPr lang="es-MX" sz="1200" dirty="0" smtClean="0">
                <a:latin typeface="Arial" pitchFamily="34" charset="0"/>
                <a:cs typeface="Arial" pitchFamily="34" charset="0"/>
              </a:rPr>
              <a:t>04 DE AGOSTO</a:t>
            </a:r>
          </a:p>
          <a:p>
            <a:pPr algn="ctr"/>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Visita archivo general para la revisión de archivo de expedientes liberados.</a:t>
            </a:r>
            <a:endParaRPr lang="es-MX" sz="1200" dirty="0">
              <a:latin typeface="Arial" pitchFamily="34" charset="0"/>
              <a:cs typeface="Arial" pitchFamily="34" charset="0"/>
            </a:endParaRPr>
          </a:p>
          <a:p>
            <a:pPr algn="just"/>
            <a:endParaRPr lang="es-MX" sz="1200" dirty="0" smtClean="0">
              <a:latin typeface="Arial" pitchFamily="34" charset="0"/>
              <a:cs typeface="Arial" pitchFamily="34" charset="0"/>
            </a:endParaRPr>
          </a:p>
          <a:p>
            <a:pPr algn="just"/>
            <a:r>
              <a:rPr lang="es-MX" sz="1200" dirty="0" smtClean="0">
                <a:latin typeface="Arial" pitchFamily="34" charset="0"/>
                <a:cs typeface="Arial" pitchFamily="34" charset="0"/>
              </a:rPr>
              <a:t>con un horario de 12:00 </a:t>
            </a:r>
            <a:r>
              <a:rPr lang="es-MX" sz="1200" dirty="0">
                <a:latin typeface="Arial" pitchFamily="34" charset="0"/>
                <a:cs typeface="Arial" pitchFamily="34" charset="0"/>
              </a:rPr>
              <a:t>p</a:t>
            </a:r>
            <a:r>
              <a:rPr lang="es-MX" sz="1200" dirty="0" smtClean="0">
                <a:latin typeface="Arial" pitchFamily="34" charset="0"/>
                <a:cs typeface="Arial" pitchFamily="34" charset="0"/>
              </a:rPr>
              <a:t>.m. a 1:00 </a:t>
            </a:r>
            <a:r>
              <a:rPr lang="es-MX" sz="1200" dirty="0">
                <a:latin typeface="Arial" pitchFamily="34" charset="0"/>
                <a:cs typeface="Arial" pitchFamily="34" charset="0"/>
              </a:rPr>
              <a:t>p</a:t>
            </a:r>
            <a:r>
              <a:rPr lang="es-MX" sz="1200" dirty="0" smtClean="0">
                <a:latin typeface="Arial" pitchFamily="34" charset="0"/>
                <a:cs typeface="Arial" pitchFamily="34" charset="0"/>
              </a:rPr>
              <a:t>.m. </a:t>
            </a:r>
            <a:endParaRPr lang="es-MX" sz="1200" dirty="0">
              <a:latin typeface="Arial" pitchFamily="34" charset="0"/>
              <a:cs typeface="Arial" pitchFamily="34" charset="0"/>
            </a:endParaRPr>
          </a:p>
        </p:txBody>
      </p:sp>
      <p:sp>
        <p:nvSpPr>
          <p:cNvPr id="14" name="2 Rectángulo"/>
          <p:cNvSpPr/>
          <p:nvPr/>
        </p:nvSpPr>
        <p:spPr>
          <a:xfrm>
            <a:off x="259452" y="1390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 ACTIVIDADES COMPLEMENTARIAS                                                                                                 AGOSTO </a:t>
            </a:r>
            <a:r>
              <a:rPr lang="es-MX" sz="1200" dirty="0">
                <a:latin typeface="Arial" panose="020B0604020202020204" pitchFamily="34" charset="0"/>
                <a:cs typeface="Arial" panose="020B0604020202020204" pitchFamily="34" charset="0"/>
              </a:rPr>
              <a:t>2021</a:t>
            </a:r>
            <a:endParaRPr lang="es-MX" sz="1200" dirty="0"/>
          </a:p>
        </p:txBody>
      </p:sp>
      <p:pic>
        <p:nvPicPr>
          <p:cNvPr id="3" name="Imagen 2"/>
          <p:cNvPicPr>
            <a:picLocks noChangeAspect="1"/>
          </p:cNvPicPr>
          <p:nvPr/>
        </p:nvPicPr>
        <p:blipFill rotWithShape="1">
          <a:blip r:embed="rId2" cstate="print">
            <a:extLst>
              <a:ext uri="{28A0092B-C50C-407E-A947-70E740481C1C}">
                <a14:useLocalDpi xmlns:a14="http://schemas.microsoft.com/office/drawing/2010/main" val="0"/>
              </a:ext>
            </a:extLst>
          </a:blip>
          <a:srcRect t="44750"/>
          <a:stretch/>
        </p:blipFill>
        <p:spPr>
          <a:xfrm>
            <a:off x="3537385" y="933528"/>
            <a:ext cx="4183603" cy="2376264"/>
          </a:xfrm>
          <a:prstGeom prst="rect">
            <a:avLst/>
          </a:prstGeom>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11374" t="16206"/>
          <a:stretch/>
        </p:blipFill>
        <p:spPr>
          <a:xfrm>
            <a:off x="3243818" y="3350481"/>
            <a:ext cx="2520280" cy="2511287"/>
          </a:xfrm>
          <a:prstGeom prst="rect">
            <a:avLst/>
          </a:prstGeom>
        </p:spPr>
      </p:pic>
      <p:pic>
        <p:nvPicPr>
          <p:cNvPr id="8" name="Imagen 7"/>
          <p:cNvPicPr>
            <a:picLocks noChangeAspect="1"/>
          </p:cNvPicPr>
          <p:nvPr/>
        </p:nvPicPr>
        <p:blipFill rotWithShape="1">
          <a:blip r:embed="rId4" cstate="print">
            <a:extLst>
              <a:ext uri="{28A0092B-C50C-407E-A947-70E740481C1C}">
                <a14:useLocalDpi xmlns:a14="http://schemas.microsoft.com/office/drawing/2010/main" val="0"/>
              </a:ext>
            </a:extLst>
          </a:blip>
          <a:srcRect t="23750"/>
          <a:stretch/>
        </p:blipFill>
        <p:spPr>
          <a:xfrm>
            <a:off x="5980659" y="3441711"/>
            <a:ext cx="2191741" cy="2228259"/>
          </a:xfrm>
          <a:prstGeom prst="rect">
            <a:avLst/>
          </a:prstGeom>
        </p:spPr>
      </p:pic>
    </p:spTree>
    <p:extLst>
      <p:ext uri="{BB962C8B-B14F-4D97-AF65-F5344CB8AC3E}">
        <p14:creationId xmlns:p14="http://schemas.microsoft.com/office/powerpoint/2010/main" val="18192270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9452" y="758193"/>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4" name="3 Conector recto"/>
          <p:cNvCxnSpPr/>
          <p:nvPr/>
        </p:nvCxnSpPr>
        <p:spPr>
          <a:xfrm>
            <a:off x="3203847" y="758193"/>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436749" y="1714816"/>
            <a:ext cx="2474871" cy="1200329"/>
          </a:xfrm>
          <a:prstGeom prst="rect">
            <a:avLst/>
          </a:prstGeom>
          <a:noFill/>
        </p:spPr>
        <p:txBody>
          <a:bodyPr wrap="square" rtlCol="0">
            <a:spAutoFit/>
          </a:bodyPr>
          <a:lstStyle/>
          <a:p>
            <a:pPr algn="ctr"/>
            <a:r>
              <a:rPr lang="es-MX" sz="1200" dirty="0" smtClean="0">
                <a:latin typeface="Arial" pitchFamily="34" charset="0"/>
                <a:cs typeface="Arial" pitchFamily="34" charset="0"/>
              </a:rPr>
              <a:t>04 DE AGOSTO</a:t>
            </a:r>
          </a:p>
          <a:p>
            <a:pPr algn="ctr"/>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Atención ciudadana </a:t>
            </a:r>
            <a:endParaRPr lang="es-MX" sz="1200" dirty="0">
              <a:latin typeface="Arial" pitchFamily="34" charset="0"/>
              <a:cs typeface="Arial" pitchFamily="34" charset="0"/>
            </a:endParaRPr>
          </a:p>
          <a:p>
            <a:pPr algn="just"/>
            <a:endParaRPr lang="es-MX" sz="1200" dirty="0" smtClean="0">
              <a:latin typeface="Arial" pitchFamily="34" charset="0"/>
              <a:cs typeface="Arial" pitchFamily="34" charset="0"/>
            </a:endParaRPr>
          </a:p>
          <a:p>
            <a:pPr algn="just"/>
            <a:r>
              <a:rPr lang="es-MX" sz="1200" dirty="0" smtClean="0">
                <a:latin typeface="Arial" pitchFamily="34" charset="0"/>
                <a:cs typeface="Arial" pitchFamily="34" charset="0"/>
              </a:rPr>
              <a:t>con un horario de 3:10 </a:t>
            </a:r>
            <a:r>
              <a:rPr lang="es-MX" sz="1200" dirty="0">
                <a:latin typeface="Arial" pitchFamily="34" charset="0"/>
                <a:cs typeface="Arial" pitchFamily="34" charset="0"/>
              </a:rPr>
              <a:t>p</a:t>
            </a:r>
            <a:r>
              <a:rPr lang="es-MX" sz="1200" dirty="0" smtClean="0">
                <a:latin typeface="Arial" pitchFamily="34" charset="0"/>
                <a:cs typeface="Arial" pitchFamily="34" charset="0"/>
              </a:rPr>
              <a:t>.m. a 3:40 </a:t>
            </a:r>
            <a:r>
              <a:rPr lang="es-MX" sz="1200" dirty="0">
                <a:latin typeface="Arial" pitchFamily="34" charset="0"/>
                <a:cs typeface="Arial" pitchFamily="34" charset="0"/>
              </a:rPr>
              <a:t>p</a:t>
            </a:r>
            <a:r>
              <a:rPr lang="es-MX" sz="1200" dirty="0" smtClean="0">
                <a:latin typeface="Arial" pitchFamily="34" charset="0"/>
                <a:cs typeface="Arial" pitchFamily="34" charset="0"/>
              </a:rPr>
              <a:t>.m. </a:t>
            </a:r>
            <a:endParaRPr lang="es-MX" sz="1200" dirty="0">
              <a:latin typeface="Arial" pitchFamily="34" charset="0"/>
              <a:cs typeface="Arial" pitchFamily="34" charset="0"/>
            </a:endParaRPr>
          </a:p>
        </p:txBody>
      </p:sp>
      <p:sp>
        <p:nvSpPr>
          <p:cNvPr id="14" name="2 Rectángulo"/>
          <p:cNvSpPr/>
          <p:nvPr/>
        </p:nvSpPr>
        <p:spPr>
          <a:xfrm>
            <a:off x="259452" y="1390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 ACTIVIDADES COMPLEMENTARIAS                                                                                                  AGOSTO </a:t>
            </a:r>
            <a:r>
              <a:rPr lang="es-MX" sz="1200" dirty="0">
                <a:latin typeface="Arial" panose="020B0604020202020204" pitchFamily="34" charset="0"/>
                <a:cs typeface="Arial" panose="020B0604020202020204" pitchFamily="34" charset="0"/>
              </a:rPr>
              <a:t>2021</a:t>
            </a:r>
            <a:endParaRPr lang="es-MX" sz="1200"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8267" y="1644827"/>
            <a:ext cx="4427984" cy="2943036"/>
          </a:xfrm>
          <a:prstGeom prst="rect">
            <a:avLst/>
          </a:prstGeom>
        </p:spPr>
      </p:pic>
    </p:spTree>
    <p:extLst>
      <p:ext uri="{BB962C8B-B14F-4D97-AF65-F5344CB8AC3E}">
        <p14:creationId xmlns:p14="http://schemas.microsoft.com/office/powerpoint/2010/main" val="42752911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9452" y="784426"/>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4" name="3 Conector recto"/>
          <p:cNvCxnSpPr/>
          <p:nvPr/>
        </p:nvCxnSpPr>
        <p:spPr>
          <a:xfrm>
            <a:off x="3203847" y="758193"/>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436749" y="1714816"/>
            <a:ext cx="2474871" cy="1569660"/>
          </a:xfrm>
          <a:prstGeom prst="rect">
            <a:avLst/>
          </a:prstGeom>
          <a:noFill/>
        </p:spPr>
        <p:txBody>
          <a:bodyPr wrap="square" rtlCol="0">
            <a:spAutoFit/>
          </a:bodyPr>
          <a:lstStyle/>
          <a:p>
            <a:pPr algn="ctr"/>
            <a:r>
              <a:rPr lang="es-MX" sz="1200" dirty="0" smtClean="0">
                <a:latin typeface="Arial" pitchFamily="34" charset="0"/>
                <a:cs typeface="Arial" pitchFamily="34" charset="0"/>
              </a:rPr>
              <a:t>10 DE AGOSTO</a:t>
            </a:r>
          </a:p>
          <a:p>
            <a:pPr algn="ctr"/>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Visita archivo general para la entrega de archivo de expedientes liberados.</a:t>
            </a:r>
            <a:endParaRPr lang="es-MX" sz="1200" dirty="0">
              <a:latin typeface="Arial" pitchFamily="34" charset="0"/>
              <a:cs typeface="Arial" pitchFamily="34" charset="0"/>
            </a:endParaRPr>
          </a:p>
          <a:p>
            <a:pPr algn="just"/>
            <a:endParaRPr lang="es-MX" sz="1200" dirty="0" smtClean="0">
              <a:latin typeface="Arial" pitchFamily="34" charset="0"/>
              <a:cs typeface="Arial" pitchFamily="34" charset="0"/>
            </a:endParaRPr>
          </a:p>
          <a:p>
            <a:pPr algn="just"/>
            <a:r>
              <a:rPr lang="es-MX" sz="1200" dirty="0" smtClean="0">
                <a:latin typeface="Arial" pitchFamily="34" charset="0"/>
                <a:cs typeface="Arial" pitchFamily="34" charset="0"/>
              </a:rPr>
              <a:t>con un horario de 12:00 </a:t>
            </a:r>
            <a:r>
              <a:rPr lang="es-MX" sz="1200" dirty="0">
                <a:latin typeface="Arial" pitchFamily="34" charset="0"/>
                <a:cs typeface="Arial" pitchFamily="34" charset="0"/>
              </a:rPr>
              <a:t>p</a:t>
            </a:r>
            <a:r>
              <a:rPr lang="es-MX" sz="1200" dirty="0" smtClean="0">
                <a:latin typeface="Arial" pitchFamily="34" charset="0"/>
                <a:cs typeface="Arial" pitchFamily="34" charset="0"/>
              </a:rPr>
              <a:t>.m. a 1:00 </a:t>
            </a:r>
            <a:r>
              <a:rPr lang="es-MX" sz="1200" dirty="0">
                <a:latin typeface="Arial" pitchFamily="34" charset="0"/>
                <a:cs typeface="Arial" pitchFamily="34" charset="0"/>
              </a:rPr>
              <a:t>p</a:t>
            </a:r>
            <a:r>
              <a:rPr lang="es-MX" sz="1200" dirty="0" smtClean="0">
                <a:latin typeface="Arial" pitchFamily="34" charset="0"/>
                <a:cs typeface="Arial" pitchFamily="34" charset="0"/>
              </a:rPr>
              <a:t>.m. </a:t>
            </a:r>
            <a:endParaRPr lang="es-MX" sz="1200" dirty="0">
              <a:latin typeface="Arial" pitchFamily="34" charset="0"/>
              <a:cs typeface="Arial" pitchFamily="34" charset="0"/>
            </a:endParaRPr>
          </a:p>
        </p:txBody>
      </p:sp>
      <p:sp>
        <p:nvSpPr>
          <p:cNvPr id="14" name="2 Rectángulo"/>
          <p:cNvSpPr/>
          <p:nvPr/>
        </p:nvSpPr>
        <p:spPr>
          <a:xfrm>
            <a:off x="259452" y="1390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 ACTIVIDADES COMPLEMENTARIAS                                                                                                 AGOSTO </a:t>
            </a:r>
            <a:r>
              <a:rPr lang="es-MX" sz="1200" dirty="0">
                <a:latin typeface="Arial" panose="020B0604020202020204" pitchFamily="34" charset="0"/>
                <a:cs typeface="Arial" panose="020B0604020202020204" pitchFamily="34" charset="0"/>
              </a:rPr>
              <a:t>2021</a:t>
            </a:r>
            <a:endParaRPr lang="es-MX" sz="1200"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7731" y="1340768"/>
            <a:ext cx="4379301" cy="3284476"/>
          </a:xfrm>
          <a:prstGeom prst="rect">
            <a:avLst/>
          </a:prstGeom>
        </p:spPr>
      </p:pic>
    </p:spTree>
    <p:extLst>
      <p:ext uri="{BB962C8B-B14F-4D97-AF65-F5344CB8AC3E}">
        <p14:creationId xmlns:p14="http://schemas.microsoft.com/office/powerpoint/2010/main" val="14679038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9452" y="784426"/>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4" name="3 Conector recto"/>
          <p:cNvCxnSpPr/>
          <p:nvPr/>
        </p:nvCxnSpPr>
        <p:spPr>
          <a:xfrm>
            <a:off x="3203847" y="758193"/>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436749" y="1714816"/>
            <a:ext cx="2474871" cy="2492990"/>
          </a:xfrm>
          <a:prstGeom prst="rect">
            <a:avLst/>
          </a:prstGeom>
          <a:noFill/>
        </p:spPr>
        <p:txBody>
          <a:bodyPr wrap="square" rtlCol="0">
            <a:spAutoFit/>
          </a:bodyPr>
          <a:lstStyle/>
          <a:p>
            <a:pPr algn="ctr"/>
            <a:r>
              <a:rPr lang="es-MX" sz="1200" dirty="0" smtClean="0">
                <a:latin typeface="Arial" pitchFamily="34" charset="0"/>
                <a:cs typeface="Arial" pitchFamily="34" charset="0"/>
              </a:rPr>
              <a:t>11 DE AGOSTO</a:t>
            </a:r>
          </a:p>
          <a:p>
            <a:pPr algn="ctr"/>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Reunión en Presidencia con el Secretario General ,Directora de Delegaciones y Agencias ,Directora de Mercados y Delegados para ver temas referentes para la prevención de covid en el comercio en las delegaciones.</a:t>
            </a:r>
          </a:p>
          <a:p>
            <a:pPr algn="just"/>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con un horario de 10:00 </a:t>
            </a:r>
            <a:r>
              <a:rPr lang="es-MX" sz="1200" dirty="0">
                <a:latin typeface="Arial" pitchFamily="34" charset="0"/>
                <a:cs typeface="Arial" pitchFamily="34" charset="0"/>
              </a:rPr>
              <a:t>a</a:t>
            </a:r>
            <a:r>
              <a:rPr lang="es-MX" sz="1200" dirty="0" smtClean="0">
                <a:latin typeface="Arial" pitchFamily="34" charset="0"/>
                <a:cs typeface="Arial" pitchFamily="34" charset="0"/>
              </a:rPr>
              <a:t>.m. a 11:00 </a:t>
            </a:r>
            <a:r>
              <a:rPr lang="es-MX" sz="1200" dirty="0">
                <a:latin typeface="Arial" pitchFamily="34" charset="0"/>
                <a:cs typeface="Arial" pitchFamily="34" charset="0"/>
              </a:rPr>
              <a:t>a</a:t>
            </a:r>
            <a:r>
              <a:rPr lang="es-MX" sz="1200" dirty="0" smtClean="0">
                <a:latin typeface="Arial" pitchFamily="34" charset="0"/>
                <a:cs typeface="Arial" pitchFamily="34" charset="0"/>
              </a:rPr>
              <a:t>.m. </a:t>
            </a:r>
            <a:endParaRPr lang="es-MX" sz="1200" dirty="0">
              <a:latin typeface="Arial" pitchFamily="34" charset="0"/>
              <a:cs typeface="Arial" pitchFamily="34" charset="0"/>
            </a:endParaRPr>
          </a:p>
        </p:txBody>
      </p:sp>
      <p:sp>
        <p:nvSpPr>
          <p:cNvPr id="14" name="2 Rectángulo"/>
          <p:cNvSpPr/>
          <p:nvPr/>
        </p:nvSpPr>
        <p:spPr>
          <a:xfrm>
            <a:off x="259452" y="1390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endParaRPr lang="es-MX" sz="1200" dirty="0" smtClean="0">
              <a:latin typeface="Arial" panose="020B0604020202020204" pitchFamily="34" charset="0"/>
              <a:cs typeface="Arial" panose="020B0604020202020204" pitchFamily="34" charset="0"/>
            </a:endParaRPr>
          </a:p>
          <a:p>
            <a:endParaRPr lang="es-MX" sz="1200" dirty="0"/>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0146" y="1530512"/>
            <a:ext cx="3707904" cy="2780928"/>
          </a:xfrm>
          <a:prstGeom prst="rect">
            <a:avLst/>
          </a:prstGeom>
        </p:spPr>
      </p:pic>
      <p:sp>
        <p:nvSpPr>
          <p:cNvPr id="9" name="2 Rectángulo"/>
          <p:cNvSpPr/>
          <p:nvPr/>
        </p:nvSpPr>
        <p:spPr>
          <a:xfrm>
            <a:off x="259452" y="13069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 ACTIVIDADES COMPLEMENTARIAS                                                                                                       JULIO </a:t>
            </a:r>
            <a:r>
              <a:rPr lang="es-MX" sz="1200" dirty="0">
                <a:latin typeface="Arial" panose="020B0604020202020204" pitchFamily="34" charset="0"/>
                <a:cs typeface="Arial" panose="020B0604020202020204" pitchFamily="34" charset="0"/>
              </a:rPr>
              <a:t>2021</a:t>
            </a:r>
            <a:endParaRPr lang="es-MX" sz="1200" dirty="0"/>
          </a:p>
        </p:txBody>
      </p:sp>
    </p:spTree>
    <p:extLst>
      <p:ext uri="{BB962C8B-B14F-4D97-AF65-F5344CB8AC3E}">
        <p14:creationId xmlns:p14="http://schemas.microsoft.com/office/powerpoint/2010/main" val="36555879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9452" y="758193"/>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4" name="3 Conector recto"/>
          <p:cNvCxnSpPr/>
          <p:nvPr/>
        </p:nvCxnSpPr>
        <p:spPr>
          <a:xfrm>
            <a:off x="3203847" y="758193"/>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436749" y="1714816"/>
            <a:ext cx="2474871" cy="1200329"/>
          </a:xfrm>
          <a:prstGeom prst="rect">
            <a:avLst/>
          </a:prstGeom>
          <a:noFill/>
        </p:spPr>
        <p:txBody>
          <a:bodyPr wrap="square" rtlCol="0">
            <a:spAutoFit/>
          </a:bodyPr>
          <a:lstStyle/>
          <a:p>
            <a:pPr algn="ctr"/>
            <a:r>
              <a:rPr lang="es-MX" sz="1200" dirty="0">
                <a:latin typeface="Arial" pitchFamily="34" charset="0"/>
                <a:cs typeface="Arial" pitchFamily="34" charset="0"/>
              </a:rPr>
              <a:t>2</a:t>
            </a:r>
            <a:r>
              <a:rPr lang="es-MX" sz="1200" dirty="0" smtClean="0">
                <a:latin typeface="Arial" pitchFamily="34" charset="0"/>
                <a:cs typeface="Arial" pitchFamily="34" charset="0"/>
              </a:rPr>
              <a:t>4 DE AGOSTO</a:t>
            </a:r>
          </a:p>
          <a:p>
            <a:pPr algn="ctr"/>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Atención ciudadana </a:t>
            </a:r>
            <a:endParaRPr lang="es-MX" sz="1200" dirty="0">
              <a:latin typeface="Arial" pitchFamily="34" charset="0"/>
              <a:cs typeface="Arial" pitchFamily="34" charset="0"/>
            </a:endParaRPr>
          </a:p>
          <a:p>
            <a:pPr algn="just"/>
            <a:endParaRPr lang="es-MX" sz="1200" dirty="0" smtClean="0">
              <a:latin typeface="Arial" pitchFamily="34" charset="0"/>
              <a:cs typeface="Arial" pitchFamily="34" charset="0"/>
            </a:endParaRPr>
          </a:p>
          <a:p>
            <a:pPr algn="just"/>
            <a:r>
              <a:rPr lang="es-MX" sz="1200" dirty="0" smtClean="0">
                <a:latin typeface="Arial" pitchFamily="34" charset="0"/>
                <a:cs typeface="Arial" pitchFamily="34" charset="0"/>
              </a:rPr>
              <a:t>con un horario de 10:15 </a:t>
            </a:r>
            <a:r>
              <a:rPr lang="es-MX" sz="1200" dirty="0">
                <a:latin typeface="Arial" pitchFamily="34" charset="0"/>
                <a:cs typeface="Arial" pitchFamily="34" charset="0"/>
              </a:rPr>
              <a:t>a</a:t>
            </a:r>
            <a:r>
              <a:rPr lang="es-MX" sz="1200" dirty="0" smtClean="0">
                <a:latin typeface="Arial" pitchFamily="34" charset="0"/>
                <a:cs typeface="Arial" pitchFamily="34" charset="0"/>
              </a:rPr>
              <a:t>.m. a 10:40 </a:t>
            </a:r>
            <a:r>
              <a:rPr lang="es-MX" sz="1200" dirty="0">
                <a:latin typeface="Arial" pitchFamily="34" charset="0"/>
                <a:cs typeface="Arial" pitchFamily="34" charset="0"/>
              </a:rPr>
              <a:t>a</a:t>
            </a:r>
            <a:r>
              <a:rPr lang="es-MX" sz="1200" dirty="0" smtClean="0">
                <a:latin typeface="Arial" pitchFamily="34" charset="0"/>
                <a:cs typeface="Arial" pitchFamily="34" charset="0"/>
              </a:rPr>
              <a:t>.m. </a:t>
            </a:r>
            <a:endParaRPr lang="es-MX" sz="1200" dirty="0">
              <a:latin typeface="Arial" pitchFamily="34" charset="0"/>
              <a:cs typeface="Arial" pitchFamily="34" charset="0"/>
            </a:endParaRPr>
          </a:p>
        </p:txBody>
      </p:sp>
      <p:sp>
        <p:nvSpPr>
          <p:cNvPr id="14" name="2 Rectángulo"/>
          <p:cNvSpPr/>
          <p:nvPr/>
        </p:nvSpPr>
        <p:spPr>
          <a:xfrm>
            <a:off x="259452" y="1390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 ACTIVIDADES COMPLEMENTARIAS                                                                                                  AGOSTO </a:t>
            </a:r>
            <a:r>
              <a:rPr lang="es-MX" sz="1200" dirty="0">
                <a:latin typeface="Arial" panose="020B0604020202020204" pitchFamily="34" charset="0"/>
                <a:cs typeface="Arial" panose="020B0604020202020204" pitchFamily="34" charset="0"/>
              </a:rPr>
              <a:t>2021</a:t>
            </a:r>
            <a:endParaRPr lang="es-MX" sz="1200" dirty="0"/>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91900" y="1052736"/>
            <a:ext cx="2495876" cy="4437112"/>
          </a:xfrm>
          <a:prstGeom prst="rect">
            <a:avLst/>
          </a:prstGeom>
        </p:spPr>
      </p:pic>
    </p:spTree>
    <p:extLst>
      <p:ext uri="{BB962C8B-B14F-4D97-AF65-F5344CB8AC3E}">
        <p14:creationId xmlns:p14="http://schemas.microsoft.com/office/powerpoint/2010/main" val="19427879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32532" y="1170014"/>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646878"/>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26  DE JULIO </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El Vergel calle Clavel para supervisión de obras del puente y arroyo. </a:t>
            </a:r>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Acude la </a:t>
            </a:r>
            <a:r>
              <a:rPr lang="es-MX" sz="1100" dirty="0">
                <a:latin typeface="Arial" pitchFamily="34" charset="0"/>
                <a:cs typeface="Arial" pitchFamily="34" charset="0"/>
              </a:rPr>
              <a:t>delegada y personal de la delegación.</a:t>
            </a:r>
          </a:p>
          <a:p>
            <a:pPr algn="just"/>
            <a:r>
              <a:rPr lang="es-MX" sz="1100" dirty="0" smtClean="0">
                <a:latin typeface="Arial" pitchFamily="34" charset="0"/>
                <a:cs typeface="Arial" pitchFamily="34" charset="0"/>
              </a:rPr>
              <a:t>.</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12:00 </a:t>
            </a:r>
            <a:r>
              <a:rPr lang="es-MX" sz="1100" dirty="0">
                <a:latin typeface="Arial" pitchFamily="34" charset="0"/>
                <a:cs typeface="Arial" pitchFamily="34" charset="0"/>
              </a:rPr>
              <a:t>p</a:t>
            </a:r>
            <a:r>
              <a:rPr lang="es-MX" sz="1100" dirty="0" smtClean="0">
                <a:latin typeface="Arial" pitchFamily="34" charset="0"/>
                <a:cs typeface="Arial" pitchFamily="34" charset="0"/>
              </a:rPr>
              <a:t>.m. a 12:30 </a:t>
            </a:r>
            <a:r>
              <a:rPr lang="es-MX" sz="1100" dirty="0">
                <a:latin typeface="Arial" pitchFamily="34" charset="0"/>
                <a:cs typeface="Arial" pitchFamily="34" charset="0"/>
              </a:rPr>
              <a:t>p</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JULIO 2021</a:t>
            </a:r>
            <a:endParaRPr lang="es-MX" sz="1200" dirty="0"/>
          </a:p>
        </p:txBody>
      </p:sp>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4963" y="1358804"/>
            <a:ext cx="2595189" cy="2276872"/>
          </a:xfrm>
          <a:prstGeom prst="rect">
            <a:avLst/>
          </a:prstGeom>
        </p:spPr>
      </p:pic>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1124" y="1356619"/>
            <a:ext cx="2613390" cy="2204864"/>
          </a:xfrm>
          <a:prstGeom prst="rect">
            <a:avLst/>
          </a:prstGeom>
        </p:spPr>
      </p:pic>
      <p:pic>
        <p:nvPicPr>
          <p:cNvPr id="12" name="Imagen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4793" y="3687861"/>
            <a:ext cx="2645360" cy="2520280"/>
          </a:xfrm>
          <a:prstGeom prst="rect">
            <a:avLst/>
          </a:prstGeom>
        </p:spPr>
      </p:pic>
      <p:pic>
        <p:nvPicPr>
          <p:cNvPr id="13" name="Imagen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4760" y="3861048"/>
            <a:ext cx="2501343" cy="2183793"/>
          </a:xfrm>
          <a:prstGeom prst="rect">
            <a:avLst/>
          </a:prstGeom>
        </p:spPr>
      </p:pic>
    </p:spTree>
    <p:extLst>
      <p:ext uri="{BB962C8B-B14F-4D97-AF65-F5344CB8AC3E}">
        <p14:creationId xmlns:p14="http://schemas.microsoft.com/office/powerpoint/2010/main" val="7841287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32532" y="1170014"/>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646878"/>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27  DE JULIO </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Las Juntas calle Cardenal  para supervisión de reporte vecinal  de alcantarilla sin tapa y fuga de aguas.</a:t>
            </a: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Acude la </a:t>
            </a:r>
            <a:r>
              <a:rPr lang="es-MX" sz="1100" dirty="0">
                <a:latin typeface="Arial" pitchFamily="34" charset="0"/>
                <a:cs typeface="Arial" pitchFamily="34" charset="0"/>
              </a:rPr>
              <a:t>delegada y personal de la delegación.</a:t>
            </a:r>
          </a:p>
          <a:p>
            <a:pPr algn="just"/>
            <a:r>
              <a:rPr lang="es-MX" sz="1100" dirty="0" smtClean="0">
                <a:latin typeface="Arial" pitchFamily="34" charset="0"/>
                <a:cs typeface="Arial" pitchFamily="34" charset="0"/>
              </a:rPr>
              <a:t>.</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a:t>
            </a:r>
            <a:r>
              <a:rPr lang="es-MX" sz="1100" dirty="0">
                <a:latin typeface="Arial" pitchFamily="34" charset="0"/>
                <a:cs typeface="Arial" pitchFamily="34" charset="0"/>
              </a:rPr>
              <a:t>9</a:t>
            </a:r>
            <a:r>
              <a:rPr lang="es-MX" sz="1100" dirty="0" smtClean="0">
                <a:latin typeface="Arial" pitchFamily="34" charset="0"/>
                <a:cs typeface="Arial" pitchFamily="34" charset="0"/>
              </a:rPr>
              <a:t>:00 </a:t>
            </a:r>
            <a:r>
              <a:rPr lang="es-MX" sz="1100" dirty="0">
                <a:latin typeface="Arial" pitchFamily="34" charset="0"/>
                <a:cs typeface="Arial" pitchFamily="34" charset="0"/>
              </a:rPr>
              <a:t>a</a:t>
            </a:r>
            <a:r>
              <a:rPr lang="es-MX" sz="1100" dirty="0" smtClean="0">
                <a:latin typeface="Arial" pitchFamily="34" charset="0"/>
                <a:cs typeface="Arial" pitchFamily="34" charset="0"/>
              </a:rPr>
              <a:t>.m. a 9:20 </a:t>
            </a:r>
            <a:r>
              <a:rPr lang="es-MX" sz="1100" dirty="0">
                <a:latin typeface="Arial" pitchFamily="34" charset="0"/>
                <a:cs typeface="Arial" pitchFamily="34" charset="0"/>
              </a:rPr>
              <a:t>a</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JULIO 2021</a:t>
            </a:r>
            <a:endParaRPr lang="es-MX" sz="1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19685" y="1669450"/>
            <a:ext cx="3176892" cy="2389022"/>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8860" y="3068960"/>
            <a:ext cx="1349974" cy="2924944"/>
          </a:xfrm>
          <a:prstGeom prst="rect">
            <a:avLst/>
          </a:prstGeom>
        </p:spPr>
      </p:pic>
    </p:spTree>
    <p:extLst>
      <p:ext uri="{BB962C8B-B14F-4D97-AF65-F5344CB8AC3E}">
        <p14:creationId xmlns:p14="http://schemas.microsoft.com/office/powerpoint/2010/main" val="22407479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32532" y="1170014"/>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646878"/>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27  DE JULIO </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El campesino  calle Aldama  para supervisión de reporte por fuga de agua limpia.</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Acude la </a:t>
            </a:r>
            <a:r>
              <a:rPr lang="es-MX" sz="1100" dirty="0">
                <a:latin typeface="Arial" pitchFamily="34" charset="0"/>
                <a:cs typeface="Arial" pitchFamily="34" charset="0"/>
              </a:rPr>
              <a:t>delegada y personal de la delegación.</a:t>
            </a:r>
          </a:p>
          <a:p>
            <a:pPr algn="just"/>
            <a:r>
              <a:rPr lang="es-MX" sz="1100" dirty="0" smtClean="0">
                <a:latin typeface="Arial" pitchFamily="34" charset="0"/>
                <a:cs typeface="Arial" pitchFamily="34" charset="0"/>
              </a:rPr>
              <a:t>.</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10:00 </a:t>
            </a:r>
            <a:r>
              <a:rPr lang="es-MX" sz="1100" dirty="0">
                <a:latin typeface="Arial" pitchFamily="34" charset="0"/>
                <a:cs typeface="Arial" pitchFamily="34" charset="0"/>
              </a:rPr>
              <a:t>a</a:t>
            </a:r>
            <a:r>
              <a:rPr lang="es-MX" sz="1100" dirty="0" smtClean="0">
                <a:latin typeface="Arial" pitchFamily="34" charset="0"/>
                <a:cs typeface="Arial" pitchFamily="34" charset="0"/>
              </a:rPr>
              <a:t>.m. a 10:20 </a:t>
            </a:r>
            <a:r>
              <a:rPr lang="es-MX" sz="1100" dirty="0">
                <a:latin typeface="Arial" pitchFamily="34" charset="0"/>
                <a:cs typeface="Arial" pitchFamily="34" charset="0"/>
              </a:rPr>
              <a:t>a</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JULIO 2021</a:t>
            </a:r>
            <a:endParaRPr lang="es-MX" sz="1200" dirty="0"/>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62577" y="1484784"/>
            <a:ext cx="2338061" cy="4006992"/>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5944" y="1486094"/>
            <a:ext cx="2246177" cy="4005682"/>
          </a:xfrm>
          <a:prstGeom prst="rect">
            <a:avLst/>
          </a:prstGeom>
        </p:spPr>
      </p:pic>
    </p:spTree>
    <p:extLst>
      <p:ext uri="{BB962C8B-B14F-4D97-AF65-F5344CB8AC3E}">
        <p14:creationId xmlns:p14="http://schemas.microsoft.com/office/powerpoint/2010/main" val="12427798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32532" y="1170014"/>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646878"/>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29  DE JULIO </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Las Juntas   calle Cardenal   para supervisión de reporte de alcantarilla.</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Acude la </a:t>
            </a:r>
            <a:r>
              <a:rPr lang="es-MX" sz="1100" dirty="0">
                <a:latin typeface="Arial" pitchFamily="34" charset="0"/>
                <a:cs typeface="Arial" pitchFamily="34" charset="0"/>
              </a:rPr>
              <a:t>delegada y personal de la delegación.</a:t>
            </a:r>
          </a:p>
          <a:p>
            <a:pPr algn="just"/>
            <a:r>
              <a:rPr lang="es-MX" sz="1100" dirty="0" smtClean="0">
                <a:latin typeface="Arial" pitchFamily="34" charset="0"/>
                <a:cs typeface="Arial" pitchFamily="34" charset="0"/>
              </a:rPr>
              <a:t>.</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3:10 </a:t>
            </a:r>
            <a:r>
              <a:rPr lang="es-MX" sz="1100" dirty="0">
                <a:latin typeface="Arial" pitchFamily="34" charset="0"/>
                <a:cs typeface="Arial" pitchFamily="34" charset="0"/>
              </a:rPr>
              <a:t>p</a:t>
            </a:r>
            <a:r>
              <a:rPr lang="es-MX" sz="1100" dirty="0" smtClean="0">
                <a:latin typeface="Arial" pitchFamily="34" charset="0"/>
                <a:cs typeface="Arial" pitchFamily="34" charset="0"/>
              </a:rPr>
              <a:t>.m. a </a:t>
            </a:r>
            <a:r>
              <a:rPr lang="es-MX" sz="1100" dirty="0">
                <a:latin typeface="Arial" pitchFamily="34" charset="0"/>
                <a:cs typeface="Arial" pitchFamily="34" charset="0"/>
              </a:rPr>
              <a:t>3</a:t>
            </a:r>
            <a:r>
              <a:rPr lang="es-MX" sz="1100" dirty="0" smtClean="0">
                <a:latin typeface="Arial" pitchFamily="34" charset="0"/>
                <a:cs typeface="Arial" pitchFamily="34" charset="0"/>
              </a:rPr>
              <a:t>:20 </a:t>
            </a:r>
            <a:r>
              <a:rPr lang="es-MX" sz="1100" dirty="0">
                <a:latin typeface="Arial" pitchFamily="34" charset="0"/>
                <a:cs typeface="Arial" pitchFamily="34" charset="0"/>
              </a:rPr>
              <a:t>a</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JULIO 2021</a:t>
            </a:r>
            <a:endParaRPr lang="es-MX" sz="1200"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7711" y="1264199"/>
            <a:ext cx="2409732" cy="3212976"/>
          </a:xfrm>
          <a:prstGeom prst="rect">
            <a:avLst/>
          </a:prstGeom>
        </p:spPr>
      </p:pic>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8895" y="2865559"/>
            <a:ext cx="2301720" cy="3068960"/>
          </a:xfrm>
          <a:prstGeom prst="rect">
            <a:avLst/>
          </a:prstGeom>
        </p:spPr>
      </p:pic>
    </p:spTree>
    <p:extLst>
      <p:ext uri="{BB962C8B-B14F-4D97-AF65-F5344CB8AC3E}">
        <p14:creationId xmlns:p14="http://schemas.microsoft.com/office/powerpoint/2010/main" val="14230820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32532" y="1170014"/>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813930" y="1358804"/>
            <a:ext cx="2276055" cy="2816156"/>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30  DE JULIO </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Las Juntas   calle  vía colima    para supervisión de reporte de árbol caído.</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Acude la </a:t>
            </a:r>
            <a:r>
              <a:rPr lang="es-MX" sz="1100" dirty="0">
                <a:latin typeface="Arial" pitchFamily="34" charset="0"/>
                <a:cs typeface="Arial" pitchFamily="34" charset="0"/>
              </a:rPr>
              <a:t>delegada y personal de la delegación.</a:t>
            </a:r>
          </a:p>
          <a:p>
            <a:pPr algn="just"/>
            <a:r>
              <a:rPr lang="es-MX" sz="1100" dirty="0" smtClean="0">
                <a:latin typeface="Arial" pitchFamily="34" charset="0"/>
                <a:cs typeface="Arial" pitchFamily="34" charset="0"/>
              </a:rPr>
              <a:t>.</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11:10 </a:t>
            </a:r>
            <a:r>
              <a:rPr lang="es-MX" sz="1100" dirty="0">
                <a:latin typeface="Arial" pitchFamily="34" charset="0"/>
                <a:cs typeface="Arial" pitchFamily="34" charset="0"/>
              </a:rPr>
              <a:t>p</a:t>
            </a:r>
            <a:r>
              <a:rPr lang="es-MX" sz="1100" dirty="0" smtClean="0">
                <a:latin typeface="Arial" pitchFamily="34" charset="0"/>
                <a:cs typeface="Arial" pitchFamily="34" charset="0"/>
              </a:rPr>
              <a:t>.m. a 11:40 </a:t>
            </a:r>
            <a:r>
              <a:rPr lang="es-MX" sz="1100" dirty="0">
                <a:latin typeface="Arial" pitchFamily="34" charset="0"/>
                <a:cs typeface="Arial" pitchFamily="34" charset="0"/>
              </a:rPr>
              <a:t>a</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JULIO 2021</a:t>
            </a:r>
            <a:endParaRPr lang="es-MX" sz="1200" dirty="0"/>
          </a:p>
        </p:txBody>
      </p:sp>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r="14731" b="22997"/>
          <a:stretch/>
        </p:blipFill>
        <p:spPr>
          <a:xfrm>
            <a:off x="3329594" y="1330410"/>
            <a:ext cx="3077917" cy="2085958"/>
          </a:xfrm>
          <a:prstGeom prst="rect">
            <a:avLst/>
          </a:prstGeom>
        </p:spPr>
      </p:pic>
      <p:pic>
        <p:nvPicPr>
          <p:cNvPr id="8" name="Imagen 7"/>
          <p:cNvPicPr>
            <a:picLocks noChangeAspect="1"/>
          </p:cNvPicPr>
          <p:nvPr/>
        </p:nvPicPr>
        <p:blipFill rotWithShape="1">
          <a:blip r:embed="rId3" cstate="print">
            <a:extLst>
              <a:ext uri="{28A0092B-C50C-407E-A947-70E740481C1C}">
                <a14:useLocalDpi xmlns:a14="http://schemas.microsoft.com/office/drawing/2010/main" val="0"/>
              </a:ext>
            </a:extLst>
          </a:blip>
          <a:srcRect b="27145"/>
          <a:stretch/>
        </p:blipFill>
        <p:spPr>
          <a:xfrm>
            <a:off x="6467848" y="1206079"/>
            <a:ext cx="2215631" cy="2150913"/>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5372" y="3517876"/>
            <a:ext cx="5207067" cy="2709189"/>
          </a:xfrm>
          <a:prstGeom prst="rect">
            <a:avLst/>
          </a:prstGeom>
        </p:spPr>
      </p:pic>
    </p:spTree>
    <p:extLst>
      <p:ext uri="{BB962C8B-B14F-4D97-AF65-F5344CB8AC3E}">
        <p14:creationId xmlns:p14="http://schemas.microsoft.com/office/powerpoint/2010/main" val="326639371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20651</TotalTime>
  <Words>2381</Words>
  <Application>Microsoft Office PowerPoint</Application>
  <PresentationFormat>Presentación en pantalla (4:3)</PresentationFormat>
  <Paragraphs>536</Paragraphs>
  <Slides>49</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49</vt:i4>
      </vt:variant>
    </vt:vector>
  </HeadingPairs>
  <TitlesOfParts>
    <vt:vector size="56" baseType="lpstr">
      <vt:lpstr>Arial Unicode MS</vt:lpstr>
      <vt:lpstr>Arial</vt:lpstr>
      <vt:lpstr>Arial Narrow</vt:lpstr>
      <vt:lpstr>Calibri</vt:lpstr>
      <vt:lpstr>Calisto MT</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San_Sebastianito</dc:creator>
  <cp:lastModifiedBy>Cesar Ignacio Bocanegra Alvarado</cp:lastModifiedBy>
  <cp:revision>338</cp:revision>
  <cp:lastPrinted>2021-06-24T17:29:45Z</cp:lastPrinted>
  <dcterms:created xsi:type="dcterms:W3CDTF">2019-04-04T16:38:12Z</dcterms:created>
  <dcterms:modified xsi:type="dcterms:W3CDTF">2021-09-01T19:52:00Z</dcterms:modified>
</cp:coreProperties>
</file>