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7" r:id="rId2"/>
    <p:sldId id="401" r:id="rId3"/>
    <p:sldId id="414" r:id="rId4"/>
    <p:sldId id="415" r:id="rId5"/>
    <p:sldId id="405" r:id="rId6"/>
    <p:sldId id="408" r:id="rId7"/>
    <p:sldId id="409" r:id="rId8"/>
    <p:sldId id="410" r:id="rId9"/>
    <p:sldId id="411" r:id="rId10"/>
    <p:sldId id="412" r:id="rId11"/>
    <p:sldId id="413" r:id="rId12"/>
    <p:sldId id="407" r:id="rId13"/>
  </p:sldIdLst>
  <p:sldSz cx="9144000" cy="6858000" type="screen4x3"/>
  <p:notesSz cx="7077075" cy="90281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96" d="100"/>
          <a:sy n="96" d="100"/>
        </p:scale>
        <p:origin x="7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52973"/>
          </a:xfrm>
          <a:prstGeom prst="rect">
            <a:avLst/>
          </a:prstGeom>
        </p:spPr>
        <p:txBody>
          <a:bodyPr vert="horz" lIns="92610" tIns="46305" rIns="92610" bIns="46305" rtlCol="0"/>
          <a:lstStyle>
            <a:lvl1pPr algn="l">
              <a:defRPr sz="1200"/>
            </a:lvl1pPr>
          </a:lstStyle>
          <a:p>
            <a:endParaRPr lang="es-MX"/>
          </a:p>
        </p:txBody>
      </p:sp>
      <p:sp>
        <p:nvSpPr>
          <p:cNvPr id="3" name="Marcador de fecha 2"/>
          <p:cNvSpPr>
            <a:spLocks noGrp="1"/>
          </p:cNvSpPr>
          <p:nvPr>
            <p:ph type="dt" sz="quarter" idx="1"/>
          </p:nvPr>
        </p:nvSpPr>
        <p:spPr>
          <a:xfrm>
            <a:off x="4008705" y="0"/>
            <a:ext cx="3066733" cy="452973"/>
          </a:xfrm>
          <a:prstGeom prst="rect">
            <a:avLst/>
          </a:prstGeom>
        </p:spPr>
        <p:txBody>
          <a:bodyPr vert="horz" lIns="92610" tIns="46305" rIns="92610" bIns="46305" rtlCol="0"/>
          <a:lstStyle>
            <a:lvl1pPr algn="r">
              <a:defRPr sz="1200"/>
            </a:lvl1pPr>
          </a:lstStyle>
          <a:p>
            <a:fld id="{F9269531-2097-4C82-A49D-8F652776AF55}" type="datetimeFigureOut">
              <a:rPr lang="es-MX" smtClean="0"/>
              <a:t>04/05/2021</a:t>
            </a:fld>
            <a:endParaRPr lang="es-MX"/>
          </a:p>
        </p:txBody>
      </p:sp>
      <p:sp>
        <p:nvSpPr>
          <p:cNvPr id="4" name="Marcador de pie de página 3"/>
          <p:cNvSpPr>
            <a:spLocks noGrp="1"/>
          </p:cNvSpPr>
          <p:nvPr>
            <p:ph type="ftr" sz="quarter" idx="2"/>
          </p:nvPr>
        </p:nvSpPr>
        <p:spPr>
          <a:xfrm>
            <a:off x="0" y="8575141"/>
            <a:ext cx="3066733" cy="452972"/>
          </a:xfrm>
          <a:prstGeom prst="rect">
            <a:avLst/>
          </a:prstGeom>
        </p:spPr>
        <p:txBody>
          <a:bodyPr vert="horz" lIns="92610" tIns="46305" rIns="92610" bIns="46305"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008705" y="8575141"/>
            <a:ext cx="3066733" cy="452972"/>
          </a:xfrm>
          <a:prstGeom prst="rect">
            <a:avLst/>
          </a:prstGeom>
        </p:spPr>
        <p:txBody>
          <a:bodyPr vert="horz" lIns="92610" tIns="46305" rIns="92610" bIns="46305" rtlCol="0" anchor="b"/>
          <a:lstStyle>
            <a:lvl1pPr algn="r">
              <a:defRPr sz="1200"/>
            </a:lvl1pPr>
          </a:lstStyle>
          <a:p>
            <a:fld id="{C63D1CB4-C8AC-4BBB-9F6A-7ECCC4F68686}" type="slidenum">
              <a:rPr lang="es-MX" smtClean="0"/>
              <a:t>‹Nº›</a:t>
            </a:fld>
            <a:endParaRPr lang="es-MX"/>
          </a:p>
        </p:txBody>
      </p:sp>
    </p:spTree>
    <p:extLst>
      <p:ext uri="{BB962C8B-B14F-4D97-AF65-F5344CB8AC3E}">
        <p14:creationId xmlns:p14="http://schemas.microsoft.com/office/powerpoint/2010/main" val="13337642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7184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94922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187073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4722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5299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33840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8358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1289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10147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391875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pPr/>
              <a:t>04/05/2021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6293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CA625-C971-49EE-8B9D-A53304265FD5}" type="datetimeFigureOut">
              <a:rPr lang="es-MX" smtClean="0"/>
              <a:pPr/>
              <a:t>04/05/2021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DC1E-9D11-4CFD-B019-99FFD3DF903A}" type="slidenum">
              <a:rPr lang="es-MX" smtClean="0"/>
              <a:pPr/>
              <a:t>‹Nº›</a:t>
            </a:fld>
            <a:endParaRPr lang="es-MX" dirty="0"/>
          </a:p>
        </p:txBody>
      </p:sp>
    </p:spTree>
    <p:extLst>
      <p:ext uri="{BB962C8B-B14F-4D97-AF65-F5344CB8AC3E}">
        <p14:creationId xmlns:p14="http://schemas.microsoft.com/office/powerpoint/2010/main" val="202849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5" name="4 Rectángulo"/>
          <p:cNvSpPr/>
          <p:nvPr/>
        </p:nvSpPr>
        <p:spPr>
          <a:xfrm>
            <a:off x="2428860" y="1500174"/>
            <a:ext cx="5572132" cy="1200329"/>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endParaRPr lang="es-MX" dirty="0" smtClean="0">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6" name="5 CuadroTexto"/>
          <p:cNvSpPr txBox="1"/>
          <p:nvPr/>
        </p:nvSpPr>
        <p:spPr>
          <a:xfrm>
            <a:off x="1954444" y="3929066"/>
            <a:ext cx="5857916" cy="1323439"/>
          </a:xfrm>
          <a:prstGeom prst="rect">
            <a:avLst/>
          </a:prstGeom>
          <a:noFill/>
        </p:spPr>
        <p:txBody>
          <a:bodyPr wrap="square" rtlCol="0">
            <a:spAutoFit/>
          </a:bodyPr>
          <a:lstStyle/>
          <a:p>
            <a:pPr algn="ctr"/>
            <a:r>
              <a:rPr lang="es-MX" sz="2000" dirty="0" smtClean="0"/>
              <a:t>Informe Abril  2021</a:t>
            </a:r>
          </a:p>
          <a:p>
            <a:pPr algn="ctr"/>
            <a:r>
              <a:rPr lang="es-MX" sz="2000" dirty="0" smtClean="0"/>
              <a:t>CONTINGENCIA COVID </a:t>
            </a:r>
          </a:p>
          <a:p>
            <a:pPr algn="ctr"/>
            <a:r>
              <a:rPr lang="es-MX" sz="2000" dirty="0" smtClean="0"/>
              <a:t> </a:t>
            </a:r>
          </a:p>
          <a:p>
            <a:pPr algn="ctr"/>
            <a:endParaRPr lang="es-MX" sz="2000" dirty="0" smtClean="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71479"/>
            <a:ext cx="1328740" cy="1390359"/>
          </a:xfrm>
          <a:prstGeom prst="rect">
            <a:avLst/>
          </a:prstGeom>
          <a:noFill/>
          <a:ln>
            <a:noFill/>
          </a:ln>
          <a:extLst/>
        </p:spPr>
      </p:pic>
      <p:sp>
        <p:nvSpPr>
          <p:cNvPr id="8" name="7 CuadroTexto"/>
          <p:cNvSpPr txBox="1"/>
          <p:nvPr/>
        </p:nvSpPr>
        <p:spPr>
          <a:xfrm>
            <a:off x="1571604" y="3358834"/>
            <a:ext cx="7072362" cy="707886"/>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DELEGACIÓN MUNICIPAL  LAS JUNTAS</a:t>
            </a:r>
          </a:p>
          <a:p>
            <a:pPr algn="ct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1629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74386" y="1342216"/>
            <a:ext cx="2357454" cy="5447645"/>
          </a:xfrm>
          <a:prstGeom prst="rect">
            <a:avLst/>
          </a:prstGeom>
          <a:noFill/>
        </p:spPr>
        <p:txBody>
          <a:bodyPr wrap="square" rtlCol="0">
            <a:spAutoFit/>
          </a:bodyPr>
          <a:lstStyle/>
          <a:p>
            <a:pPr algn="ctr"/>
            <a:r>
              <a:rPr lang="es-MX" sz="1200" dirty="0" smtClean="0">
                <a:latin typeface="Arial" pitchFamily="34" charset="0"/>
                <a:cs typeface="Arial" pitchFamily="34" charset="0"/>
              </a:rPr>
              <a:t>15 DE ABRIL 2020</a:t>
            </a:r>
          </a:p>
          <a:p>
            <a:pPr algn="ctr"/>
            <a:endParaRPr lang="es-MX" sz="1200" dirty="0">
              <a:latin typeface="Arial" pitchFamily="34" charset="0"/>
              <a:cs typeface="Arial" pitchFamily="34" charset="0"/>
            </a:endParaRPr>
          </a:p>
          <a:p>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Se realizo el apoyo por parte de personal de la Delegacion para la Aplicación de la SEGUNDA DOSIS DE LA VACUNA de COVID para los Adultos Mayores con </a:t>
            </a:r>
            <a:r>
              <a:rPr lang="es-MX" sz="1200" dirty="0">
                <a:latin typeface="Arial" pitchFamily="34" charset="0"/>
                <a:cs typeface="Arial" pitchFamily="34" charset="0"/>
              </a:rPr>
              <a:t>un horario de 6</a:t>
            </a:r>
            <a:r>
              <a:rPr lang="es-MX" sz="1200" dirty="0" smtClean="0">
                <a:latin typeface="Arial" pitchFamily="34" charset="0"/>
                <a:cs typeface="Arial" pitchFamily="34" charset="0"/>
              </a:rPr>
              <a:t>:00 </a:t>
            </a:r>
            <a:r>
              <a:rPr lang="es-MX" sz="1200" dirty="0">
                <a:latin typeface="Arial" pitchFamily="34" charset="0"/>
                <a:cs typeface="Arial" pitchFamily="34" charset="0"/>
              </a:rPr>
              <a:t>a</a:t>
            </a:r>
            <a:r>
              <a:rPr lang="es-MX" sz="1200" dirty="0" smtClean="0">
                <a:latin typeface="Arial" pitchFamily="34" charset="0"/>
                <a:cs typeface="Arial" pitchFamily="34" charset="0"/>
              </a:rPr>
              <a:t>.m</a:t>
            </a:r>
            <a:r>
              <a:rPr lang="es-MX" sz="1200" dirty="0">
                <a:latin typeface="Arial" pitchFamily="34" charset="0"/>
                <a:cs typeface="Arial" pitchFamily="34" charset="0"/>
              </a:rPr>
              <a:t>. a 6</a:t>
            </a:r>
            <a:r>
              <a:rPr lang="es-MX" sz="1200" dirty="0" smtClean="0">
                <a:latin typeface="Arial" pitchFamily="34" charset="0"/>
                <a:cs typeface="Arial" pitchFamily="34" charset="0"/>
              </a:rPr>
              <a:t>:00 </a:t>
            </a:r>
            <a:r>
              <a:rPr lang="es-MX" sz="1200" dirty="0">
                <a:latin typeface="Arial" pitchFamily="34" charset="0"/>
                <a:cs typeface="Arial" pitchFamily="34" charset="0"/>
              </a:rPr>
              <a:t>p.m. </a:t>
            </a:r>
            <a:r>
              <a:rPr lang="es-MX" sz="1200" dirty="0" smtClean="0">
                <a:latin typeface="Arial" pitchFamily="34" charset="0"/>
                <a:cs typeface="Arial" pitchFamily="34" charset="0"/>
              </a:rPr>
              <a:t>el tercer día se colocaron 4,000 </a:t>
            </a:r>
            <a:r>
              <a:rPr lang="es-MX" sz="1200" dirty="0">
                <a:latin typeface="Arial" pitchFamily="34" charset="0"/>
                <a:cs typeface="Arial" pitchFamily="34" charset="0"/>
              </a:rPr>
              <a:t>v</a:t>
            </a:r>
            <a:r>
              <a:rPr lang="es-MX" sz="1200" dirty="0" smtClean="0">
                <a:latin typeface="Arial" pitchFamily="34" charset="0"/>
                <a:cs typeface="Arial" pitchFamily="34" charset="0"/>
              </a:rPr>
              <a:t>acunas, en </a:t>
            </a:r>
            <a:r>
              <a:rPr lang="es-MX" sz="1200" dirty="0">
                <a:latin typeface="Arial" pitchFamily="34" charset="0"/>
                <a:cs typeface="Arial" pitchFamily="34" charset="0"/>
              </a:rPr>
              <a:t>donde nos </a:t>
            </a:r>
            <a:r>
              <a:rPr lang="es-MX" sz="1200" dirty="0" smtClean="0">
                <a:latin typeface="Arial" pitchFamily="34" charset="0"/>
                <a:cs typeface="Arial" pitchFamily="34" charset="0"/>
              </a:rPr>
              <a:t>apoya:</a:t>
            </a: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*Gobierno federal</a:t>
            </a:r>
          </a:p>
          <a:p>
            <a:r>
              <a:rPr lang="es-MX" sz="1200" dirty="0" smtClean="0">
                <a:latin typeface="Arial" pitchFamily="34" charset="0"/>
                <a:cs typeface="Arial" pitchFamily="34" charset="0"/>
              </a:rPr>
              <a:t>*Sedena</a:t>
            </a:r>
          </a:p>
          <a:p>
            <a:r>
              <a:rPr lang="es-MX" sz="1200" dirty="0">
                <a:latin typeface="Arial" pitchFamily="34" charset="0"/>
                <a:cs typeface="Arial" pitchFamily="34" charset="0"/>
              </a:rPr>
              <a:t>*</a:t>
            </a:r>
            <a:r>
              <a:rPr lang="es-MX" sz="1200" dirty="0" smtClean="0">
                <a:latin typeface="Arial" pitchFamily="34" charset="0"/>
                <a:cs typeface="Arial" pitchFamily="34" charset="0"/>
              </a:rPr>
              <a:t>Secretaria de salud </a:t>
            </a:r>
          </a:p>
          <a:p>
            <a:r>
              <a:rPr lang="es-MX" sz="1200" dirty="0" smtClean="0">
                <a:latin typeface="Arial" pitchFamily="34" charset="0"/>
                <a:cs typeface="Arial" pitchFamily="34" charset="0"/>
              </a:rPr>
              <a:t>*</a:t>
            </a:r>
            <a:r>
              <a:rPr lang="es-MX" sz="1200" dirty="0">
                <a:latin typeface="Arial" pitchFamily="34" charset="0"/>
                <a:cs typeface="Arial" pitchFamily="34" charset="0"/>
              </a:rPr>
              <a:t>G</a:t>
            </a:r>
            <a:r>
              <a:rPr lang="es-MX" sz="1200" dirty="0" smtClean="0">
                <a:latin typeface="Arial" pitchFamily="34" charset="0"/>
                <a:cs typeface="Arial" pitchFamily="34" charset="0"/>
              </a:rPr>
              <a:t>obierno del Estado</a:t>
            </a:r>
          </a:p>
          <a:p>
            <a:r>
              <a:rPr lang="es-MX" sz="1200" dirty="0" smtClean="0">
                <a:latin typeface="Arial" pitchFamily="34" charset="0"/>
                <a:cs typeface="Arial" pitchFamily="34" charset="0"/>
              </a:rPr>
              <a:t>*Protección civil y bomberos</a:t>
            </a:r>
          </a:p>
          <a:p>
            <a:r>
              <a:rPr lang="es-MX" sz="1200" dirty="0" smtClean="0">
                <a:latin typeface="Arial" pitchFamily="34" charset="0"/>
                <a:cs typeface="Arial" pitchFamily="34" charset="0"/>
              </a:rPr>
              <a:t>*Seguridad publica</a:t>
            </a:r>
          </a:p>
          <a:p>
            <a:r>
              <a:rPr lang="es-MX" sz="1200" dirty="0" smtClean="0">
                <a:latin typeface="Arial" pitchFamily="34" charset="0"/>
                <a:cs typeface="Arial" pitchFamily="34" charset="0"/>
              </a:rPr>
              <a:t>*Comude</a:t>
            </a:r>
          </a:p>
          <a:p>
            <a:r>
              <a:rPr lang="es-MX" sz="1200" dirty="0" smtClean="0">
                <a:latin typeface="Arial" pitchFamily="34" charset="0"/>
                <a:cs typeface="Arial" pitchFamily="34" charset="0"/>
              </a:rPr>
              <a:t>*Participación ciudadana</a:t>
            </a:r>
          </a:p>
          <a:p>
            <a:r>
              <a:rPr lang="es-MX" sz="1200" dirty="0" smtClean="0">
                <a:latin typeface="Arial" pitchFamily="34" charset="0"/>
                <a:cs typeface="Arial" pitchFamily="34" charset="0"/>
              </a:rPr>
              <a:t>*Servicios médicos municipales</a:t>
            </a:r>
            <a:endParaRPr lang="es-MX" sz="1200" dirty="0">
              <a:latin typeface="Arial" pitchFamily="34" charset="0"/>
              <a:cs typeface="Arial" pitchFamily="34" charset="0"/>
            </a:endParaRPr>
          </a:p>
          <a:p>
            <a:r>
              <a:rPr lang="es-MX" sz="1200" dirty="0" smtClean="0">
                <a:latin typeface="Arial" pitchFamily="34" charset="0"/>
                <a:cs typeface="Arial" pitchFamily="34" charset="0"/>
              </a:rPr>
              <a:t>*Voluntarios </a:t>
            </a:r>
          </a:p>
          <a:p>
            <a:r>
              <a:rPr lang="es-MX" sz="1200" dirty="0" smtClean="0">
                <a:latin typeface="Arial" pitchFamily="34" charset="0"/>
                <a:cs typeface="Arial" pitchFamily="34" charset="0"/>
              </a:rPr>
              <a:t>*personal de la  Delegación</a:t>
            </a:r>
          </a:p>
          <a:p>
            <a:r>
              <a:rPr lang="es-MX" sz="1200" dirty="0" smtClean="0">
                <a:latin typeface="Arial" pitchFamily="34" charset="0"/>
                <a:cs typeface="Arial" pitchFamily="34" charset="0"/>
              </a:rPr>
              <a:t>*Dif</a:t>
            </a:r>
          </a:p>
          <a:p>
            <a:endParaRPr lang="es-MX" sz="1200" dirty="0">
              <a:latin typeface="Arial" pitchFamily="34" charset="0"/>
              <a:cs typeface="Arial" pitchFamily="34" charset="0"/>
            </a:endParaRPr>
          </a:p>
          <a:p>
            <a:r>
              <a:rPr lang="es-MX" sz="1200" dirty="0" smtClean="0">
                <a:latin typeface="Arial" pitchFamily="34" charset="0"/>
                <a:cs typeface="Arial" pitchFamily="34" charset="0"/>
              </a:rPr>
              <a:t>Asisten 5,500 personas.</a:t>
            </a: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APOYO A OTRAS DEPENDENCIAS                                                                                                       ABRIL 2020</a:t>
            </a:r>
            <a:endParaRPr lang="es-MX" sz="12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0027" y="1660765"/>
            <a:ext cx="3291858" cy="185167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068" y="1520172"/>
            <a:ext cx="1599642" cy="213285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0027" y="4066038"/>
            <a:ext cx="3420863" cy="1925893"/>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5571" y="3839559"/>
            <a:ext cx="1815666" cy="2420888"/>
          </a:xfrm>
          <a:prstGeom prst="rect">
            <a:avLst/>
          </a:prstGeom>
        </p:spPr>
      </p:pic>
    </p:spTree>
    <p:extLst>
      <p:ext uri="{BB962C8B-B14F-4D97-AF65-F5344CB8AC3E}">
        <p14:creationId xmlns:p14="http://schemas.microsoft.com/office/powerpoint/2010/main" val="829033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74386" y="1342216"/>
            <a:ext cx="2357454" cy="5447645"/>
          </a:xfrm>
          <a:prstGeom prst="rect">
            <a:avLst/>
          </a:prstGeom>
          <a:noFill/>
        </p:spPr>
        <p:txBody>
          <a:bodyPr wrap="square" rtlCol="0">
            <a:spAutoFit/>
          </a:bodyPr>
          <a:lstStyle/>
          <a:p>
            <a:pPr algn="ctr"/>
            <a:r>
              <a:rPr lang="es-MX" sz="1200" dirty="0" smtClean="0">
                <a:latin typeface="Arial" pitchFamily="34" charset="0"/>
                <a:cs typeface="Arial" pitchFamily="34" charset="0"/>
              </a:rPr>
              <a:t>16 DE ABRIL 2020</a:t>
            </a:r>
          </a:p>
          <a:p>
            <a:pPr algn="ctr"/>
            <a:endParaRPr lang="es-MX" sz="1200" dirty="0">
              <a:latin typeface="Arial" pitchFamily="34" charset="0"/>
              <a:cs typeface="Arial" pitchFamily="34" charset="0"/>
            </a:endParaRPr>
          </a:p>
          <a:p>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Se realizo el apoyo por parte de personal de la Delegacion para la Aplicación de la SEGUNDA DOSIS DE LA VACUNA de COVID para los Adultos Mayores con </a:t>
            </a:r>
            <a:r>
              <a:rPr lang="es-MX" sz="1200" dirty="0">
                <a:latin typeface="Arial" pitchFamily="34" charset="0"/>
                <a:cs typeface="Arial" pitchFamily="34" charset="0"/>
              </a:rPr>
              <a:t>un horario de 6</a:t>
            </a:r>
            <a:r>
              <a:rPr lang="es-MX" sz="1200" dirty="0" smtClean="0">
                <a:latin typeface="Arial" pitchFamily="34" charset="0"/>
                <a:cs typeface="Arial" pitchFamily="34" charset="0"/>
              </a:rPr>
              <a:t>:00 </a:t>
            </a:r>
            <a:r>
              <a:rPr lang="es-MX" sz="1200" dirty="0">
                <a:latin typeface="Arial" pitchFamily="34" charset="0"/>
                <a:cs typeface="Arial" pitchFamily="34" charset="0"/>
              </a:rPr>
              <a:t>a</a:t>
            </a:r>
            <a:r>
              <a:rPr lang="es-MX" sz="1200" dirty="0" smtClean="0">
                <a:latin typeface="Arial" pitchFamily="34" charset="0"/>
                <a:cs typeface="Arial" pitchFamily="34" charset="0"/>
              </a:rPr>
              <a:t>.m</a:t>
            </a:r>
            <a:r>
              <a:rPr lang="es-MX" sz="1200" dirty="0">
                <a:latin typeface="Arial" pitchFamily="34" charset="0"/>
                <a:cs typeface="Arial" pitchFamily="34" charset="0"/>
              </a:rPr>
              <a:t>. a </a:t>
            </a:r>
            <a:r>
              <a:rPr lang="es-MX" sz="1200" dirty="0" smtClean="0">
                <a:latin typeface="Arial" pitchFamily="34" charset="0"/>
                <a:cs typeface="Arial" pitchFamily="34" charset="0"/>
              </a:rPr>
              <a:t>8:00 </a:t>
            </a:r>
            <a:r>
              <a:rPr lang="es-MX" sz="1200" dirty="0">
                <a:latin typeface="Arial" pitchFamily="34" charset="0"/>
                <a:cs typeface="Arial" pitchFamily="34" charset="0"/>
              </a:rPr>
              <a:t>p.m. </a:t>
            </a:r>
            <a:r>
              <a:rPr lang="es-MX" sz="1200" dirty="0" smtClean="0">
                <a:latin typeface="Arial" pitchFamily="34" charset="0"/>
                <a:cs typeface="Arial" pitchFamily="34" charset="0"/>
              </a:rPr>
              <a:t>el cuarto día se colocaron 1,140 </a:t>
            </a:r>
            <a:r>
              <a:rPr lang="es-MX" sz="1200" dirty="0">
                <a:latin typeface="Arial" pitchFamily="34" charset="0"/>
                <a:cs typeface="Arial" pitchFamily="34" charset="0"/>
              </a:rPr>
              <a:t>v</a:t>
            </a:r>
            <a:r>
              <a:rPr lang="es-MX" sz="1200" dirty="0" smtClean="0">
                <a:latin typeface="Arial" pitchFamily="34" charset="0"/>
                <a:cs typeface="Arial" pitchFamily="34" charset="0"/>
              </a:rPr>
              <a:t>acunas, en </a:t>
            </a:r>
            <a:r>
              <a:rPr lang="es-MX" sz="1200" dirty="0">
                <a:latin typeface="Arial" pitchFamily="34" charset="0"/>
                <a:cs typeface="Arial" pitchFamily="34" charset="0"/>
              </a:rPr>
              <a:t>donde nos </a:t>
            </a:r>
            <a:r>
              <a:rPr lang="es-MX" sz="1200" dirty="0" smtClean="0">
                <a:latin typeface="Arial" pitchFamily="34" charset="0"/>
                <a:cs typeface="Arial" pitchFamily="34" charset="0"/>
              </a:rPr>
              <a:t>apoya:</a:t>
            </a: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*Gobierno federal</a:t>
            </a:r>
          </a:p>
          <a:p>
            <a:r>
              <a:rPr lang="es-MX" sz="1200" dirty="0" smtClean="0">
                <a:latin typeface="Arial" pitchFamily="34" charset="0"/>
                <a:cs typeface="Arial" pitchFamily="34" charset="0"/>
              </a:rPr>
              <a:t>*Sedena</a:t>
            </a:r>
          </a:p>
          <a:p>
            <a:r>
              <a:rPr lang="es-MX" sz="1200" dirty="0">
                <a:latin typeface="Arial" pitchFamily="34" charset="0"/>
                <a:cs typeface="Arial" pitchFamily="34" charset="0"/>
              </a:rPr>
              <a:t>*</a:t>
            </a:r>
            <a:r>
              <a:rPr lang="es-MX" sz="1200" dirty="0" smtClean="0">
                <a:latin typeface="Arial" pitchFamily="34" charset="0"/>
                <a:cs typeface="Arial" pitchFamily="34" charset="0"/>
              </a:rPr>
              <a:t>Secretaria de salud </a:t>
            </a:r>
          </a:p>
          <a:p>
            <a:r>
              <a:rPr lang="es-MX" sz="1200" dirty="0" smtClean="0">
                <a:latin typeface="Arial" pitchFamily="34" charset="0"/>
                <a:cs typeface="Arial" pitchFamily="34" charset="0"/>
              </a:rPr>
              <a:t>*</a:t>
            </a:r>
            <a:r>
              <a:rPr lang="es-MX" sz="1200" dirty="0">
                <a:latin typeface="Arial" pitchFamily="34" charset="0"/>
                <a:cs typeface="Arial" pitchFamily="34" charset="0"/>
              </a:rPr>
              <a:t>G</a:t>
            </a:r>
            <a:r>
              <a:rPr lang="es-MX" sz="1200" dirty="0" smtClean="0">
                <a:latin typeface="Arial" pitchFamily="34" charset="0"/>
                <a:cs typeface="Arial" pitchFamily="34" charset="0"/>
              </a:rPr>
              <a:t>obierno del Estado</a:t>
            </a:r>
          </a:p>
          <a:p>
            <a:r>
              <a:rPr lang="es-MX" sz="1200" dirty="0" smtClean="0">
                <a:latin typeface="Arial" pitchFamily="34" charset="0"/>
                <a:cs typeface="Arial" pitchFamily="34" charset="0"/>
              </a:rPr>
              <a:t>*Protección civil y bomberos</a:t>
            </a:r>
          </a:p>
          <a:p>
            <a:r>
              <a:rPr lang="es-MX" sz="1200" dirty="0" smtClean="0">
                <a:latin typeface="Arial" pitchFamily="34" charset="0"/>
                <a:cs typeface="Arial" pitchFamily="34" charset="0"/>
              </a:rPr>
              <a:t>*Seguridad publica</a:t>
            </a:r>
          </a:p>
          <a:p>
            <a:r>
              <a:rPr lang="es-MX" sz="1200" dirty="0" smtClean="0">
                <a:latin typeface="Arial" pitchFamily="34" charset="0"/>
                <a:cs typeface="Arial" pitchFamily="34" charset="0"/>
              </a:rPr>
              <a:t>*Comude</a:t>
            </a:r>
          </a:p>
          <a:p>
            <a:r>
              <a:rPr lang="es-MX" sz="1200" dirty="0" smtClean="0">
                <a:latin typeface="Arial" pitchFamily="34" charset="0"/>
                <a:cs typeface="Arial" pitchFamily="34" charset="0"/>
              </a:rPr>
              <a:t>*Participación ciudadana</a:t>
            </a:r>
          </a:p>
          <a:p>
            <a:r>
              <a:rPr lang="es-MX" sz="1200" dirty="0" smtClean="0">
                <a:latin typeface="Arial" pitchFamily="34" charset="0"/>
                <a:cs typeface="Arial" pitchFamily="34" charset="0"/>
              </a:rPr>
              <a:t>*Servicios médicos municipales</a:t>
            </a:r>
            <a:endParaRPr lang="es-MX" sz="1200" dirty="0">
              <a:latin typeface="Arial" pitchFamily="34" charset="0"/>
              <a:cs typeface="Arial" pitchFamily="34" charset="0"/>
            </a:endParaRPr>
          </a:p>
          <a:p>
            <a:r>
              <a:rPr lang="es-MX" sz="1200" dirty="0" smtClean="0">
                <a:latin typeface="Arial" pitchFamily="34" charset="0"/>
                <a:cs typeface="Arial" pitchFamily="34" charset="0"/>
              </a:rPr>
              <a:t>*Voluntarios </a:t>
            </a:r>
          </a:p>
          <a:p>
            <a:r>
              <a:rPr lang="es-MX" sz="1200" dirty="0" smtClean="0">
                <a:latin typeface="Arial" pitchFamily="34" charset="0"/>
                <a:cs typeface="Arial" pitchFamily="34" charset="0"/>
              </a:rPr>
              <a:t>*personal de la  Delegación</a:t>
            </a:r>
          </a:p>
          <a:p>
            <a:r>
              <a:rPr lang="es-MX" sz="1200" dirty="0" smtClean="0">
                <a:latin typeface="Arial" pitchFamily="34" charset="0"/>
                <a:cs typeface="Arial" pitchFamily="34" charset="0"/>
              </a:rPr>
              <a:t>*Dif</a:t>
            </a:r>
          </a:p>
          <a:p>
            <a:endParaRPr lang="es-MX" sz="1200" dirty="0">
              <a:latin typeface="Arial" pitchFamily="34" charset="0"/>
              <a:cs typeface="Arial" pitchFamily="34" charset="0"/>
            </a:endParaRPr>
          </a:p>
          <a:p>
            <a:r>
              <a:rPr lang="es-MX" sz="1200" dirty="0" smtClean="0">
                <a:latin typeface="Arial" pitchFamily="34" charset="0"/>
                <a:cs typeface="Arial" pitchFamily="34" charset="0"/>
              </a:rPr>
              <a:t>Asisten 2,500 personas.</a:t>
            </a: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APOYO A OTRAS DEPENDENCIAS                                                                                                       ABRIL 2020</a:t>
            </a:r>
            <a:endParaRPr lang="es-MX" sz="1200"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15552" r="2048"/>
          <a:stretch/>
        </p:blipFill>
        <p:spPr>
          <a:xfrm>
            <a:off x="3318586" y="1342216"/>
            <a:ext cx="3240360" cy="2213925"/>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4673" y="1458436"/>
            <a:ext cx="1815666" cy="2420888"/>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41730" y="3848395"/>
            <a:ext cx="3091044" cy="2318283"/>
          </a:xfrm>
          <a:prstGeom prst="rect">
            <a:avLst/>
          </a:prstGeom>
        </p:spPr>
      </p:pic>
      <p:pic>
        <p:nvPicPr>
          <p:cNvPr id="15" name="Imagen 14"/>
          <p:cNvPicPr>
            <a:picLocks noChangeAspect="1"/>
          </p:cNvPicPr>
          <p:nvPr/>
        </p:nvPicPr>
        <p:blipFill rotWithShape="1">
          <a:blip r:embed="rId5" cstate="print">
            <a:extLst>
              <a:ext uri="{28A0092B-C50C-407E-A947-70E740481C1C}">
                <a14:useLocalDpi xmlns:a14="http://schemas.microsoft.com/office/drawing/2010/main" val="0"/>
              </a:ext>
            </a:extLst>
          </a:blip>
          <a:srcRect t="21592" b="19928"/>
          <a:stretch/>
        </p:blipFill>
        <p:spPr>
          <a:xfrm>
            <a:off x="6558946" y="4338238"/>
            <a:ext cx="2031690" cy="1584176"/>
          </a:xfrm>
          <a:prstGeom prst="rect">
            <a:avLst/>
          </a:prstGeom>
        </p:spPr>
      </p:pic>
    </p:spTree>
    <p:extLst>
      <p:ext uri="{BB962C8B-B14F-4D97-AF65-F5344CB8AC3E}">
        <p14:creationId xmlns:p14="http://schemas.microsoft.com/office/powerpoint/2010/main" val="3097420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28977" y="1639850"/>
            <a:ext cx="2357454" cy="2308324"/>
          </a:xfrm>
          <a:prstGeom prst="rect">
            <a:avLst/>
          </a:prstGeom>
          <a:noFill/>
        </p:spPr>
        <p:txBody>
          <a:bodyPr wrap="square" rtlCol="0">
            <a:spAutoFit/>
          </a:bodyPr>
          <a:lstStyle/>
          <a:p>
            <a:pPr algn="ctr"/>
            <a:r>
              <a:rPr lang="es-MX" sz="1200" dirty="0" smtClean="0">
                <a:latin typeface="Arial" pitchFamily="34" charset="0"/>
                <a:cs typeface="Arial" pitchFamily="34" charset="0"/>
              </a:rPr>
              <a:t>23 DE MARZO </a:t>
            </a:r>
          </a:p>
          <a:p>
            <a:pPr algn="just"/>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Recuperación de espacio en la pinta de barda de la Plaza Principal de Las Juntas por parte del personal de la Delegacion.</a:t>
            </a:r>
          </a:p>
          <a:p>
            <a:pPr algn="just"/>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con un horario de 10:00 </a:t>
            </a:r>
            <a:r>
              <a:rPr lang="es-MX" sz="1200" dirty="0">
                <a:latin typeface="Arial" pitchFamily="34" charset="0"/>
                <a:cs typeface="Arial" pitchFamily="34" charset="0"/>
              </a:rPr>
              <a:t>a</a:t>
            </a:r>
            <a:r>
              <a:rPr lang="es-MX" sz="1200" dirty="0" smtClean="0">
                <a:latin typeface="Arial" pitchFamily="34" charset="0"/>
                <a:cs typeface="Arial" pitchFamily="34" charset="0"/>
              </a:rPr>
              <a:t>.m. a 12:00 p.m.</a:t>
            </a:r>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 </a:t>
            </a:r>
            <a:r>
              <a:rPr lang="es-MX" sz="1200" b="1" i="1" dirty="0"/>
              <a:t>4. Brigadas de mantenimiento y recuperación de espacios públicos</a:t>
            </a:r>
            <a:r>
              <a:rPr lang="es-MX" sz="1200" dirty="0" smtClean="0">
                <a:latin typeface="Arial" panose="020B0604020202020204" pitchFamily="34" charset="0"/>
                <a:cs typeface="Arial" panose="020B0604020202020204" pitchFamily="34" charset="0"/>
              </a:rPr>
              <a:t>                                                 MARZO  2020</a:t>
            </a:r>
            <a:endParaRPr lang="es-MX" sz="12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055" y="1387869"/>
            <a:ext cx="1277945" cy="2271902"/>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006" y="3636440"/>
            <a:ext cx="1496764" cy="2660914"/>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7995" y="1393672"/>
            <a:ext cx="1483263" cy="2636912"/>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1363982"/>
            <a:ext cx="1576306" cy="2802321"/>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0511" y="4358389"/>
            <a:ext cx="2915816" cy="1641559"/>
          </a:xfrm>
          <a:prstGeom prst="rect">
            <a:avLst/>
          </a:prstGeom>
        </p:spPr>
      </p:pic>
    </p:spTree>
    <p:extLst>
      <p:ext uri="{BB962C8B-B14F-4D97-AF65-F5344CB8AC3E}">
        <p14:creationId xmlns:p14="http://schemas.microsoft.com/office/powerpoint/2010/main" val="1450857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28977" y="1639850"/>
            <a:ext cx="2357454" cy="3600986"/>
          </a:xfrm>
          <a:prstGeom prst="rect">
            <a:avLst/>
          </a:prstGeom>
          <a:noFill/>
        </p:spPr>
        <p:txBody>
          <a:bodyPr wrap="square" rtlCol="0">
            <a:spAutoFit/>
          </a:bodyPr>
          <a:lstStyle/>
          <a:p>
            <a:pPr algn="ctr"/>
            <a:r>
              <a:rPr lang="es-MX" sz="1200" dirty="0" smtClean="0">
                <a:latin typeface="Arial" pitchFamily="34" charset="0"/>
                <a:cs typeface="Arial" pitchFamily="34" charset="0"/>
              </a:rPr>
              <a:t>24 DE MARZO</a:t>
            </a:r>
          </a:p>
          <a:p>
            <a:pPr algn="ctr"/>
            <a:endParaRPr lang="es-MX" sz="1200" dirty="0">
              <a:latin typeface="Arial" pitchFamily="34" charset="0"/>
              <a:cs typeface="Arial" pitchFamily="34" charset="0"/>
            </a:endParaRPr>
          </a:p>
          <a:p>
            <a:pPr algn="ctr"/>
            <a:r>
              <a:rPr lang="es-MX" sz="1200" dirty="0" smtClean="0">
                <a:latin typeface="Arial" pitchFamily="34" charset="0"/>
                <a:cs typeface="Arial" pitchFamily="34" charset="0"/>
              </a:rPr>
              <a:t>Visita en la colonia FOVISSSTE MIRAVALLE para la verificación de los trabajos que se están realizando de mantenimiento a Edificios de la Av. Paseos del Cero del 4 por parte del ayuntamiento de San Pedro Tlaquepaque.</a:t>
            </a:r>
          </a:p>
          <a:p>
            <a:pPr algn="ctr"/>
            <a:endParaRPr lang="es-MX" sz="1200" dirty="0">
              <a:latin typeface="Arial" pitchFamily="34" charset="0"/>
              <a:cs typeface="Arial" pitchFamily="34" charset="0"/>
            </a:endParaRPr>
          </a:p>
          <a:p>
            <a:pPr algn="ctr"/>
            <a:r>
              <a:rPr lang="es-MX" sz="1200" dirty="0" smtClean="0">
                <a:latin typeface="Arial" pitchFamily="34" charset="0"/>
                <a:cs typeface="Arial" pitchFamily="34" charset="0"/>
              </a:rPr>
              <a:t>con un horario de 12:00 </a:t>
            </a:r>
            <a:r>
              <a:rPr lang="es-MX" sz="1200" dirty="0">
                <a:latin typeface="Arial" pitchFamily="34" charset="0"/>
                <a:cs typeface="Arial" pitchFamily="34" charset="0"/>
              </a:rPr>
              <a:t>p</a:t>
            </a:r>
            <a:r>
              <a:rPr lang="es-MX" sz="1200" dirty="0" smtClean="0">
                <a:latin typeface="Arial" pitchFamily="34" charset="0"/>
                <a:cs typeface="Arial" pitchFamily="34" charset="0"/>
              </a:rPr>
              <a:t>.m. a 12:30 p.m. en donde nos apoya Norma a la Torre y  personal de la Delegacion. Asisten 3 personas.</a:t>
            </a:r>
          </a:p>
          <a:p>
            <a:pPr algn="just"/>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MARZO 2020</a:t>
            </a:r>
            <a:endParaRPr lang="es-MX" sz="1200"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7107" y="1349383"/>
            <a:ext cx="1977684" cy="2636912"/>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01" y="3732704"/>
            <a:ext cx="1815666" cy="2420888"/>
          </a:xfrm>
          <a:prstGeom prst="rect">
            <a:avLst/>
          </a:prstGeom>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b="18021"/>
          <a:stretch/>
        </p:blipFill>
        <p:spPr>
          <a:xfrm>
            <a:off x="6196821" y="1409881"/>
            <a:ext cx="2301720" cy="2515916"/>
          </a:xfrm>
          <a:prstGeom prst="rect">
            <a:avLst/>
          </a:prstGeom>
        </p:spPr>
      </p:pic>
    </p:spTree>
    <p:extLst>
      <p:ext uri="{BB962C8B-B14F-4D97-AF65-F5344CB8AC3E}">
        <p14:creationId xmlns:p14="http://schemas.microsoft.com/office/powerpoint/2010/main" val="3624807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28977" y="1639850"/>
            <a:ext cx="2357454" cy="2677656"/>
          </a:xfrm>
          <a:prstGeom prst="rect">
            <a:avLst/>
          </a:prstGeom>
          <a:noFill/>
        </p:spPr>
        <p:txBody>
          <a:bodyPr wrap="square" rtlCol="0">
            <a:spAutoFit/>
          </a:bodyPr>
          <a:lstStyle/>
          <a:p>
            <a:pPr algn="ctr"/>
            <a:r>
              <a:rPr lang="es-MX" sz="1200" dirty="0" smtClean="0">
                <a:latin typeface="Arial" pitchFamily="34" charset="0"/>
                <a:cs typeface="Arial" pitchFamily="34" charset="0"/>
              </a:rPr>
              <a:t>03 DE ABRIL</a:t>
            </a:r>
          </a:p>
          <a:p>
            <a:pPr algn="ctr"/>
            <a:endParaRPr lang="es-MX" sz="1200" dirty="0">
              <a:latin typeface="Arial" pitchFamily="34" charset="0"/>
              <a:cs typeface="Arial" pitchFamily="34" charset="0"/>
            </a:endParaRPr>
          </a:p>
          <a:p>
            <a:pPr algn="ctr"/>
            <a:r>
              <a:rPr lang="es-MX" sz="1200" dirty="0" smtClean="0">
                <a:latin typeface="Arial" pitchFamily="34" charset="0"/>
                <a:cs typeface="Arial" pitchFamily="34" charset="0"/>
              </a:rPr>
              <a:t>Visita en la colonia INFONAVIT para la verificación de la construcción de rampas en el andador José de Páez por parte del ayuntamiento de San Pedro Tlaquepaque.</a:t>
            </a:r>
          </a:p>
          <a:p>
            <a:pPr algn="ctr"/>
            <a:endParaRPr lang="es-MX" sz="1200" dirty="0">
              <a:latin typeface="Arial" pitchFamily="34" charset="0"/>
              <a:cs typeface="Arial" pitchFamily="34" charset="0"/>
            </a:endParaRPr>
          </a:p>
          <a:p>
            <a:pPr algn="ctr"/>
            <a:r>
              <a:rPr lang="es-MX" sz="1200" dirty="0" smtClean="0">
                <a:latin typeface="Arial" pitchFamily="34" charset="0"/>
                <a:cs typeface="Arial" pitchFamily="34" charset="0"/>
              </a:rPr>
              <a:t>con un horario de 12:00 </a:t>
            </a:r>
            <a:r>
              <a:rPr lang="es-MX" sz="1200" dirty="0">
                <a:latin typeface="Arial" pitchFamily="34" charset="0"/>
                <a:cs typeface="Arial" pitchFamily="34" charset="0"/>
              </a:rPr>
              <a:t>p</a:t>
            </a:r>
            <a:r>
              <a:rPr lang="es-MX" sz="1200" dirty="0" smtClean="0">
                <a:latin typeface="Arial" pitchFamily="34" charset="0"/>
                <a:cs typeface="Arial" pitchFamily="34" charset="0"/>
              </a:rPr>
              <a:t>.m. a 1:00 p.m. en donde asiste Norma a la Torre.</a:t>
            </a:r>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ABRIL 2020</a:t>
            </a:r>
            <a:endParaRPr lang="es-MX" sz="12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0991" y="1372190"/>
            <a:ext cx="1544700" cy="3212976"/>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691" y="2060848"/>
            <a:ext cx="1714541" cy="4005064"/>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939" y="1365723"/>
            <a:ext cx="1752415" cy="3645024"/>
          </a:xfrm>
          <a:prstGeom prst="rect">
            <a:avLst/>
          </a:prstGeom>
        </p:spPr>
      </p:pic>
    </p:spTree>
    <p:extLst>
      <p:ext uri="{BB962C8B-B14F-4D97-AF65-F5344CB8AC3E}">
        <p14:creationId xmlns:p14="http://schemas.microsoft.com/office/powerpoint/2010/main" val="1883204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28977" y="1639850"/>
            <a:ext cx="2357454" cy="3416320"/>
          </a:xfrm>
          <a:prstGeom prst="rect">
            <a:avLst/>
          </a:prstGeom>
          <a:noFill/>
        </p:spPr>
        <p:txBody>
          <a:bodyPr wrap="square" rtlCol="0">
            <a:spAutoFit/>
          </a:bodyPr>
          <a:lstStyle/>
          <a:p>
            <a:pPr algn="ctr"/>
            <a:r>
              <a:rPr lang="es-MX" sz="1200" dirty="0">
                <a:latin typeface="Arial" pitchFamily="34" charset="0"/>
                <a:cs typeface="Arial" pitchFamily="34" charset="0"/>
              </a:rPr>
              <a:t>2</a:t>
            </a:r>
            <a:r>
              <a:rPr lang="es-MX" sz="1200" dirty="0" smtClean="0">
                <a:latin typeface="Arial" pitchFamily="34" charset="0"/>
                <a:cs typeface="Arial" pitchFamily="34" charset="0"/>
              </a:rPr>
              <a:t>3 DE ABRIL</a:t>
            </a:r>
          </a:p>
          <a:p>
            <a:pPr algn="ctr"/>
            <a:endParaRPr lang="es-MX" sz="1200" dirty="0">
              <a:latin typeface="Arial" pitchFamily="34" charset="0"/>
              <a:cs typeface="Arial" pitchFamily="34" charset="0"/>
            </a:endParaRPr>
          </a:p>
          <a:p>
            <a:pPr algn="ctr"/>
            <a:r>
              <a:rPr lang="es-MX" sz="1200" dirty="0" smtClean="0">
                <a:latin typeface="Arial" pitchFamily="34" charset="0"/>
                <a:cs typeface="Arial" pitchFamily="34" charset="0"/>
              </a:rPr>
              <a:t>Visita en la colonia El campesino en la calle Francisco Corona  para la verificación de la obra en proceso por parte del ayuntamiento de San Pedro Tlaquepaque. Asiste la Presidenta Interina </a:t>
            </a:r>
            <a:r>
              <a:rPr lang="es-MX" sz="1200" dirty="0" err="1" smtClean="0">
                <a:latin typeface="Arial" pitchFamily="34" charset="0"/>
                <a:cs typeface="Arial" pitchFamily="34" charset="0"/>
              </a:rPr>
              <a:t>Betsabe</a:t>
            </a:r>
            <a:r>
              <a:rPr lang="es-MX" sz="1200" dirty="0" smtClean="0">
                <a:latin typeface="Arial" pitchFamily="34" charset="0"/>
                <a:cs typeface="Arial" pitchFamily="34" charset="0"/>
              </a:rPr>
              <a:t> Almaguer, Norma A La Torre Protección Civil, Seguridad Publica, Obras Publicas, Participación Ciudadana y personal de la delegación.</a:t>
            </a:r>
          </a:p>
          <a:p>
            <a:pPr algn="ctr"/>
            <a:endParaRPr lang="es-MX" sz="1200" dirty="0">
              <a:latin typeface="Arial" pitchFamily="34" charset="0"/>
              <a:cs typeface="Arial" pitchFamily="34" charset="0"/>
            </a:endParaRPr>
          </a:p>
          <a:p>
            <a:pPr algn="ctr"/>
            <a:r>
              <a:rPr lang="es-MX" sz="1200" dirty="0" smtClean="0">
                <a:latin typeface="Arial" pitchFamily="34" charset="0"/>
                <a:cs typeface="Arial" pitchFamily="34" charset="0"/>
              </a:rPr>
              <a:t>con un horario de 10:00 </a:t>
            </a:r>
            <a:r>
              <a:rPr lang="es-MX" sz="1200" dirty="0">
                <a:latin typeface="Arial" pitchFamily="34" charset="0"/>
                <a:cs typeface="Arial" pitchFamily="34" charset="0"/>
              </a:rPr>
              <a:t>a</a:t>
            </a:r>
            <a:r>
              <a:rPr lang="es-MX" sz="1200" dirty="0" smtClean="0">
                <a:latin typeface="Arial" pitchFamily="34" charset="0"/>
                <a:cs typeface="Arial" pitchFamily="34" charset="0"/>
              </a:rPr>
              <a:t>.m. a 11:00 a.m. asisten 30 personas.</a:t>
            </a:r>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ABRIL 2020</a:t>
            </a:r>
            <a:endParaRPr lang="es-MX" sz="12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196" y="1340768"/>
            <a:ext cx="3212976" cy="2141984"/>
          </a:xfrm>
          <a:prstGeom prst="rect">
            <a:avLst/>
          </a:prstGeom>
        </p:spPr>
      </p:pic>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900" t="15350"/>
          <a:stretch/>
        </p:blipFill>
        <p:spPr>
          <a:xfrm>
            <a:off x="5796137" y="2978678"/>
            <a:ext cx="2627633" cy="1772816"/>
          </a:xfrm>
          <a:prstGeom prst="rect">
            <a:avLst/>
          </a:prstGeom>
        </p:spPr>
      </p:pic>
      <p:pic>
        <p:nvPicPr>
          <p:cNvPr id="11" name="Imagen 10"/>
          <p:cNvPicPr>
            <a:picLocks noChangeAspect="1"/>
          </p:cNvPicPr>
          <p:nvPr/>
        </p:nvPicPr>
        <p:blipFill rotWithShape="1">
          <a:blip r:embed="rId4" cstate="print">
            <a:extLst>
              <a:ext uri="{28A0092B-C50C-407E-A947-70E740481C1C}">
                <a14:useLocalDpi xmlns:a14="http://schemas.microsoft.com/office/drawing/2010/main" val="0"/>
              </a:ext>
            </a:extLst>
          </a:blip>
          <a:srcRect l="15001" t="19551" r="3800" b="11150"/>
          <a:stretch/>
        </p:blipFill>
        <p:spPr>
          <a:xfrm>
            <a:off x="3568252" y="3723017"/>
            <a:ext cx="2151512" cy="2448272"/>
          </a:xfrm>
          <a:prstGeom prst="rect">
            <a:avLst/>
          </a:prstGeom>
        </p:spPr>
      </p:pic>
    </p:spTree>
    <p:extLst>
      <p:ext uri="{BB962C8B-B14F-4D97-AF65-F5344CB8AC3E}">
        <p14:creationId xmlns:p14="http://schemas.microsoft.com/office/powerpoint/2010/main" val="23002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47649" y="1130961"/>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74066" y="1708414"/>
            <a:ext cx="2357454" cy="2862322"/>
          </a:xfrm>
          <a:prstGeom prst="rect">
            <a:avLst/>
          </a:prstGeom>
          <a:noFill/>
        </p:spPr>
        <p:txBody>
          <a:bodyPr wrap="square" rtlCol="0">
            <a:spAutoFit/>
          </a:bodyPr>
          <a:lstStyle/>
          <a:p>
            <a:pPr algn="ctr"/>
            <a:r>
              <a:rPr lang="es-MX" sz="1200" dirty="0" smtClean="0">
                <a:latin typeface="Arial" pitchFamily="34" charset="0"/>
                <a:cs typeface="Arial" pitchFamily="34" charset="0"/>
              </a:rPr>
              <a:t>29 DE MARZO 2020</a:t>
            </a:r>
          </a:p>
          <a:p>
            <a:pPr algn="ctr"/>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Visita en la Colonia Las Juntas, calle Agustín Melgar  para la Entrega de </a:t>
            </a:r>
            <a:r>
              <a:rPr lang="es-MX" sz="1200" dirty="0">
                <a:latin typeface="Arial" pitchFamily="34" charset="0"/>
                <a:cs typeface="Arial" pitchFamily="34" charset="0"/>
              </a:rPr>
              <a:t>2</a:t>
            </a:r>
            <a:r>
              <a:rPr lang="es-MX" sz="1200" dirty="0" smtClean="0">
                <a:latin typeface="Arial" pitchFamily="34" charset="0"/>
                <a:cs typeface="Arial" pitchFamily="34" charset="0"/>
              </a:rPr>
              <a:t>0 pasteles donados por la pastelería NEUFEULD a personas vulnerables en donde nos apoya Norma a la Torre.</a:t>
            </a:r>
            <a:endParaRPr lang="es-MX" sz="1200" dirty="0">
              <a:latin typeface="Arial" pitchFamily="34" charset="0"/>
              <a:cs typeface="Arial" pitchFamily="34" charset="0"/>
            </a:endParaRP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con </a:t>
            </a:r>
            <a:r>
              <a:rPr lang="es-MX" sz="1200" dirty="0">
                <a:latin typeface="Arial" pitchFamily="34" charset="0"/>
                <a:cs typeface="Arial" pitchFamily="34" charset="0"/>
              </a:rPr>
              <a:t>un horario de </a:t>
            </a:r>
            <a:r>
              <a:rPr lang="es-MX" sz="1200" dirty="0" smtClean="0">
                <a:latin typeface="Arial" pitchFamily="34" charset="0"/>
                <a:cs typeface="Arial" pitchFamily="34" charset="0"/>
              </a:rPr>
              <a:t>4:00 </a:t>
            </a:r>
            <a:r>
              <a:rPr lang="es-MX" sz="1200" dirty="0">
                <a:latin typeface="Arial" pitchFamily="34" charset="0"/>
                <a:cs typeface="Arial" pitchFamily="34" charset="0"/>
              </a:rPr>
              <a:t>p</a:t>
            </a:r>
            <a:r>
              <a:rPr lang="es-MX" sz="1200" dirty="0" smtClean="0">
                <a:latin typeface="Arial" pitchFamily="34" charset="0"/>
                <a:cs typeface="Arial" pitchFamily="34" charset="0"/>
              </a:rPr>
              <a:t>.m</a:t>
            </a:r>
            <a:r>
              <a:rPr lang="es-MX" sz="1200" dirty="0">
                <a:latin typeface="Arial" pitchFamily="34" charset="0"/>
                <a:cs typeface="Arial" pitchFamily="34" charset="0"/>
              </a:rPr>
              <a:t>. a 5</a:t>
            </a:r>
            <a:r>
              <a:rPr lang="es-MX" sz="1200" dirty="0" smtClean="0">
                <a:latin typeface="Arial" pitchFamily="34" charset="0"/>
                <a:cs typeface="Arial" pitchFamily="34" charset="0"/>
              </a:rPr>
              <a:t>:00 </a:t>
            </a:r>
            <a:r>
              <a:rPr lang="es-MX" sz="1200" dirty="0">
                <a:latin typeface="Arial" pitchFamily="34" charset="0"/>
                <a:cs typeface="Arial" pitchFamily="34" charset="0"/>
              </a:rPr>
              <a:t>p</a:t>
            </a:r>
            <a:r>
              <a:rPr lang="es-MX" sz="1200" dirty="0" smtClean="0">
                <a:latin typeface="Arial" pitchFamily="34" charset="0"/>
                <a:cs typeface="Arial" pitchFamily="34" charset="0"/>
              </a:rPr>
              <a:t>.m. Asisten </a:t>
            </a:r>
            <a:r>
              <a:rPr lang="es-MX" sz="1200" dirty="0">
                <a:latin typeface="Arial" pitchFamily="34" charset="0"/>
                <a:cs typeface="Arial" pitchFamily="34" charset="0"/>
              </a:rPr>
              <a:t>5</a:t>
            </a:r>
            <a:r>
              <a:rPr lang="es-MX" sz="1200" dirty="0" smtClean="0">
                <a:latin typeface="Arial" pitchFamily="34" charset="0"/>
                <a:cs typeface="Arial" pitchFamily="34" charset="0"/>
              </a:rPr>
              <a:t>0 </a:t>
            </a:r>
            <a:r>
              <a:rPr lang="es-MX" sz="1200" dirty="0">
                <a:latin typeface="Arial" pitchFamily="34" charset="0"/>
                <a:cs typeface="Arial" pitchFamily="34" charset="0"/>
              </a:rPr>
              <a:t>personas. </a:t>
            </a:r>
          </a:p>
          <a:p>
            <a:pPr algn="ctr"/>
            <a:endParaRPr lang="es-MX" sz="1200" dirty="0" smtClean="0">
              <a:latin typeface="Arial" pitchFamily="34" charset="0"/>
              <a:cs typeface="Arial" pitchFamily="34" charset="0"/>
            </a:endParaRPr>
          </a:p>
          <a:p>
            <a:endParaRPr lang="es-MX" sz="1200" dirty="0" smtClean="0">
              <a:latin typeface="Arial" pitchFamily="34" charset="0"/>
              <a:cs typeface="Arial" pitchFamily="34" charset="0"/>
            </a:endParaRP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3.-   VISITA  COLONIAS /COVID                                                                                                          MARZO 2020</a:t>
            </a:r>
            <a:endParaRPr lang="es-MX" sz="1200"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394" y="1212383"/>
            <a:ext cx="1986499" cy="2648665"/>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t="23750" b="29000"/>
          <a:stretch/>
        </p:blipFill>
        <p:spPr>
          <a:xfrm>
            <a:off x="3324343" y="1412776"/>
            <a:ext cx="2715766" cy="1710909"/>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1157" y="3428276"/>
            <a:ext cx="2016223" cy="2688297"/>
          </a:xfrm>
          <a:prstGeom prst="rect">
            <a:avLst/>
          </a:prstGeom>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4021864"/>
            <a:ext cx="1599642" cy="2132856"/>
          </a:xfrm>
          <a:prstGeom prst="rect">
            <a:avLst/>
          </a:prstGeom>
        </p:spPr>
      </p:pic>
    </p:spTree>
    <p:extLst>
      <p:ext uri="{BB962C8B-B14F-4D97-AF65-F5344CB8AC3E}">
        <p14:creationId xmlns:p14="http://schemas.microsoft.com/office/powerpoint/2010/main" val="1122177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28977" y="1639850"/>
            <a:ext cx="2357454" cy="2308324"/>
          </a:xfrm>
          <a:prstGeom prst="rect">
            <a:avLst/>
          </a:prstGeom>
          <a:noFill/>
        </p:spPr>
        <p:txBody>
          <a:bodyPr wrap="square" rtlCol="0">
            <a:spAutoFit/>
          </a:bodyPr>
          <a:lstStyle/>
          <a:p>
            <a:pPr algn="ctr"/>
            <a:r>
              <a:rPr lang="es-MX" sz="1200" dirty="0" smtClean="0">
                <a:latin typeface="Arial" pitchFamily="34" charset="0"/>
                <a:cs typeface="Arial" pitchFamily="34" charset="0"/>
              </a:rPr>
              <a:t>24  DE MARZO 2020</a:t>
            </a:r>
          </a:p>
          <a:p>
            <a:pPr algn="ctr"/>
            <a:endParaRPr lang="es-MX" sz="1200" dirty="0">
              <a:latin typeface="Arial" pitchFamily="34" charset="0"/>
              <a:cs typeface="Arial" pitchFamily="34" charset="0"/>
            </a:endParaRPr>
          </a:p>
          <a:p>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Se realizo el apoyo por parte de personal de la Delegacion al programa “TE QUEREMOS CON CHAMBA” con </a:t>
            </a:r>
            <a:r>
              <a:rPr lang="es-MX" sz="1200" dirty="0">
                <a:latin typeface="Arial" pitchFamily="34" charset="0"/>
                <a:cs typeface="Arial" pitchFamily="34" charset="0"/>
              </a:rPr>
              <a:t>un horario de </a:t>
            </a:r>
            <a:r>
              <a:rPr lang="es-MX" sz="1200" dirty="0" smtClean="0">
                <a:latin typeface="Arial" pitchFamily="34" charset="0"/>
                <a:cs typeface="Arial" pitchFamily="34" charset="0"/>
              </a:rPr>
              <a:t>10:00 </a:t>
            </a:r>
            <a:r>
              <a:rPr lang="es-MX" sz="1200" dirty="0">
                <a:latin typeface="Arial" pitchFamily="34" charset="0"/>
                <a:cs typeface="Arial" pitchFamily="34" charset="0"/>
              </a:rPr>
              <a:t>a</a:t>
            </a:r>
            <a:r>
              <a:rPr lang="es-MX" sz="1200" dirty="0" smtClean="0">
                <a:latin typeface="Arial" pitchFamily="34" charset="0"/>
                <a:cs typeface="Arial" pitchFamily="34" charset="0"/>
              </a:rPr>
              <a:t>.m</a:t>
            </a:r>
            <a:r>
              <a:rPr lang="es-MX" sz="1200" dirty="0">
                <a:latin typeface="Arial" pitchFamily="34" charset="0"/>
                <a:cs typeface="Arial" pitchFamily="34" charset="0"/>
              </a:rPr>
              <a:t>. a </a:t>
            </a:r>
            <a:r>
              <a:rPr lang="es-MX" sz="1200" dirty="0" smtClean="0">
                <a:latin typeface="Arial" pitchFamily="34" charset="0"/>
                <a:cs typeface="Arial" pitchFamily="34" charset="0"/>
              </a:rPr>
              <a:t>2:00 </a:t>
            </a:r>
            <a:r>
              <a:rPr lang="es-MX" sz="1200" dirty="0">
                <a:latin typeface="Arial" pitchFamily="34" charset="0"/>
                <a:cs typeface="Arial" pitchFamily="34" charset="0"/>
              </a:rPr>
              <a:t>p.m. </a:t>
            </a:r>
            <a:r>
              <a:rPr lang="es-MX" sz="1200" dirty="0" smtClean="0">
                <a:latin typeface="Arial" pitchFamily="34" charset="0"/>
                <a:cs typeface="Arial" pitchFamily="34" charset="0"/>
              </a:rPr>
              <a:t>en la Plaza Principal de Las Juntas.</a:t>
            </a:r>
          </a:p>
          <a:p>
            <a:pPr algn="just"/>
            <a:endParaRPr lang="es-MX" sz="1200" dirty="0" smtClean="0">
              <a:latin typeface="Arial" pitchFamily="34" charset="0"/>
              <a:cs typeface="Arial" pitchFamily="34" charset="0"/>
            </a:endParaRP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Asisten 18 personas.</a:t>
            </a:r>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APOYO A OTRAS DEPENDENCIAS                                                                                                        MARZO 2020</a:t>
            </a:r>
            <a:endParaRPr lang="es-MX" sz="1200"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266" y="1340768"/>
            <a:ext cx="1784796" cy="3172971"/>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618" y="3123275"/>
            <a:ext cx="1726290" cy="306896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991" y="1340768"/>
            <a:ext cx="1670382" cy="2969568"/>
          </a:xfrm>
          <a:prstGeom prst="rect">
            <a:avLst/>
          </a:prstGeom>
        </p:spPr>
      </p:pic>
    </p:spTree>
    <p:extLst>
      <p:ext uri="{BB962C8B-B14F-4D97-AF65-F5344CB8AC3E}">
        <p14:creationId xmlns:p14="http://schemas.microsoft.com/office/powerpoint/2010/main" val="240394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28977" y="1639850"/>
            <a:ext cx="2357454" cy="2308324"/>
          </a:xfrm>
          <a:prstGeom prst="rect">
            <a:avLst/>
          </a:prstGeom>
          <a:noFill/>
        </p:spPr>
        <p:txBody>
          <a:bodyPr wrap="square" rtlCol="0">
            <a:spAutoFit/>
          </a:bodyPr>
          <a:lstStyle/>
          <a:p>
            <a:pPr algn="ctr"/>
            <a:r>
              <a:rPr lang="es-MX" sz="1200" dirty="0" smtClean="0">
                <a:latin typeface="Arial" pitchFamily="34" charset="0"/>
                <a:cs typeface="Arial" pitchFamily="34" charset="0"/>
              </a:rPr>
              <a:t>25  DE MARZO 2020</a:t>
            </a:r>
          </a:p>
          <a:p>
            <a:pPr algn="ctr"/>
            <a:endParaRPr lang="es-MX" sz="1200" dirty="0">
              <a:latin typeface="Arial" pitchFamily="34" charset="0"/>
              <a:cs typeface="Arial" pitchFamily="34" charset="0"/>
            </a:endParaRPr>
          </a:p>
          <a:p>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Se realizo el apoyo por parte de personal de la Delegacion al programa “TE QUEREMOS CON CHAMBA” con </a:t>
            </a:r>
            <a:r>
              <a:rPr lang="es-MX" sz="1200" dirty="0">
                <a:latin typeface="Arial" pitchFamily="34" charset="0"/>
                <a:cs typeface="Arial" pitchFamily="34" charset="0"/>
              </a:rPr>
              <a:t>un horario de </a:t>
            </a:r>
            <a:r>
              <a:rPr lang="es-MX" sz="1200" dirty="0" smtClean="0">
                <a:latin typeface="Arial" pitchFamily="34" charset="0"/>
                <a:cs typeface="Arial" pitchFamily="34" charset="0"/>
              </a:rPr>
              <a:t>10:00 </a:t>
            </a:r>
            <a:r>
              <a:rPr lang="es-MX" sz="1200" dirty="0">
                <a:latin typeface="Arial" pitchFamily="34" charset="0"/>
                <a:cs typeface="Arial" pitchFamily="34" charset="0"/>
              </a:rPr>
              <a:t>a</a:t>
            </a:r>
            <a:r>
              <a:rPr lang="es-MX" sz="1200" dirty="0" smtClean="0">
                <a:latin typeface="Arial" pitchFamily="34" charset="0"/>
                <a:cs typeface="Arial" pitchFamily="34" charset="0"/>
              </a:rPr>
              <a:t>.m</a:t>
            </a:r>
            <a:r>
              <a:rPr lang="es-MX" sz="1200" dirty="0">
                <a:latin typeface="Arial" pitchFamily="34" charset="0"/>
                <a:cs typeface="Arial" pitchFamily="34" charset="0"/>
              </a:rPr>
              <a:t>. a </a:t>
            </a:r>
            <a:r>
              <a:rPr lang="es-MX" sz="1200" dirty="0" smtClean="0">
                <a:latin typeface="Arial" pitchFamily="34" charset="0"/>
                <a:cs typeface="Arial" pitchFamily="34" charset="0"/>
              </a:rPr>
              <a:t>2:00 </a:t>
            </a:r>
            <a:r>
              <a:rPr lang="es-MX" sz="1200" dirty="0">
                <a:latin typeface="Arial" pitchFamily="34" charset="0"/>
                <a:cs typeface="Arial" pitchFamily="34" charset="0"/>
              </a:rPr>
              <a:t>p.m. </a:t>
            </a:r>
            <a:r>
              <a:rPr lang="es-MX" sz="1200" dirty="0" smtClean="0">
                <a:latin typeface="Arial" pitchFamily="34" charset="0"/>
                <a:cs typeface="Arial" pitchFamily="34" charset="0"/>
              </a:rPr>
              <a:t>en la Plaza Principal de Las Juntas.</a:t>
            </a:r>
          </a:p>
          <a:p>
            <a:pPr algn="just"/>
            <a:endParaRPr lang="es-MX" sz="1200" dirty="0" smtClean="0">
              <a:latin typeface="Arial" pitchFamily="34" charset="0"/>
              <a:cs typeface="Arial" pitchFamily="34" charset="0"/>
            </a:endParaRP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Asisten 13 personas.</a:t>
            </a:r>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APOYO A OTRAS DEPENDENCIAS                                                                                                        MARZO 2020</a:t>
            </a:r>
            <a:endParaRPr lang="es-MX" sz="1200"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2180" y="1732932"/>
            <a:ext cx="1819940" cy="323544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348880"/>
            <a:ext cx="1969317" cy="3501008"/>
          </a:xfrm>
          <a:prstGeom prst="rect">
            <a:avLst/>
          </a:prstGeom>
        </p:spPr>
      </p:pic>
    </p:spTree>
    <p:extLst>
      <p:ext uri="{BB962C8B-B14F-4D97-AF65-F5344CB8AC3E}">
        <p14:creationId xmlns:p14="http://schemas.microsoft.com/office/powerpoint/2010/main" val="3895049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74386" y="1342216"/>
            <a:ext cx="2357454" cy="5447645"/>
          </a:xfrm>
          <a:prstGeom prst="rect">
            <a:avLst/>
          </a:prstGeom>
          <a:noFill/>
        </p:spPr>
        <p:txBody>
          <a:bodyPr wrap="square" rtlCol="0">
            <a:spAutoFit/>
          </a:bodyPr>
          <a:lstStyle/>
          <a:p>
            <a:pPr algn="ctr"/>
            <a:r>
              <a:rPr lang="es-MX" sz="1200" dirty="0" smtClean="0">
                <a:latin typeface="Arial" pitchFamily="34" charset="0"/>
                <a:cs typeface="Arial" pitchFamily="34" charset="0"/>
              </a:rPr>
              <a:t>13 DE ABRIL 2020</a:t>
            </a:r>
          </a:p>
          <a:p>
            <a:pPr algn="ctr"/>
            <a:endParaRPr lang="es-MX" sz="1200" dirty="0">
              <a:latin typeface="Arial" pitchFamily="34" charset="0"/>
              <a:cs typeface="Arial" pitchFamily="34" charset="0"/>
            </a:endParaRPr>
          </a:p>
          <a:p>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Se realizo el apoyo por parte de personal de la Delegacion para la Aplicación de la SEGUNDA DOSIS DE LA VACUNA de COVID para los Adultos Mayores con </a:t>
            </a:r>
            <a:r>
              <a:rPr lang="es-MX" sz="1200" dirty="0">
                <a:latin typeface="Arial" pitchFamily="34" charset="0"/>
                <a:cs typeface="Arial" pitchFamily="34" charset="0"/>
              </a:rPr>
              <a:t>un horario de 6</a:t>
            </a:r>
            <a:r>
              <a:rPr lang="es-MX" sz="1200" dirty="0" smtClean="0">
                <a:latin typeface="Arial" pitchFamily="34" charset="0"/>
                <a:cs typeface="Arial" pitchFamily="34" charset="0"/>
              </a:rPr>
              <a:t>:00 </a:t>
            </a:r>
            <a:r>
              <a:rPr lang="es-MX" sz="1200" dirty="0">
                <a:latin typeface="Arial" pitchFamily="34" charset="0"/>
                <a:cs typeface="Arial" pitchFamily="34" charset="0"/>
              </a:rPr>
              <a:t>a</a:t>
            </a:r>
            <a:r>
              <a:rPr lang="es-MX" sz="1200" dirty="0" smtClean="0">
                <a:latin typeface="Arial" pitchFamily="34" charset="0"/>
                <a:cs typeface="Arial" pitchFamily="34" charset="0"/>
              </a:rPr>
              <a:t>.m</a:t>
            </a:r>
            <a:r>
              <a:rPr lang="es-MX" sz="1200" dirty="0">
                <a:latin typeface="Arial" pitchFamily="34" charset="0"/>
                <a:cs typeface="Arial" pitchFamily="34" charset="0"/>
              </a:rPr>
              <a:t>. a </a:t>
            </a:r>
            <a:r>
              <a:rPr lang="es-MX" sz="1200" dirty="0" smtClean="0">
                <a:latin typeface="Arial" pitchFamily="34" charset="0"/>
                <a:cs typeface="Arial" pitchFamily="34" charset="0"/>
              </a:rPr>
              <a:t>7:00 </a:t>
            </a:r>
            <a:r>
              <a:rPr lang="es-MX" sz="1200" dirty="0">
                <a:latin typeface="Arial" pitchFamily="34" charset="0"/>
                <a:cs typeface="Arial" pitchFamily="34" charset="0"/>
              </a:rPr>
              <a:t>p.m. </a:t>
            </a:r>
            <a:r>
              <a:rPr lang="es-MX" sz="1200" dirty="0" smtClean="0">
                <a:latin typeface="Arial" pitchFamily="34" charset="0"/>
                <a:cs typeface="Arial" pitchFamily="34" charset="0"/>
              </a:rPr>
              <a:t>el primer día se colocaron 3,000 </a:t>
            </a:r>
            <a:r>
              <a:rPr lang="es-MX" sz="1200" dirty="0">
                <a:latin typeface="Arial" pitchFamily="34" charset="0"/>
                <a:cs typeface="Arial" pitchFamily="34" charset="0"/>
              </a:rPr>
              <a:t>v</a:t>
            </a:r>
            <a:r>
              <a:rPr lang="es-MX" sz="1200" dirty="0" smtClean="0">
                <a:latin typeface="Arial" pitchFamily="34" charset="0"/>
                <a:cs typeface="Arial" pitchFamily="34" charset="0"/>
              </a:rPr>
              <a:t>acunas, en </a:t>
            </a:r>
            <a:r>
              <a:rPr lang="es-MX" sz="1200" dirty="0">
                <a:latin typeface="Arial" pitchFamily="34" charset="0"/>
                <a:cs typeface="Arial" pitchFamily="34" charset="0"/>
              </a:rPr>
              <a:t>donde nos </a:t>
            </a:r>
            <a:r>
              <a:rPr lang="es-MX" sz="1200" dirty="0" smtClean="0">
                <a:latin typeface="Arial" pitchFamily="34" charset="0"/>
                <a:cs typeface="Arial" pitchFamily="34" charset="0"/>
              </a:rPr>
              <a:t>apoya:</a:t>
            </a: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*Gobierno federal</a:t>
            </a:r>
          </a:p>
          <a:p>
            <a:r>
              <a:rPr lang="es-MX" sz="1200" dirty="0" smtClean="0">
                <a:latin typeface="Arial" pitchFamily="34" charset="0"/>
                <a:cs typeface="Arial" pitchFamily="34" charset="0"/>
              </a:rPr>
              <a:t>*Sedena</a:t>
            </a:r>
          </a:p>
          <a:p>
            <a:r>
              <a:rPr lang="es-MX" sz="1200" dirty="0">
                <a:latin typeface="Arial" pitchFamily="34" charset="0"/>
                <a:cs typeface="Arial" pitchFamily="34" charset="0"/>
              </a:rPr>
              <a:t>*</a:t>
            </a:r>
            <a:r>
              <a:rPr lang="es-MX" sz="1200" dirty="0" smtClean="0">
                <a:latin typeface="Arial" pitchFamily="34" charset="0"/>
                <a:cs typeface="Arial" pitchFamily="34" charset="0"/>
              </a:rPr>
              <a:t>Secretaria de salud </a:t>
            </a:r>
          </a:p>
          <a:p>
            <a:r>
              <a:rPr lang="es-MX" sz="1200" dirty="0" smtClean="0">
                <a:latin typeface="Arial" pitchFamily="34" charset="0"/>
                <a:cs typeface="Arial" pitchFamily="34" charset="0"/>
              </a:rPr>
              <a:t>*</a:t>
            </a:r>
            <a:r>
              <a:rPr lang="es-MX" sz="1200" dirty="0">
                <a:latin typeface="Arial" pitchFamily="34" charset="0"/>
                <a:cs typeface="Arial" pitchFamily="34" charset="0"/>
              </a:rPr>
              <a:t>G</a:t>
            </a:r>
            <a:r>
              <a:rPr lang="es-MX" sz="1200" dirty="0" smtClean="0">
                <a:latin typeface="Arial" pitchFamily="34" charset="0"/>
                <a:cs typeface="Arial" pitchFamily="34" charset="0"/>
              </a:rPr>
              <a:t>obierno del Estado</a:t>
            </a:r>
          </a:p>
          <a:p>
            <a:r>
              <a:rPr lang="es-MX" sz="1200" dirty="0" smtClean="0">
                <a:latin typeface="Arial" pitchFamily="34" charset="0"/>
                <a:cs typeface="Arial" pitchFamily="34" charset="0"/>
              </a:rPr>
              <a:t>*Protección civil y bomberos</a:t>
            </a:r>
          </a:p>
          <a:p>
            <a:r>
              <a:rPr lang="es-MX" sz="1200" dirty="0" smtClean="0">
                <a:latin typeface="Arial" pitchFamily="34" charset="0"/>
                <a:cs typeface="Arial" pitchFamily="34" charset="0"/>
              </a:rPr>
              <a:t>*Seguridad publica</a:t>
            </a:r>
          </a:p>
          <a:p>
            <a:r>
              <a:rPr lang="es-MX" sz="1200" dirty="0" smtClean="0">
                <a:latin typeface="Arial" pitchFamily="34" charset="0"/>
                <a:cs typeface="Arial" pitchFamily="34" charset="0"/>
              </a:rPr>
              <a:t>*Comude</a:t>
            </a:r>
          </a:p>
          <a:p>
            <a:r>
              <a:rPr lang="es-MX" sz="1200" dirty="0" smtClean="0">
                <a:latin typeface="Arial" pitchFamily="34" charset="0"/>
                <a:cs typeface="Arial" pitchFamily="34" charset="0"/>
              </a:rPr>
              <a:t>*Participación ciudadana</a:t>
            </a:r>
          </a:p>
          <a:p>
            <a:r>
              <a:rPr lang="es-MX" sz="1200" dirty="0" smtClean="0">
                <a:latin typeface="Arial" pitchFamily="34" charset="0"/>
                <a:cs typeface="Arial" pitchFamily="34" charset="0"/>
              </a:rPr>
              <a:t>*Servicios médicos municipales</a:t>
            </a:r>
            <a:endParaRPr lang="es-MX" sz="1200" dirty="0">
              <a:latin typeface="Arial" pitchFamily="34" charset="0"/>
              <a:cs typeface="Arial" pitchFamily="34" charset="0"/>
            </a:endParaRPr>
          </a:p>
          <a:p>
            <a:r>
              <a:rPr lang="es-MX" sz="1200" dirty="0" smtClean="0">
                <a:latin typeface="Arial" pitchFamily="34" charset="0"/>
                <a:cs typeface="Arial" pitchFamily="34" charset="0"/>
              </a:rPr>
              <a:t>*Voluntarios </a:t>
            </a:r>
          </a:p>
          <a:p>
            <a:r>
              <a:rPr lang="es-MX" sz="1200" dirty="0" smtClean="0">
                <a:latin typeface="Arial" pitchFamily="34" charset="0"/>
                <a:cs typeface="Arial" pitchFamily="34" charset="0"/>
              </a:rPr>
              <a:t>*personal de la  Delegación</a:t>
            </a:r>
          </a:p>
          <a:p>
            <a:r>
              <a:rPr lang="es-MX" sz="1200" dirty="0" smtClean="0">
                <a:latin typeface="Arial" pitchFamily="34" charset="0"/>
                <a:cs typeface="Arial" pitchFamily="34" charset="0"/>
              </a:rPr>
              <a:t>*Dif</a:t>
            </a:r>
          </a:p>
          <a:p>
            <a:endParaRPr lang="es-MX" sz="1200" dirty="0">
              <a:latin typeface="Arial" pitchFamily="34" charset="0"/>
              <a:cs typeface="Arial" pitchFamily="34" charset="0"/>
            </a:endParaRPr>
          </a:p>
          <a:p>
            <a:r>
              <a:rPr lang="es-MX" sz="1200" dirty="0" smtClean="0">
                <a:latin typeface="Arial" pitchFamily="34" charset="0"/>
                <a:cs typeface="Arial" pitchFamily="34" charset="0"/>
              </a:rPr>
              <a:t>Asisten 5,500 personas.</a:t>
            </a: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APOYO A OTRAS DEPENDENCIAS                                                                                                       ABRIL 2020</a:t>
            </a:r>
            <a:endParaRPr lang="es-MX" sz="1200"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6489" y="1316333"/>
            <a:ext cx="1570434" cy="2789480"/>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t="35300"/>
          <a:stretch/>
        </p:blipFill>
        <p:spPr>
          <a:xfrm>
            <a:off x="3574400" y="4225393"/>
            <a:ext cx="2329748" cy="200979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436" y="3614937"/>
            <a:ext cx="1977684" cy="2636912"/>
          </a:xfrm>
          <a:prstGeom prst="rect">
            <a:avLst/>
          </a:prstGeom>
        </p:spPr>
      </p:pic>
      <p:pic>
        <p:nvPicPr>
          <p:cNvPr id="11" name="Imagen 10"/>
          <p:cNvPicPr>
            <a:picLocks noChangeAspect="1"/>
          </p:cNvPicPr>
          <p:nvPr/>
        </p:nvPicPr>
        <p:blipFill rotWithShape="1">
          <a:blip r:embed="rId5" cstate="print">
            <a:extLst>
              <a:ext uri="{28A0092B-C50C-407E-A947-70E740481C1C}">
                <a14:useLocalDpi xmlns:a14="http://schemas.microsoft.com/office/drawing/2010/main" val="0"/>
              </a:ext>
            </a:extLst>
          </a:blip>
          <a:srcRect b="19326"/>
          <a:stretch/>
        </p:blipFill>
        <p:spPr>
          <a:xfrm>
            <a:off x="5612956" y="1333304"/>
            <a:ext cx="2183691" cy="2348880"/>
          </a:xfrm>
          <a:prstGeom prst="rect">
            <a:avLst/>
          </a:prstGeom>
        </p:spPr>
      </p:pic>
    </p:spTree>
    <p:extLst>
      <p:ext uri="{BB962C8B-B14F-4D97-AF65-F5344CB8AC3E}">
        <p14:creationId xmlns:p14="http://schemas.microsoft.com/office/powerpoint/2010/main" val="2298268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2020</a:t>
            </a:r>
            <a:endParaRPr lang="es-MX" sz="12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10" name="9 CuadroTexto"/>
          <p:cNvSpPr txBox="1"/>
          <p:nvPr/>
        </p:nvSpPr>
        <p:spPr>
          <a:xfrm>
            <a:off x="774386" y="1342216"/>
            <a:ext cx="2357454" cy="5447645"/>
          </a:xfrm>
          <a:prstGeom prst="rect">
            <a:avLst/>
          </a:prstGeom>
          <a:noFill/>
        </p:spPr>
        <p:txBody>
          <a:bodyPr wrap="square" rtlCol="0">
            <a:spAutoFit/>
          </a:bodyPr>
          <a:lstStyle/>
          <a:p>
            <a:pPr algn="ctr"/>
            <a:r>
              <a:rPr lang="es-MX" sz="1200" dirty="0" smtClean="0">
                <a:latin typeface="Arial" pitchFamily="34" charset="0"/>
                <a:cs typeface="Arial" pitchFamily="34" charset="0"/>
              </a:rPr>
              <a:t>14 DE ABRIL 2020</a:t>
            </a:r>
          </a:p>
          <a:p>
            <a:pPr algn="ctr"/>
            <a:endParaRPr lang="es-MX" sz="1200" dirty="0">
              <a:latin typeface="Arial" pitchFamily="34" charset="0"/>
              <a:cs typeface="Arial" pitchFamily="34" charset="0"/>
            </a:endParaRPr>
          </a:p>
          <a:p>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Se realizo el apoyo por parte de personal de la Delegacion para la Aplicación de la SEGUNDA DOSIS DE LA VACUNA de COVID para los Adultos Mayores con </a:t>
            </a:r>
            <a:r>
              <a:rPr lang="es-MX" sz="1200" dirty="0">
                <a:latin typeface="Arial" pitchFamily="34" charset="0"/>
                <a:cs typeface="Arial" pitchFamily="34" charset="0"/>
              </a:rPr>
              <a:t>un horario de 6</a:t>
            </a:r>
            <a:r>
              <a:rPr lang="es-MX" sz="1200" dirty="0" smtClean="0">
                <a:latin typeface="Arial" pitchFamily="34" charset="0"/>
                <a:cs typeface="Arial" pitchFamily="34" charset="0"/>
              </a:rPr>
              <a:t>:00 </a:t>
            </a:r>
            <a:r>
              <a:rPr lang="es-MX" sz="1200" dirty="0">
                <a:latin typeface="Arial" pitchFamily="34" charset="0"/>
                <a:cs typeface="Arial" pitchFamily="34" charset="0"/>
              </a:rPr>
              <a:t>a</a:t>
            </a:r>
            <a:r>
              <a:rPr lang="es-MX" sz="1200" dirty="0" smtClean="0">
                <a:latin typeface="Arial" pitchFamily="34" charset="0"/>
                <a:cs typeface="Arial" pitchFamily="34" charset="0"/>
              </a:rPr>
              <a:t>.m</a:t>
            </a:r>
            <a:r>
              <a:rPr lang="es-MX" sz="1200" dirty="0">
                <a:latin typeface="Arial" pitchFamily="34" charset="0"/>
                <a:cs typeface="Arial" pitchFamily="34" charset="0"/>
              </a:rPr>
              <a:t>. a </a:t>
            </a:r>
            <a:r>
              <a:rPr lang="es-MX" sz="1200" dirty="0" smtClean="0">
                <a:latin typeface="Arial" pitchFamily="34" charset="0"/>
                <a:cs typeface="Arial" pitchFamily="34" charset="0"/>
              </a:rPr>
              <a:t>7:00 </a:t>
            </a:r>
            <a:r>
              <a:rPr lang="es-MX" sz="1200" dirty="0">
                <a:latin typeface="Arial" pitchFamily="34" charset="0"/>
                <a:cs typeface="Arial" pitchFamily="34" charset="0"/>
              </a:rPr>
              <a:t>p.m. </a:t>
            </a:r>
            <a:r>
              <a:rPr lang="es-MX" sz="1200" dirty="0" smtClean="0">
                <a:latin typeface="Arial" pitchFamily="34" charset="0"/>
                <a:cs typeface="Arial" pitchFamily="34" charset="0"/>
              </a:rPr>
              <a:t>el segundo día se colocaron 4,206 </a:t>
            </a:r>
            <a:r>
              <a:rPr lang="es-MX" sz="1200" dirty="0">
                <a:latin typeface="Arial" pitchFamily="34" charset="0"/>
                <a:cs typeface="Arial" pitchFamily="34" charset="0"/>
              </a:rPr>
              <a:t>v</a:t>
            </a:r>
            <a:r>
              <a:rPr lang="es-MX" sz="1200" dirty="0" smtClean="0">
                <a:latin typeface="Arial" pitchFamily="34" charset="0"/>
                <a:cs typeface="Arial" pitchFamily="34" charset="0"/>
              </a:rPr>
              <a:t>acunas, en </a:t>
            </a:r>
            <a:r>
              <a:rPr lang="es-MX" sz="1200" dirty="0">
                <a:latin typeface="Arial" pitchFamily="34" charset="0"/>
                <a:cs typeface="Arial" pitchFamily="34" charset="0"/>
              </a:rPr>
              <a:t>donde nos </a:t>
            </a:r>
            <a:r>
              <a:rPr lang="es-MX" sz="1200" dirty="0" smtClean="0">
                <a:latin typeface="Arial" pitchFamily="34" charset="0"/>
                <a:cs typeface="Arial" pitchFamily="34" charset="0"/>
              </a:rPr>
              <a:t>apoya:</a:t>
            </a:r>
          </a:p>
          <a:p>
            <a:pPr algn="just"/>
            <a:endParaRPr lang="es-MX" sz="1200" dirty="0">
              <a:latin typeface="Arial" pitchFamily="34" charset="0"/>
              <a:cs typeface="Arial" pitchFamily="34" charset="0"/>
            </a:endParaRPr>
          </a:p>
          <a:p>
            <a:pPr algn="just"/>
            <a:r>
              <a:rPr lang="es-MX" sz="1200" dirty="0" smtClean="0">
                <a:latin typeface="Arial" pitchFamily="34" charset="0"/>
                <a:cs typeface="Arial" pitchFamily="34" charset="0"/>
              </a:rPr>
              <a:t>*Gobierno federal</a:t>
            </a:r>
          </a:p>
          <a:p>
            <a:r>
              <a:rPr lang="es-MX" sz="1200" dirty="0" smtClean="0">
                <a:latin typeface="Arial" pitchFamily="34" charset="0"/>
                <a:cs typeface="Arial" pitchFamily="34" charset="0"/>
              </a:rPr>
              <a:t>*Sedena</a:t>
            </a:r>
          </a:p>
          <a:p>
            <a:r>
              <a:rPr lang="es-MX" sz="1200" dirty="0">
                <a:latin typeface="Arial" pitchFamily="34" charset="0"/>
                <a:cs typeface="Arial" pitchFamily="34" charset="0"/>
              </a:rPr>
              <a:t>*</a:t>
            </a:r>
            <a:r>
              <a:rPr lang="es-MX" sz="1200" dirty="0" smtClean="0">
                <a:latin typeface="Arial" pitchFamily="34" charset="0"/>
                <a:cs typeface="Arial" pitchFamily="34" charset="0"/>
              </a:rPr>
              <a:t>Secretaria de salud </a:t>
            </a:r>
          </a:p>
          <a:p>
            <a:r>
              <a:rPr lang="es-MX" sz="1200" dirty="0" smtClean="0">
                <a:latin typeface="Arial" pitchFamily="34" charset="0"/>
                <a:cs typeface="Arial" pitchFamily="34" charset="0"/>
              </a:rPr>
              <a:t>*</a:t>
            </a:r>
            <a:r>
              <a:rPr lang="es-MX" sz="1200" dirty="0">
                <a:latin typeface="Arial" pitchFamily="34" charset="0"/>
                <a:cs typeface="Arial" pitchFamily="34" charset="0"/>
              </a:rPr>
              <a:t>G</a:t>
            </a:r>
            <a:r>
              <a:rPr lang="es-MX" sz="1200" dirty="0" smtClean="0">
                <a:latin typeface="Arial" pitchFamily="34" charset="0"/>
                <a:cs typeface="Arial" pitchFamily="34" charset="0"/>
              </a:rPr>
              <a:t>obierno del Estado</a:t>
            </a:r>
          </a:p>
          <a:p>
            <a:r>
              <a:rPr lang="es-MX" sz="1200" dirty="0" smtClean="0">
                <a:latin typeface="Arial" pitchFamily="34" charset="0"/>
                <a:cs typeface="Arial" pitchFamily="34" charset="0"/>
              </a:rPr>
              <a:t>*Protección civil y bomberos</a:t>
            </a:r>
          </a:p>
          <a:p>
            <a:r>
              <a:rPr lang="es-MX" sz="1200" dirty="0" smtClean="0">
                <a:latin typeface="Arial" pitchFamily="34" charset="0"/>
                <a:cs typeface="Arial" pitchFamily="34" charset="0"/>
              </a:rPr>
              <a:t>*Seguridad publica</a:t>
            </a:r>
          </a:p>
          <a:p>
            <a:r>
              <a:rPr lang="es-MX" sz="1200" dirty="0" smtClean="0">
                <a:latin typeface="Arial" pitchFamily="34" charset="0"/>
                <a:cs typeface="Arial" pitchFamily="34" charset="0"/>
              </a:rPr>
              <a:t>*Comude</a:t>
            </a:r>
          </a:p>
          <a:p>
            <a:r>
              <a:rPr lang="es-MX" sz="1200" dirty="0" smtClean="0">
                <a:latin typeface="Arial" pitchFamily="34" charset="0"/>
                <a:cs typeface="Arial" pitchFamily="34" charset="0"/>
              </a:rPr>
              <a:t>*Participación ciudadana</a:t>
            </a:r>
          </a:p>
          <a:p>
            <a:r>
              <a:rPr lang="es-MX" sz="1200" dirty="0" smtClean="0">
                <a:latin typeface="Arial" pitchFamily="34" charset="0"/>
                <a:cs typeface="Arial" pitchFamily="34" charset="0"/>
              </a:rPr>
              <a:t>*Servicios médicos municipales</a:t>
            </a:r>
            <a:endParaRPr lang="es-MX" sz="1200" dirty="0">
              <a:latin typeface="Arial" pitchFamily="34" charset="0"/>
              <a:cs typeface="Arial" pitchFamily="34" charset="0"/>
            </a:endParaRPr>
          </a:p>
          <a:p>
            <a:r>
              <a:rPr lang="es-MX" sz="1200" dirty="0" smtClean="0">
                <a:latin typeface="Arial" pitchFamily="34" charset="0"/>
                <a:cs typeface="Arial" pitchFamily="34" charset="0"/>
              </a:rPr>
              <a:t>*Voluntarios </a:t>
            </a:r>
          </a:p>
          <a:p>
            <a:r>
              <a:rPr lang="es-MX" sz="1200" dirty="0" smtClean="0">
                <a:latin typeface="Arial" pitchFamily="34" charset="0"/>
                <a:cs typeface="Arial" pitchFamily="34" charset="0"/>
              </a:rPr>
              <a:t>*personal de la  Delegación</a:t>
            </a:r>
          </a:p>
          <a:p>
            <a:r>
              <a:rPr lang="es-MX" sz="1200" dirty="0" smtClean="0">
                <a:latin typeface="Arial" pitchFamily="34" charset="0"/>
                <a:cs typeface="Arial" pitchFamily="34" charset="0"/>
              </a:rPr>
              <a:t>*Dif</a:t>
            </a:r>
          </a:p>
          <a:p>
            <a:endParaRPr lang="es-MX" sz="1200" dirty="0">
              <a:latin typeface="Arial" pitchFamily="34" charset="0"/>
              <a:cs typeface="Arial" pitchFamily="34" charset="0"/>
            </a:endParaRPr>
          </a:p>
          <a:p>
            <a:r>
              <a:rPr lang="es-MX" sz="1200" dirty="0" smtClean="0">
                <a:latin typeface="Arial" pitchFamily="34" charset="0"/>
                <a:cs typeface="Arial" pitchFamily="34" charset="0"/>
              </a:rPr>
              <a:t>Asisten 6,000 personas.</a:t>
            </a:r>
          </a:p>
          <a:p>
            <a:pPr algn="just"/>
            <a:endParaRPr lang="es-MX" sz="1200" dirty="0">
              <a:latin typeface="Arial" pitchFamily="34" charset="0"/>
              <a:cs typeface="Arial" pitchFamily="34" charset="0"/>
            </a:endParaRPr>
          </a:p>
        </p:txBody>
      </p:sp>
      <p:sp>
        <p:nvSpPr>
          <p:cNvPr id="14" name="2 Rectángulo"/>
          <p:cNvSpPr/>
          <p:nvPr/>
        </p:nvSpPr>
        <p:spPr>
          <a:xfrm>
            <a:off x="611560" y="506165"/>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200" dirty="0" smtClean="0">
                <a:latin typeface="Arial" panose="020B0604020202020204" pitchFamily="34" charset="0"/>
                <a:cs typeface="Arial" panose="020B0604020202020204" pitchFamily="34" charset="0"/>
              </a:rPr>
              <a:t>APOYO A OTRAS DEPENDENCIAS                                                                                                       ABRIL 2020</a:t>
            </a:r>
            <a:endParaRPr lang="es-MX" sz="1200"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16377"/>
          <a:stretch/>
        </p:blipFill>
        <p:spPr>
          <a:xfrm>
            <a:off x="6754989" y="1461812"/>
            <a:ext cx="1837923" cy="2271877"/>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t="19662"/>
          <a:stretch/>
        </p:blipFill>
        <p:spPr>
          <a:xfrm>
            <a:off x="3318747" y="1802331"/>
            <a:ext cx="3321344" cy="1738977"/>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713" y="4146887"/>
            <a:ext cx="3676672" cy="2069909"/>
          </a:xfrm>
          <a:prstGeom prst="rect">
            <a:avLst/>
          </a:prstGeom>
        </p:spPr>
      </p:pic>
    </p:spTree>
    <p:extLst>
      <p:ext uri="{BB962C8B-B14F-4D97-AF65-F5344CB8AC3E}">
        <p14:creationId xmlns:p14="http://schemas.microsoft.com/office/powerpoint/2010/main" val="3563106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4090</TotalTime>
  <Words>882</Words>
  <Application>Microsoft Office PowerPoint</Application>
  <PresentationFormat>Presentación en pantalla (4:3)</PresentationFormat>
  <Paragraphs>150</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 Unicode MS</vt:lpstr>
      <vt:lpstr>Arial</vt:lpstr>
      <vt:lpstr>Arial Narrow</vt:lpstr>
      <vt:lpstr>Calibri</vt:lpstr>
      <vt:lpstr>Calisto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Cesar Ignacio Bocanegra Alvarado</cp:lastModifiedBy>
  <cp:revision>233</cp:revision>
  <cp:lastPrinted>2021-04-26T17:23:26Z</cp:lastPrinted>
  <dcterms:created xsi:type="dcterms:W3CDTF">2019-04-04T16:38:12Z</dcterms:created>
  <dcterms:modified xsi:type="dcterms:W3CDTF">2021-05-04T14:42:48Z</dcterms:modified>
</cp:coreProperties>
</file>