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2" r:id="rId3"/>
    <p:sldId id="273" r:id="rId4"/>
    <p:sldId id="337" r:id="rId5"/>
    <p:sldId id="276" r:id="rId6"/>
    <p:sldId id="287" r:id="rId7"/>
    <p:sldId id="275" r:id="rId8"/>
    <p:sldId id="341" r:id="rId9"/>
    <p:sldId id="340" r:id="rId10"/>
    <p:sldId id="256" r:id="rId11"/>
    <p:sldId id="351" r:id="rId12"/>
    <p:sldId id="367" r:id="rId13"/>
    <p:sldId id="349" r:id="rId14"/>
    <p:sldId id="350" r:id="rId15"/>
    <p:sldId id="355" r:id="rId16"/>
    <p:sldId id="352" r:id="rId17"/>
    <p:sldId id="353" r:id="rId18"/>
    <p:sldId id="354" r:id="rId19"/>
    <p:sldId id="362" r:id="rId20"/>
    <p:sldId id="361" r:id="rId21"/>
    <p:sldId id="360" r:id="rId22"/>
    <p:sldId id="363" r:id="rId23"/>
    <p:sldId id="365" r:id="rId24"/>
    <p:sldId id="356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4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0" autoAdjust="0"/>
    <p:restoredTop sz="94715" autoAdjust="0"/>
  </p:normalViewPr>
  <p:slideViewPr>
    <p:cSldViewPr>
      <p:cViewPr varScale="1">
        <p:scale>
          <a:sx n="69" d="100"/>
          <a:sy n="69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14564-8D58-4FD7-AF06-F4E564750931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2E986-5B55-4A9B-92D5-42916F5CDC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100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AD07-0E0E-40FD-871F-D081C25CF15D}" type="datetime1">
              <a:rPr lang="es-MX" smtClean="0"/>
              <a:t>03/05/2021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70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6C40-958E-431F-84EB-1726C2A72491}" type="datetime1">
              <a:rPr lang="es-MX" smtClean="0"/>
              <a:t>03/05/2021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01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1344-FC56-4B0E-AA4C-A1A3B222B5AE}" type="datetime1">
              <a:rPr lang="es-MX" smtClean="0"/>
              <a:t>03/05/2021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73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BE21-D15B-406B-AAB1-B65709817ED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9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828-3083-48B3-9C84-FB7155E5EA7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822-A85B-44C3-8BE2-E8F2D51245CB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7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E29E-6DF1-4C36-B56C-30A370DA286F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7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0074-96AC-4CC6-B7C3-DB26A1E22D21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7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BFD1-3A69-4BAD-9B44-8FD381D1EA2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5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D1CD-6276-4D50-86F3-9FEE5B96478D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95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8EF9-A263-4476-9B63-3EE92A2D7EDB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5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BD25-12EB-4C37-817B-1A375A8FB626}" type="datetime1">
              <a:rPr lang="es-MX" smtClean="0"/>
              <a:t>03/05/2021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149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F6DD-BE5B-4F67-8D46-6FD85FE8DCF1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C009-A1A6-4EF7-B21A-971965B2D18F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92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A42D-1ABA-4EB2-AA93-F7F0C938E6F9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3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77AF-FBB0-4CD6-A86E-AFDDA9299270}" type="datetime1">
              <a:rPr lang="es-MX" smtClean="0"/>
              <a:t>03/05/2021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62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55AD-9D64-497F-A1BA-920E11C06952}" type="datetime1">
              <a:rPr lang="es-MX" smtClean="0"/>
              <a:t>03/05/2021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91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3339-97DA-4891-95FC-871248A41BE9}" type="datetime1">
              <a:rPr lang="es-MX" smtClean="0"/>
              <a:t>03/05/2021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3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3320-7D0A-46E7-B1C7-88779119B2EA}" type="datetime1">
              <a:rPr lang="es-MX" smtClean="0"/>
              <a:t>03/05/2021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06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0A2F-78E9-459D-8A32-E0B257B5724B}" type="datetime1">
              <a:rPr lang="es-MX" smtClean="0"/>
              <a:t>03/05/2021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75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105D-C153-4712-A434-F8A238F6BEBC}" type="datetime1">
              <a:rPr lang="es-MX" smtClean="0"/>
              <a:t>03/05/2021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06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CF34-EDF1-4A4A-A679-66240C1F7A0B}" type="datetime1">
              <a:rPr lang="es-MX" smtClean="0"/>
              <a:t>03/05/2021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751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115F6-D483-4C95-8C28-97F222F9EF6F}" type="datetime1">
              <a:rPr lang="es-MX" smtClean="0"/>
              <a:t>03/05/2021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5B89-F148-4226-AF63-50694EB22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9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4C06-5F67-4FCE-B9C1-28D9DBDA4934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03/05/2021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chivo:Escudo Tlaquepaque Jalisco.svg - Wikipedia, l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66" y="260649"/>
            <a:ext cx="1467065" cy="19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ela de Artes y Oficios Ángel Carranza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6" y="26064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67321" y="0"/>
            <a:ext cx="6192689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SAN PEDRO TLAQUEPAQUE</a:t>
            </a:r>
          </a:p>
          <a:p>
            <a:pPr algn="ctr"/>
            <a:endParaRPr lang="es-MX" sz="4800" b="1" dirty="0"/>
          </a:p>
          <a:p>
            <a:pPr algn="ctr"/>
            <a:endParaRPr lang="es-MX" sz="4800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246238" y="4308356"/>
            <a:ext cx="7358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smtClean="0">
                <a:solidFill>
                  <a:srgbClr val="FF0000"/>
                </a:solidFill>
              </a:rPr>
              <a:t>Tablas de valores catastrales para  aplicar en el año 2022</a:t>
            </a:r>
            <a:endParaRPr lang="es-MX" sz="2400" i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558924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00FF"/>
                </a:solidFill>
              </a:rPr>
              <a:t>REGLAMENTO DEL CONSEJO TÉCNICO DE CATASTRO DEL GOBIERNO CONSTITUCIONAL DEL MUNICIPIO DE TLAQUEPAQUE, JALISCO </a:t>
            </a:r>
            <a:endParaRPr lang="es-MX" sz="1050" b="1" dirty="0">
              <a:solidFill>
                <a:srgbClr val="0000FF"/>
              </a:solidFill>
            </a:endParaRPr>
          </a:p>
          <a:p>
            <a:r>
              <a:rPr lang="es-MX" sz="1200" dirty="0"/>
              <a:t>Aprobado en sesión de 27 de junio de 2019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03225" y="2644437"/>
            <a:ext cx="792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00FF"/>
                </a:solidFill>
              </a:rPr>
              <a:t>Consejo Técnico de Catastro Municipal </a:t>
            </a:r>
            <a:endParaRPr lang="es-MX" sz="3600" b="1" dirty="0" smtClean="0">
              <a:solidFill>
                <a:srgbClr val="0000FF"/>
              </a:solidFill>
            </a:endParaRPr>
          </a:p>
          <a:p>
            <a:pPr algn="ctr"/>
            <a:r>
              <a:rPr lang="es-MX" sz="3600" b="1" dirty="0" smtClean="0">
                <a:solidFill>
                  <a:srgbClr val="0000FF"/>
                </a:solidFill>
              </a:rPr>
              <a:t>2021</a:t>
            </a:r>
            <a:endParaRPr lang="es-MX" sz="3600" b="1" dirty="0">
              <a:solidFill>
                <a:srgbClr val="0000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5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206044"/>
            <a:ext cx="8136904" cy="43831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0000FF"/>
                </a:solidFill>
              </a:rPr>
              <a:t>CONSIDERACIONES TÉCNICAS</a:t>
            </a:r>
            <a:endParaRPr lang="es-MX" b="1" dirty="0">
              <a:solidFill>
                <a:srgbClr val="0000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02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MX" b="1" dirty="0" smtClean="0">
                <a:solidFill>
                  <a:srgbClr val="0000FF"/>
                </a:solidFill>
              </a:rPr>
              <a:t>Consideraciones para este consejo técnico de catastro municipal</a:t>
            </a:r>
            <a:br>
              <a:rPr lang="es-MX" b="1" dirty="0" smtClean="0">
                <a:solidFill>
                  <a:srgbClr val="0000FF"/>
                </a:solidFill>
              </a:rPr>
            </a:br>
            <a:r>
              <a:rPr lang="es-MX" b="1" dirty="0">
                <a:solidFill>
                  <a:srgbClr val="0000FF"/>
                </a:solidFill>
              </a:rPr>
              <a:t/>
            </a:r>
            <a:br>
              <a:rPr lang="es-MX" b="1" dirty="0">
                <a:solidFill>
                  <a:srgbClr val="0000FF"/>
                </a:solidFill>
              </a:rPr>
            </a:br>
            <a:r>
              <a:rPr lang="es-MX" b="1" dirty="0" smtClean="0">
                <a:solidFill>
                  <a:srgbClr val="0000FF"/>
                </a:solidFill>
              </a:rPr>
              <a:t/>
            </a:r>
            <a:br>
              <a:rPr lang="es-MX" b="1" dirty="0" smtClean="0">
                <a:solidFill>
                  <a:srgbClr val="0000FF"/>
                </a:solidFill>
              </a:rPr>
            </a:br>
            <a:r>
              <a:rPr lang="es-MX" b="1" dirty="0" smtClean="0">
                <a:solidFill>
                  <a:srgbClr val="0000FF"/>
                </a:solidFill>
              </a:rPr>
              <a:t/>
            </a:r>
            <a:br>
              <a:rPr lang="es-MX" b="1" dirty="0" smtClean="0">
                <a:solidFill>
                  <a:srgbClr val="0000FF"/>
                </a:solidFill>
              </a:rPr>
            </a:b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11</a:t>
            </a:fld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800850"/>
            <a:ext cx="6246440" cy="46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31640" y="148478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ESTE MES DE ABRIL EL INEGI ACABA DE ANUNCIAR QUE LA INFLACION A LA PRIMER QUINCENA DE ABRIL 2021 SE INCRMENTÓ AL 6%</a:t>
            </a:r>
            <a:endParaRPr lang="es-MX" dirty="0"/>
          </a:p>
        </p:txBody>
      </p:sp>
      <p:pic>
        <p:nvPicPr>
          <p:cNvPr id="1026" name="Picture 2" descr="C:\Users\Computer\Downloads\IMG-8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2527721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arriba"/>
          <p:cNvSpPr/>
          <p:nvPr/>
        </p:nvSpPr>
        <p:spPr>
          <a:xfrm>
            <a:off x="6113996" y="4813974"/>
            <a:ext cx="977776" cy="1207313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AutoShape 2" descr="https://mail.google.com/mail/u/0?ui=2&amp;ik=d53139be83&amp;attid=0.1.1&amp;permmsgid=msg-f:1698214256464821685&amp;th=179144de6516fdb5&amp;view=fimg&amp;sz=s0-l75-ft&amp;attbid=ANGjdJ9s32JQAGFnVJM6X4No8iIo9cdBpBki8hdevjHSf7Yn5Af1L20pzGyv27QFFtyx2s8iRCh7Tf4YZBvyZkWRIBK7DEyvNWTFMzpipx_BOf2lYoh5n6LvCWCGrZ8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4" descr="https://mail.google.com/mail/u/0?ui=2&amp;ik=d53139be83&amp;attid=0.1.1&amp;permmsgid=msg-f:1698214256464821685&amp;th=179144de6516fdb5&amp;view=fimg&amp;sz=s0-l75-ft&amp;attbid=ANGjdJ9s32JQAGFnVJM6X4No8iIo9cdBpBki8hdevjHSf7Yn5Af1L20pzGyv27QFFtyx2s8iRCh7Tf4YZBvyZkWRIBK7DEyvNWTFMzpipx_BOf2lYoh5n6LvCWCGrZ8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114"/>
            <a:ext cx="4860032" cy="3645024"/>
          </a:xfrm>
          <a:prstGeom prst="rect">
            <a:avLst/>
          </a:prstGeom>
        </p:spPr>
      </p:pic>
      <p:sp>
        <p:nvSpPr>
          <p:cNvPr id="11" name="10 Flecha arriba"/>
          <p:cNvSpPr/>
          <p:nvPr/>
        </p:nvSpPr>
        <p:spPr>
          <a:xfrm>
            <a:off x="155575" y="4028636"/>
            <a:ext cx="977776" cy="120056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rriba"/>
          <p:cNvSpPr/>
          <p:nvPr/>
        </p:nvSpPr>
        <p:spPr>
          <a:xfrm rot="14285337">
            <a:off x="4123356" y="2712256"/>
            <a:ext cx="669427" cy="1350583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9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b="1" dirty="0" smtClean="0">
                <a:solidFill>
                  <a:srgbClr val="0000FF"/>
                </a:solidFill>
              </a:rPr>
              <a:t>Consideraciones para este consejo técnico de catastro municipal</a:t>
            </a:r>
            <a:br>
              <a:rPr lang="es-MX" b="1" dirty="0" smtClean="0">
                <a:solidFill>
                  <a:srgbClr val="0000FF"/>
                </a:solidFill>
              </a:rPr>
            </a:br>
            <a:r>
              <a:rPr lang="es-MX" b="1" dirty="0">
                <a:solidFill>
                  <a:srgbClr val="0000FF"/>
                </a:solidFill>
              </a:rPr>
              <a:t/>
            </a:r>
            <a:br>
              <a:rPr lang="es-MX" b="1" dirty="0">
                <a:solidFill>
                  <a:srgbClr val="0000FF"/>
                </a:solidFill>
              </a:rPr>
            </a:br>
            <a:r>
              <a:rPr lang="es-MX" b="1" dirty="0" smtClean="0">
                <a:solidFill>
                  <a:srgbClr val="0000FF"/>
                </a:solidFill>
              </a:rPr>
              <a:t/>
            </a:r>
            <a:br>
              <a:rPr lang="es-MX" b="1" dirty="0" smtClean="0">
                <a:solidFill>
                  <a:srgbClr val="0000FF"/>
                </a:solidFill>
              </a:rPr>
            </a:br>
            <a:r>
              <a:rPr lang="es-MX" b="1" dirty="0" smtClean="0">
                <a:solidFill>
                  <a:srgbClr val="0000FF"/>
                </a:solidFill>
              </a:rPr>
              <a:t/>
            </a:r>
            <a:br>
              <a:rPr lang="es-MX" b="1" dirty="0" smtClean="0">
                <a:solidFill>
                  <a:srgbClr val="0000FF"/>
                </a:solidFill>
              </a:rPr>
            </a:br>
            <a:r>
              <a:rPr lang="es-MX" sz="4000" b="1" dirty="0" smtClean="0">
                <a:solidFill>
                  <a:srgbClr val="0000FF"/>
                </a:solidFill>
              </a:rPr>
              <a:t>LA INFLACIÓN </a:t>
            </a:r>
            <a:r>
              <a:rPr lang="es-MX" sz="4000" dirty="0" smtClean="0"/>
              <a:t>desde abril del 2019 </a:t>
            </a:r>
            <a:r>
              <a:rPr lang="es-MX" sz="4000" smtClean="0"/>
              <a:t>a marzo </a:t>
            </a:r>
            <a:r>
              <a:rPr lang="es-MX" sz="4000" dirty="0" smtClean="0"/>
              <a:t>de este año 2021 según la calculadora del </a:t>
            </a:r>
            <a:r>
              <a:rPr lang="es-MX" sz="3600" dirty="0" smtClean="0"/>
              <a:t>INEGI</a:t>
            </a:r>
            <a:r>
              <a:rPr lang="es-MX" sz="4000" dirty="0" smtClean="0"/>
              <a:t>  es del</a:t>
            </a:r>
            <a:br>
              <a:rPr lang="es-MX" sz="4000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sz="8000" b="1" dirty="0" smtClean="0"/>
              <a:t>8.07% </a:t>
            </a:r>
            <a:r>
              <a:rPr lang="es-MX" sz="2200" b="1" dirty="0" smtClean="0"/>
              <a:t>INFLACIÓN DE MARZO 2019 a 2021</a:t>
            </a:r>
            <a:r>
              <a:rPr lang="es-MX" sz="6700" b="1" dirty="0" smtClean="0">
                <a:solidFill>
                  <a:srgbClr val="FF0000"/>
                </a:solidFill>
              </a:rPr>
              <a:t/>
            </a:r>
            <a:br>
              <a:rPr lang="es-MX" sz="6700" b="1" dirty="0" smtClean="0">
                <a:solidFill>
                  <a:srgbClr val="FF0000"/>
                </a:solidFill>
              </a:rPr>
            </a:br>
            <a:r>
              <a:rPr lang="es-MX" sz="2700" b="1" dirty="0">
                <a:solidFill>
                  <a:srgbClr val="FF0000"/>
                </a:solidFill>
              </a:rPr>
              <a:t/>
            </a:r>
            <a:br>
              <a:rPr lang="es-MX" sz="2700" b="1" dirty="0">
                <a:solidFill>
                  <a:srgbClr val="FF0000"/>
                </a:solidFill>
              </a:rPr>
            </a:br>
            <a:r>
              <a:rPr lang="es-MX" sz="2700" b="1" dirty="0" smtClean="0">
                <a:solidFill>
                  <a:srgbClr val="FF0000"/>
                </a:solidFill>
              </a:rPr>
              <a:t>sin embargo debemos de tomar en cuenta otros datos más: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12</a:t>
            </a:fld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741368"/>
            <a:ext cx="6246440" cy="46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458112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ESTE MES DE ABRIL EL INEGI ACABA DE ANUNCIAR QUE LA INFLACION A LA PRIMER QUINCENA DE ABRIL 2021 SE INCRMENTÓ AL 6%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9664" y="4581128"/>
            <a:ext cx="30243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 smtClean="0">
                <a:solidFill>
                  <a:srgbClr val="FF0000"/>
                </a:solidFill>
              </a:rPr>
              <a:t>8%</a:t>
            </a:r>
            <a:endParaRPr lang="es-MX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13</a:t>
            </a:fld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2029916"/>
            <a:ext cx="11484768" cy="86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-1332656" y="1196752"/>
            <a:ext cx="3816424" cy="566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539552" y="1963277"/>
            <a:ext cx="2016224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Se presentan actualmente incrementos más altos en conceptos básicos para la economía de la población</a:t>
            </a:r>
            <a:endParaRPr lang="es-MX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331965" y="3131095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Gas </a:t>
            </a:r>
            <a:r>
              <a:rPr lang="es-MX" sz="1400" dirty="0" err="1" smtClean="0"/>
              <a:t>lp</a:t>
            </a:r>
            <a:r>
              <a:rPr lang="es-MX" sz="1400" dirty="0" smtClean="0"/>
              <a:t>      papa               arroz          </a:t>
            </a:r>
            <a:r>
              <a:rPr lang="es-MX" sz="1400" dirty="0" err="1" smtClean="0"/>
              <a:t>limon</a:t>
            </a:r>
            <a:r>
              <a:rPr lang="es-MX" sz="1400" dirty="0" smtClean="0"/>
              <a:t>           frijol  gasolina</a:t>
            </a:r>
          </a:p>
          <a:p>
            <a:r>
              <a:rPr lang="es-MX" sz="1400" dirty="0"/>
              <a:t> </a:t>
            </a:r>
            <a:r>
              <a:rPr lang="es-MX" sz="1400" dirty="0" smtClean="0"/>
              <a:t>                                                                                             magna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3119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14</a:t>
            </a:fld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3104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95736" y="227687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b="1" dirty="0" smtClean="0">
                <a:solidFill>
                  <a:srgbClr val="FF0000"/>
                </a:solidFill>
              </a:rPr>
              <a:t>44.5%</a:t>
            </a:r>
            <a:endParaRPr lang="es-MX" sz="9600" b="1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31" y="2056606"/>
            <a:ext cx="182245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75" y="37170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00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15</a:t>
            </a:fld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38" y="-206567"/>
            <a:ext cx="4046234" cy="719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75" y="2389062"/>
            <a:ext cx="3632225" cy="36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16</a:t>
            </a:fld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762500" cy="61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908720"/>
            <a:ext cx="37242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4463" y="4293096"/>
            <a:ext cx="5075609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720" y="4611935"/>
            <a:ext cx="475252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17</a:t>
            </a:fld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438970"/>
            <a:ext cx="4896544" cy="870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508104" y="2204864"/>
            <a:ext cx="2736304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Afectación a una de las principales fuentes de generar recursos a la población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01734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18</a:t>
            </a:fld>
            <a:endParaRPr lang="es-MX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9" y="-113523"/>
            <a:ext cx="8735891" cy="655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4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19</a:t>
            </a:fld>
            <a:endParaRPr lang="es-MX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584"/>
            <a:ext cx="8712968" cy="654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6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3598" y="19490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/>
          </a:p>
          <a:p>
            <a:r>
              <a:rPr lang="es-MX" sz="2800" b="1" dirty="0" smtClean="0"/>
              <a:t>Artículo </a:t>
            </a:r>
            <a:r>
              <a:rPr lang="es-MX" sz="2800" b="1" dirty="0"/>
              <a:t>3</a:t>
            </a:r>
            <a:r>
              <a:rPr lang="es-MX" sz="2800" dirty="0"/>
              <a:t>. – El Consejo Técnico de Catastro, del Gobierno Constitucional del Municipio de Tlaquepaque</a:t>
            </a:r>
            <a:r>
              <a:rPr lang="es-MX" sz="2800" b="1" dirty="0">
                <a:solidFill>
                  <a:srgbClr val="0000FF"/>
                </a:solidFill>
              </a:rPr>
              <a:t>, es un Órgano Colegiado de carácter permanente y está facultado para</a:t>
            </a:r>
            <a:r>
              <a:rPr lang="es-MX" sz="2800" b="1" dirty="0" smtClean="0">
                <a:solidFill>
                  <a:srgbClr val="0000FF"/>
                </a:solidFill>
              </a:rPr>
              <a:t>:</a:t>
            </a:r>
          </a:p>
          <a:p>
            <a:endParaRPr lang="es-MX" sz="2800" b="1" dirty="0">
              <a:solidFill>
                <a:srgbClr val="0000FF"/>
              </a:solidFill>
            </a:endParaRPr>
          </a:p>
          <a:p>
            <a:r>
              <a:rPr lang="es-MX" sz="2800" dirty="0"/>
              <a:t>I.	</a:t>
            </a:r>
            <a:r>
              <a:rPr lang="es-MX" sz="2800" b="1" dirty="0">
                <a:solidFill>
                  <a:srgbClr val="0000FF"/>
                </a:solidFill>
              </a:rPr>
              <a:t>Estudiar, revisar y formular recomendaciones</a:t>
            </a:r>
            <a:r>
              <a:rPr lang="es-MX" sz="2800" dirty="0"/>
              <a:t>, respecto de las propuestas de </a:t>
            </a:r>
            <a:r>
              <a:rPr lang="es-MX" sz="2800" b="1" dirty="0">
                <a:solidFill>
                  <a:srgbClr val="0000FF"/>
                </a:solidFill>
              </a:rPr>
              <a:t>valores unitarios de terrenos y construcciones.</a:t>
            </a:r>
          </a:p>
          <a:p>
            <a:r>
              <a:rPr lang="es-MX" sz="2800" dirty="0"/>
              <a:t>II.	Remitir la información necesaria, con fines de homologación al Consejo Técnico Catastral del Estado.</a:t>
            </a:r>
          </a:p>
          <a:p>
            <a:r>
              <a:rPr lang="es-MX" sz="2800" dirty="0"/>
              <a:t>III.	</a:t>
            </a:r>
            <a:r>
              <a:rPr lang="es-MX" sz="2800" b="1" dirty="0">
                <a:solidFill>
                  <a:srgbClr val="0000FF"/>
                </a:solidFill>
              </a:rPr>
              <a:t>En general, todos aquellos que tiendan a </a:t>
            </a:r>
            <a:r>
              <a:rPr lang="es-MX" sz="2800" b="1" dirty="0" err="1">
                <a:solidFill>
                  <a:srgbClr val="0000FF"/>
                </a:solidFill>
              </a:rPr>
              <a:t>eficientar</a:t>
            </a:r>
            <a:r>
              <a:rPr lang="es-MX" sz="2800" b="1" dirty="0">
                <a:solidFill>
                  <a:srgbClr val="0000FF"/>
                </a:solidFill>
              </a:rPr>
              <a:t> la función catastral en el Municipio</a:t>
            </a:r>
            <a:r>
              <a:rPr lang="es-MX" sz="2400" dirty="0">
                <a:solidFill>
                  <a:srgbClr val="0000FF"/>
                </a:solidFill>
              </a:rPr>
              <a:t>.</a:t>
            </a:r>
          </a:p>
          <a:p>
            <a:endParaRPr lang="es-MX" sz="2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8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20</a:t>
            </a:fld>
            <a:endParaRPr lang="es-MX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9" y="131585"/>
            <a:ext cx="8613049" cy="646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06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s-MX" sz="3200" b="1" dirty="0" smtClean="0"/>
              <a:t>La situación </a:t>
            </a:r>
            <a:r>
              <a:rPr lang="es-MX" sz="3200" b="1" dirty="0"/>
              <a:t>de la </a:t>
            </a:r>
            <a:r>
              <a:rPr lang="es-MX" sz="3200" b="1" dirty="0" smtClean="0"/>
              <a:t>población </a:t>
            </a:r>
            <a:r>
              <a:rPr lang="es-MX" sz="3200" b="1" dirty="0"/>
              <a:t>de San Pedro </a:t>
            </a:r>
            <a:r>
              <a:rPr lang="es-MX" sz="3200" b="1" dirty="0" smtClean="0"/>
              <a:t>Tlaquepaque es muy sensible a la situación económica actual.</a:t>
            </a:r>
            <a:endParaRPr lang="es-MX" sz="32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21</a:t>
            </a:fld>
            <a:endParaRPr lang="es-MX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33590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54" y="400966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826" y="1761180"/>
            <a:ext cx="4499992" cy="314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6407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1"/>
            <a:ext cx="2273052" cy="141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23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La desactualización en los valores catastrales para recuperar mínimo el efecto inflacionario seria de un </a:t>
            </a:r>
            <a:endParaRPr lang="es-MX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22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339752" y="2492896"/>
            <a:ext cx="4608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b="1" dirty="0" smtClean="0">
                <a:solidFill>
                  <a:srgbClr val="FF0000"/>
                </a:solidFill>
              </a:rPr>
              <a:t>8%</a:t>
            </a:r>
            <a:endParaRPr lang="es-MX" sz="166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513977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INEGI ANUNCIO QUE EN ESTA PRIMER QUINCENA DE ABRIL 2021 LA INFLACION SE INCREMENTÓ AL 6%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6058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7260" y="3212976"/>
            <a:ext cx="8229600" cy="1143000"/>
          </a:xfrm>
        </p:spPr>
        <p:txBody>
          <a:bodyPr>
            <a:noAutofit/>
          </a:bodyPr>
          <a:lstStyle/>
          <a:p>
            <a:r>
              <a:rPr lang="es-MX" sz="34400" dirty="0" smtClean="0"/>
              <a:t>fin</a:t>
            </a:r>
            <a:endParaRPr lang="es-MX" sz="34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47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APLICACIONES DE LAS TABLAS DE VALORES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rgbClr val="0000FF"/>
                </a:solidFill>
              </a:rPr>
              <a:t>Determinar el valor fiscal de los predios para determinar sus impuestos:</a:t>
            </a:r>
          </a:p>
          <a:p>
            <a:endParaRPr lang="es-MX" dirty="0"/>
          </a:p>
          <a:p>
            <a:r>
              <a:rPr lang="es-MX" dirty="0" smtClean="0"/>
              <a:t>Predial</a:t>
            </a:r>
          </a:p>
          <a:p>
            <a:r>
              <a:rPr lang="es-MX" dirty="0" smtClean="0"/>
              <a:t>Transmisiones Patrimoniales</a:t>
            </a:r>
          </a:p>
          <a:p>
            <a:r>
              <a:rPr lang="es-MX" dirty="0" smtClean="0"/>
              <a:t>Negocios Jurídicos.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3</a:t>
            </a:fld>
            <a:endParaRPr lang="es-MX"/>
          </a:p>
        </p:txBody>
      </p:sp>
      <p:sp>
        <p:nvSpPr>
          <p:cNvPr id="5" name="4 Flecha derecha"/>
          <p:cNvSpPr/>
          <p:nvPr/>
        </p:nvSpPr>
        <p:spPr>
          <a:xfrm>
            <a:off x="3635896" y="4509120"/>
            <a:ext cx="2304256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084168" y="4149080"/>
            <a:ext cx="2592288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00FF"/>
                </a:solidFill>
              </a:rPr>
              <a:t>Principal fuente de ingresos propios del municipio para realizar obras y servicios a la comunidad.</a:t>
            </a:r>
            <a:endParaRPr lang="es-MX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2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3460" y="-315416"/>
            <a:ext cx="878497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b="1" dirty="0"/>
          </a:p>
          <a:p>
            <a:endParaRPr lang="es-MX" sz="2400" b="1" dirty="0"/>
          </a:p>
          <a:p>
            <a:endParaRPr lang="es-MX" sz="2400" b="1" dirty="0" smtClean="0"/>
          </a:p>
          <a:p>
            <a:endParaRPr lang="es-MX" sz="2400" b="1" dirty="0"/>
          </a:p>
          <a:p>
            <a:r>
              <a:rPr lang="es-MX" sz="2000" b="1" dirty="0" smtClean="0"/>
              <a:t>Artículo </a:t>
            </a:r>
            <a:r>
              <a:rPr lang="es-MX" sz="2000" b="1" dirty="0"/>
              <a:t>4.- El Consejo estará integrado por: </a:t>
            </a:r>
            <a:endParaRPr lang="es-MX" sz="2000" b="1" dirty="0" smtClean="0"/>
          </a:p>
          <a:p>
            <a:endParaRPr lang="es-MX" sz="2000" b="1" dirty="0"/>
          </a:p>
          <a:p>
            <a:r>
              <a:rPr lang="es-MX" sz="2000" b="1" dirty="0"/>
              <a:t>I. I. El Presidente Municipal o su representante, que será el Presidente del Consejo; </a:t>
            </a:r>
          </a:p>
          <a:p>
            <a:r>
              <a:rPr lang="es-MX" sz="2000" b="1" dirty="0"/>
              <a:t>II. El Tesorero Municipal o su representante, que será el Director de Ingresos;</a:t>
            </a:r>
          </a:p>
          <a:p>
            <a:r>
              <a:rPr lang="es-MX" sz="2000" b="1" dirty="0"/>
              <a:t>III. El Titular del Catastro del Municipio, o su representante, que será el Secretario del Consejo;</a:t>
            </a:r>
          </a:p>
          <a:p>
            <a:r>
              <a:rPr lang="es-MX" sz="2000" b="1" dirty="0"/>
              <a:t>IV. El Director General de Políticas Públicas o su representante;</a:t>
            </a:r>
          </a:p>
          <a:p>
            <a:r>
              <a:rPr lang="es-MX" sz="2000" b="1" dirty="0"/>
              <a:t>V. El Presidente de la Comisión Colegiada y Permanente de Hacienda, Patrimonio y Presupuestos y el Presidente de la Comisión Colegiada y Permanente de Planeación Socioeconómica y Urbana;</a:t>
            </a:r>
          </a:p>
          <a:p>
            <a:r>
              <a:rPr lang="es-MX" sz="2000" b="1" dirty="0"/>
              <a:t>VI. Un representante por parte de los sectores industrial, comercial y empresarial, consistentes en los siguientes:</a:t>
            </a:r>
          </a:p>
          <a:p>
            <a:r>
              <a:rPr lang="es-MX" sz="2000" b="1" dirty="0"/>
              <a:t>a)	Cámara Mexicana de la Industria de la Construcción, CMIC;</a:t>
            </a:r>
          </a:p>
          <a:p>
            <a:r>
              <a:rPr lang="es-MX" sz="2000" b="1" dirty="0"/>
              <a:t>b)	Cámara de Comercio de San Pedro Tlaquepaque, CANACO SERVYTUR TLAQUEPAQUE; y</a:t>
            </a:r>
          </a:p>
          <a:p>
            <a:r>
              <a:rPr lang="es-MX" sz="2000" b="1" dirty="0"/>
              <a:t>c)	Confederación Patronal de la República Mexicana de Jalisco, COPARMEX; </a:t>
            </a:r>
          </a:p>
          <a:p>
            <a:endParaRPr lang="es-MX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2713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Integración del Consejo Técnico  de Catastro Municipal:</a:t>
            </a:r>
            <a:endParaRPr lang="es-MX" sz="2800" b="1" dirty="0">
              <a:solidFill>
                <a:srgbClr val="0000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4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3460" y="-315416"/>
            <a:ext cx="878497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800" b="1" dirty="0"/>
          </a:p>
          <a:p>
            <a:endParaRPr lang="es-MX" sz="2800" b="1" dirty="0"/>
          </a:p>
          <a:p>
            <a:endParaRPr lang="es-MX" sz="2800" b="1" dirty="0" smtClean="0"/>
          </a:p>
          <a:p>
            <a:endParaRPr lang="es-MX" sz="2800" b="1" dirty="0"/>
          </a:p>
          <a:p>
            <a:r>
              <a:rPr lang="es-MX" sz="2400" b="1" dirty="0" smtClean="0"/>
              <a:t>VII</a:t>
            </a:r>
            <a:r>
              <a:rPr lang="es-MX" sz="2400" b="1" dirty="0"/>
              <a:t>. Un representante del Consejo Agropecuario de Jalisco A.C.;</a:t>
            </a:r>
          </a:p>
          <a:p>
            <a:r>
              <a:rPr lang="es-MX" sz="2400" b="1" dirty="0"/>
              <a:t>VIII. Un representante de los propietarios de fincas urbanas;</a:t>
            </a:r>
          </a:p>
          <a:p>
            <a:r>
              <a:rPr lang="es-MX" sz="2400" b="1" dirty="0"/>
              <a:t>IX. Un representante del Consejo Intergrupal de Valuadores del Estado de Jalisco, A.C.;</a:t>
            </a:r>
          </a:p>
          <a:p>
            <a:r>
              <a:rPr lang="es-MX" sz="2400" b="1" dirty="0"/>
              <a:t>X. El titular de la Coordinación General de Gestión Integral de la Ciudad; </a:t>
            </a:r>
          </a:p>
          <a:p>
            <a:r>
              <a:rPr lang="es-MX" sz="2400" b="1" dirty="0"/>
              <a:t>XI. Un representante del Consejo Técnico Catastral del Estado; </a:t>
            </a:r>
            <a:endParaRPr lang="es-MX" sz="2400" b="1" dirty="0" smtClean="0"/>
          </a:p>
          <a:p>
            <a:endParaRPr lang="es-MX" sz="2400" b="1" dirty="0"/>
          </a:p>
          <a:p>
            <a:r>
              <a:rPr lang="es-MX" sz="2400" b="1" dirty="0"/>
              <a:t>XII. Ocho Consejeros Ciudadanos que participen en el proceso de selección y demuestren conocimientos en la materia, </a:t>
            </a:r>
            <a:r>
              <a:rPr lang="es-MX" sz="2400" b="1" dirty="0" smtClean="0"/>
              <a:t>esto </a:t>
            </a:r>
            <a:r>
              <a:rPr lang="es-MX" sz="2400" b="1" dirty="0"/>
              <a:t>por ser un Consejo Técnico.</a:t>
            </a:r>
          </a:p>
          <a:p>
            <a:endParaRPr lang="es-MX" sz="2400" b="1" dirty="0"/>
          </a:p>
          <a:p>
            <a:r>
              <a:rPr lang="es-MX" sz="2400" b="1" dirty="0"/>
              <a:t>Por cada titular del Consejo deberá nombrarse un suplente</a:t>
            </a:r>
          </a:p>
          <a:p>
            <a:endParaRPr lang="es-MX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2713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Integración del Consejo Técnico  de Catastro Municipal:</a:t>
            </a:r>
            <a:endParaRPr lang="es-MX" sz="2800" b="1" dirty="0">
              <a:solidFill>
                <a:srgbClr val="0000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97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01938" y="1371600"/>
            <a:ext cx="2488474" cy="2651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819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1" y="-197575"/>
            <a:ext cx="6855619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echa derecha 5"/>
          <p:cNvSpPr/>
          <p:nvPr/>
        </p:nvSpPr>
        <p:spPr>
          <a:xfrm rot="7463967">
            <a:off x="4982137" y="915522"/>
            <a:ext cx="914400" cy="54460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 rot="7463967">
            <a:off x="7877913" y="915521"/>
            <a:ext cx="914400" cy="5446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0A5F-5F3C-458A-94F2-8190FE4DEB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554536"/>
            <a:ext cx="4881686" cy="48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48393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00FF"/>
                </a:solidFill>
              </a:rPr>
              <a:t>LOS INTEGRANTES DEL </a:t>
            </a:r>
            <a:r>
              <a:rPr lang="es-MX" sz="2400" b="1" dirty="0" smtClean="0">
                <a:solidFill>
                  <a:srgbClr val="0000FF"/>
                </a:solidFill>
              </a:rPr>
              <a:t>CTCM </a:t>
            </a:r>
            <a:r>
              <a:rPr lang="es-MX" sz="2400" b="1" dirty="0" smtClean="0"/>
              <a:t>Después de Estudiar y </a:t>
            </a:r>
            <a:r>
              <a:rPr lang="es-MX" sz="2400" b="1" dirty="0"/>
              <a:t>revisar </a:t>
            </a:r>
            <a:r>
              <a:rPr lang="es-MX" sz="2400" b="1" dirty="0" smtClean="0"/>
              <a:t> los estudios presentados votaran para </a:t>
            </a:r>
            <a:r>
              <a:rPr lang="es-MX" sz="2400" b="1" dirty="0" smtClean="0">
                <a:solidFill>
                  <a:srgbClr val="0000FF"/>
                </a:solidFill>
              </a:rPr>
              <a:t>determinar</a:t>
            </a:r>
            <a:r>
              <a:rPr lang="es-MX" sz="2400" b="1" dirty="0" smtClean="0"/>
              <a:t> por mayoría los </a:t>
            </a:r>
            <a:r>
              <a:rPr lang="es-MX" sz="2400" b="1" dirty="0">
                <a:solidFill>
                  <a:srgbClr val="0000FF"/>
                </a:solidFill>
              </a:rPr>
              <a:t>valores unitarios de terrenos y </a:t>
            </a:r>
            <a:r>
              <a:rPr lang="es-MX" sz="2400" b="1" dirty="0" smtClean="0">
                <a:solidFill>
                  <a:srgbClr val="0000FF"/>
                </a:solidFill>
              </a:rPr>
              <a:t>construcciones catastrales</a:t>
            </a:r>
            <a:r>
              <a:rPr lang="es-MX" sz="2400" b="1" dirty="0"/>
              <a:t> </a:t>
            </a:r>
            <a:r>
              <a:rPr lang="es-MX" sz="2400" b="1" dirty="0" smtClean="0"/>
              <a:t>de las próximas tablas de valores.</a:t>
            </a:r>
            <a:endParaRPr lang="es-MX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068960"/>
            <a:ext cx="3524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17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522920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457200" y="15364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00FF"/>
                </a:solidFill>
              </a:rPr>
              <a:t>ELEMENTOS A CONSIDERAR PARA EL INCREMENTO DE TABLAS DE VALOR </a:t>
            </a:r>
            <a:r>
              <a:rPr lang="es-MX" sz="3200" b="1" dirty="0">
                <a:solidFill>
                  <a:srgbClr val="0000FF"/>
                </a:solidFill>
              </a:rPr>
              <a:t>2022</a:t>
            </a:r>
            <a:br>
              <a:rPr lang="es-MX" sz="3200" b="1" dirty="0">
                <a:solidFill>
                  <a:srgbClr val="0000FF"/>
                </a:solidFill>
              </a:rPr>
            </a:br>
            <a:r>
              <a:rPr lang="es-MX" sz="2000" dirty="0" smtClean="0"/>
              <a:t> </a:t>
            </a:r>
            <a:r>
              <a:rPr lang="es-MX" sz="2000" b="1" dirty="0" smtClean="0">
                <a:solidFill>
                  <a:srgbClr val="FF0000"/>
                </a:solidFill>
              </a:rPr>
              <a:t>DATOS ESTADISTICOS DE </a:t>
            </a:r>
            <a:r>
              <a:rPr lang="es-MX" sz="2000" b="1" dirty="0">
                <a:solidFill>
                  <a:srgbClr val="FF0000"/>
                </a:solidFill>
              </a:rPr>
              <a:t>ABRIL 2019  A ENERO 2021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-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00FF"/>
                </a:solidFill>
              </a:rPr>
              <a:t>VALORES UNITARIOS TERRENOS Y </a:t>
            </a:r>
            <a:r>
              <a:rPr lang="es-MX" b="1" dirty="0" smtClean="0">
                <a:solidFill>
                  <a:srgbClr val="0000FF"/>
                </a:solidFill>
              </a:rPr>
              <a:t>CONSTRUCCIONES</a:t>
            </a:r>
          </a:p>
          <a:p>
            <a:endParaRPr lang="es-MX" b="1" dirty="0">
              <a:solidFill>
                <a:srgbClr val="FF0000"/>
              </a:solidFill>
            </a:endParaRPr>
          </a:p>
          <a:p>
            <a:r>
              <a:rPr lang="es-MX" b="1" dirty="0"/>
              <a:t>INCREMENTO CANASTA BASICA</a:t>
            </a:r>
          </a:p>
          <a:p>
            <a:r>
              <a:rPr lang="es-MX" b="1" dirty="0" smtClean="0"/>
              <a:t>INCREMENTO PARIDAD PESO DÓLAR </a:t>
            </a:r>
            <a:endParaRPr lang="es-MX" b="1" dirty="0" smtClean="0">
              <a:solidFill>
                <a:srgbClr val="FF0000"/>
              </a:solidFill>
            </a:endParaRPr>
          </a:p>
          <a:p>
            <a:r>
              <a:rPr lang="es-MX" b="1" dirty="0" smtClean="0"/>
              <a:t>PIB </a:t>
            </a:r>
            <a:endParaRPr lang="es-MX" b="1" dirty="0" smtClean="0">
              <a:solidFill>
                <a:srgbClr val="FF0000"/>
              </a:solidFill>
            </a:endParaRPr>
          </a:p>
          <a:p>
            <a:r>
              <a:rPr lang="es-MX" b="1" dirty="0" smtClean="0"/>
              <a:t>INCREMENTO SALARIAL </a:t>
            </a:r>
          </a:p>
          <a:p>
            <a:r>
              <a:rPr lang="es-MX" b="1" dirty="0" smtClean="0"/>
              <a:t>SITUACION ECONOMICA</a:t>
            </a:r>
          </a:p>
          <a:p>
            <a:r>
              <a:rPr lang="es-MX" b="1" dirty="0" smtClean="0"/>
              <a:t>SITUACIONES ESPECIALES COVID</a:t>
            </a:r>
          </a:p>
          <a:p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92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uter\Desktop\tv 2021\IMG_25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-315416"/>
            <a:ext cx="4140460" cy="73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260648"/>
            <a:ext cx="4140460" cy="4708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CALENDARIO DE  SESIONES DEL  C ONSEJO TÉCNICO DE CATASTRO MUNICIPAL 2020 PARA ELABORAR LAS TABLAS DE VALORES CATASTRALES</a:t>
            </a:r>
          </a:p>
          <a:p>
            <a:endParaRPr lang="es-MX" sz="2800" b="1" dirty="0" smtClean="0">
              <a:solidFill>
                <a:srgbClr val="0000FF"/>
              </a:solidFill>
            </a:endParaRPr>
          </a:p>
          <a:p>
            <a:endParaRPr lang="es-MX" sz="2800" b="1" dirty="0">
              <a:solidFill>
                <a:srgbClr val="0000FF"/>
              </a:solidFill>
            </a:endParaRPr>
          </a:p>
          <a:p>
            <a:endParaRPr lang="es-MX" sz="2800" b="1" dirty="0" smtClean="0">
              <a:solidFill>
                <a:srgbClr val="0000FF"/>
              </a:solidFill>
            </a:endParaRPr>
          </a:p>
          <a:p>
            <a:r>
              <a:rPr lang="es-MX" sz="1600" b="1" dirty="0" smtClean="0"/>
              <a:t>En base al antecedente del   calendario anual propuesto por el CONSEJO TÉCNICO DE CATASTRO ESTATAL. </a:t>
            </a:r>
            <a:endParaRPr lang="es-MX" sz="1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B89-F148-4226-AF63-50694EB22634}" type="slidenum">
              <a:rPr lang="es-MX" smtClean="0"/>
              <a:t>9</a:t>
            </a:fld>
            <a:endParaRPr lang="es-MX"/>
          </a:p>
        </p:txBody>
      </p:sp>
      <p:sp>
        <p:nvSpPr>
          <p:cNvPr id="12" name="11 Flecha derecha"/>
          <p:cNvSpPr/>
          <p:nvPr/>
        </p:nvSpPr>
        <p:spPr>
          <a:xfrm>
            <a:off x="3347864" y="4797152"/>
            <a:ext cx="136815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1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638</Words>
  <Application>Microsoft Office PowerPoint</Application>
  <PresentationFormat>Presentación en pantalla (4:3)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APLICACIONES DE LAS TABLAS DE VALORES</vt:lpstr>
      <vt:lpstr>Presentación de PowerPoint</vt:lpstr>
      <vt:lpstr>Presentación de PowerPoint</vt:lpstr>
      <vt:lpstr>Presentación de PowerPoint</vt:lpstr>
      <vt:lpstr>Presentación de PowerPoint</vt:lpstr>
      <vt:lpstr>ELEMENTOS A CONSIDERAR PARA EL INCREMENTO DE TABLAS DE VALOR 2022  DATOS ESTADISTICOS DE ABRIL 2019  A ENERO 2021</vt:lpstr>
      <vt:lpstr>Presentación de PowerPoint</vt:lpstr>
      <vt:lpstr>CONSIDERACIONES TÉCNICAS</vt:lpstr>
      <vt:lpstr>Consideraciones para este consejo técnico de catastro municipal    </vt:lpstr>
      <vt:lpstr>Consideraciones para este consejo técnico de catastro municipal    LA INFLACIÓN desde abril del 2019 a marzo de este año 2021 según la calculadora del INEGI  es del   8.07% INFLACIÓN DE MARZO 2019 a 2021  sin embargo debemos de tomar en cuenta otros datos más: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situación de la población de San Pedro Tlaquepaque es muy sensible a la situación económica actual.</vt:lpstr>
      <vt:lpstr>La desactualización en los valores catastrales para recuperar mínimo el efecto inflacionario seria de un 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Computer</dc:creator>
  <cp:lastModifiedBy>Sergio Bravo Gonzalez</cp:lastModifiedBy>
  <cp:revision>102</cp:revision>
  <dcterms:created xsi:type="dcterms:W3CDTF">2020-05-08T20:30:16Z</dcterms:created>
  <dcterms:modified xsi:type="dcterms:W3CDTF">2021-05-03T14:29:58Z</dcterms:modified>
</cp:coreProperties>
</file>