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73813038758596E-2"/>
          <c:y val="0.17013556504474792"/>
          <c:w val="0.92865325102677632"/>
          <c:h val="0.55673206421427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'[INFORME MENSUAL OCTUBRE 2021.xlsx]plantilla '!$C$8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OCTUBRE 2021.xlsx]plantilla '!$B$9:$B$42</c:f>
              <c:strCache>
                <c:ptCount val="34"/>
                <c:pt idx="0">
                  <c:v>CANAL 10 </c:v>
                </c:pt>
                <c:pt idx="1">
                  <c:v>TELEVISA </c:v>
                </c:pt>
                <c:pt idx="2">
                  <c:v>TV AZTECA </c:v>
                </c:pt>
                <c:pt idx="3">
                  <c:v>CANAL 6</c:v>
                </c:pt>
                <c:pt idx="4">
                  <c:v>TWITTER</c:v>
                </c:pt>
                <c:pt idx="5">
                  <c:v>1150 NOTISISTEMA</c:v>
                </c:pt>
                <c:pt idx="6">
                  <c:v>RADIO DK </c:v>
                </c:pt>
                <c:pt idx="7">
                  <c:v>91.5 FM </c:v>
                </c:pt>
                <c:pt idx="8">
                  <c:v>EL INFORMADOR</c:v>
                </c:pt>
                <c:pt idx="9">
                  <c:v>MURAL</c:v>
                </c:pt>
                <c:pt idx="10">
                  <c:v>100.3 FM </c:v>
                </c:pt>
                <c:pt idx="11">
                  <c:v>DIARIO </c:v>
                </c:pt>
                <c:pt idx="12">
                  <c:v>EL OCCIDENTAL</c:v>
                </c:pt>
                <c:pt idx="13">
                  <c:v>MILENIO</c:v>
                </c:pt>
                <c:pt idx="14">
                  <c:v>91.9 FM </c:v>
                </c:pt>
                <c:pt idx="15">
                  <c:v>JALISCO TV</c:v>
                </c:pt>
                <c:pt idx="16">
                  <c:v>QUADRATIN </c:v>
                </c:pt>
                <c:pt idx="17">
                  <c:v>LA CRONICA </c:v>
                </c:pt>
                <c:pt idx="18">
                  <c:v>104.3 FM </c:v>
                </c:pt>
                <c:pt idx="19">
                  <c:v>89.5 FM </c:v>
                </c:pt>
                <c:pt idx="20">
                  <c:v>TRAFICO ZMG </c:v>
                </c:pt>
                <c:pt idx="21">
                  <c:v>MVS NOTICIAS </c:v>
                </c:pt>
                <c:pt idx="22">
                  <c:v>INDIGO </c:v>
                </c:pt>
                <c:pt idx="23">
                  <c:v>101.1 FM </c:v>
                </c:pt>
                <c:pt idx="24">
                  <c:v>1190 AM</c:v>
                </c:pt>
                <c:pt idx="25">
                  <c:v>820 AM </c:v>
                </c:pt>
                <c:pt idx="26">
                  <c:v>CANAL 44</c:v>
                </c:pt>
                <c:pt idx="27">
                  <c:v>PUBLIMERO </c:v>
                </c:pt>
                <c:pt idx="28">
                  <c:v>R. FORMULA </c:v>
                </c:pt>
                <c:pt idx="29">
                  <c:v>TELEDARIO </c:v>
                </c:pt>
                <c:pt idx="30">
                  <c:v>1010 AM </c:v>
                </c:pt>
                <c:pt idx="31">
                  <c:v>CANAL 44 </c:v>
                </c:pt>
                <c:pt idx="32">
                  <c:v>CONCIENCIA PÚBLICA </c:v>
                </c:pt>
                <c:pt idx="33">
                  <c:v>TOTAL </c:v>
                </c:pt>
              </c:strCache>
            </c:strRef>
          </c:cat>
          <c:val>
            <c:numRef>
              <c:f>'[INFORME MENSUAL OCTUBRE 2021.xlsx]plantilla '!$C$9:$C$42</c:f>
              <c:numCache>
                <c:formatCode>General</c:formatCode>
                <c:ptCount val="34"/>
                <c:pt idx="0">
                  <c:v>25</c:v>
                </c:pt>
                <c:pt idx="1">
                  <c:v>21</c:v>
                </c:pt>
                <c:pt idx="2">
                  <c:v>19</c:v>
                </c:pt>
                <c:pt idx="3">
                  <c:v>18</c:v>
                </c:pt>
                <c:pt idx="4">
                  <c:v>18</c:v>
                </c:pt>
                <c:pt idx="5">
                  <c:v>17</c:v>
                </c:pt>
                <c:pt idx="6">
                  <c:v>10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33">
                  <c:v>157</c:v>
                </c:pt>
              </c:numCache>
            </c:numRef>
          </c:val>
        </c:ser>
        <c:ser>
          <c:idx val="1"/>
          <c:order val="1"/>
          <c:tx>
            <c:strRef>
              <c:f>'[INFORME MENSUAL OCTUBRE 2021.xlsx]plantilla '!$D$8</c:f>
              <c:strCache>
                <c:ptCount val="1"/>
                <c:pt idx="0">
                  <c:v>NEGATIVA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OCTUBRE 2021.xlsx]plantilla '!$B$9:$B$42</c:f>
              <c:strCache>
                <c:ptCount val="34"/>
                <c:pt idx="0">
                  <c:v>CANAL 10 </c:v>
                </c:pt>
                <c:pt idx="1">
                  <c:v>TELEVISA </c:v>
                </c:pt>
                <c:pt idx="2">
                  <c:v>TV AZTECA </c:v>
                </c:pt>
                <c:pt idx="3">
                  <c:v>CANAL 6</c:v>
                </c:pt>
                <c:pt idx="4">
                  <c:v>TWITTER</c:v>
                </c:pt>
                <c:pt idx="5">
                  <c:v>1150 NOTISISTEMA</c:v>
                </c:pt>
                <c:pt idx="6">
                  <c:v>RADIO DK </c:v>
                </c:pt>
                <c:pt idx="7">
                  <c:v>91.5 FM </c:v>
                </c:pt>
                <c:pt idx="8">
                  <c:v>EL INFORMADOR</c:v>
                </c:pt>
                <c:pt idx="9">
                  <c:v>MURAL</c:v>
                </c:pt>
                <c:pt idx="10">
                  <c:v>100.3 FM </c:v>
                </c:pt>
                <c:pt idx="11">
                  <c:v>DIARIO </c:v>
                </c:pt>
                <c:pt idx="12">
                  <c:v>EL OCCIDENTAL</c:v>
                </c:pt>
                <c:pt idx="13">
                  <c:v>MILENIO</c:v>
                </c:pt>
                <c:pt idx="14">
                  <c:v>91.9 FM </c:v>
                </c:pt>
                <c:pt idx="15">
                  <c:v>JALISCO TV</c:v>
                </c:pt>
                <c:pt idx="16">
                  <c:v>QUADRATIN </c:v>
                </c:pt>
                <c:pt idx="17">
                  <c:v>LA CRONICA </c:v>
                </c:pt>
                <c:pt idx="18">
                  <c:v>104.3 FM </c:v>
                </c:pt>
                <c:pt idx="19">
                  <c:v>89.5 FM </c:v>
                </c:pt>
                <c:pt idx="20">
                  <c:v>TRAFICO ZMG </c:v>
                </c:pt>
                <c:pt idx="21">
                  <c:v>MVS NOTICIAS </c:v>
                </c:pt>
                <c:pt idx="22">
                  <c:v>INDIGO </c:v>
                </c:pt>
                <c:pt idx="23">
                  <c:v>101.1 FM </c:v>
                </c:pt>
                <c:pt idx="24">
                  <c:v>1190 AM</c:v>
                </c:pt>
                <c:pt idx="25">
                  <c:v>820 AM </c:v>
                </c:pt>
                <c:pt idx="26">
                  <c:v>CANAL 44</c:v>
                </c:pt>
                <c:pt idx="27">
                  <c:v>PUBLIMERO </c:v>
                </c:pt>
                <c:pt idx="28">
                  <c:v>R. FORMULA </c:v>
                </c:pt>
                <c:pt idx="29">
                  <c:v>TELEDARIO </c:v>
                </c:pt>
                <c:pt idx="30">
                  <c:v>1010 AM </c:v>
                </c:pt>
                <c:pt idx="31">
                  <c:v>CANAL 44 </c:v>
                </c:pt>
                <c:pt idx="32">
                  <c:v>CONCIENCIA PÚBLICA </c:v>
                </c:pt>
                <c:pt idx="33">
                  <c:v>TOTAL </c:v>
                </c:pt>
              </c:strCache>
            </c:strRef>
          </c:cat>
          <c:val>
            <c:numRef>
              <c:f>'[INFORME MENSUAL OCTUBRE 2021.xlsx]plantilla '!$D$9:$D$42</c:f>
              <c:numCache>
                <c:formatCode>General</c:formatCode>
                <c:ptCount val="34"/>
                <c:pt idx="0">
                  <c:v>32</c:v>
                </c:pt>
                <c:pt idx="1">
                  <c:v>33</c:v>
                </c:pt>
                <c:pt idx="2">
                  <c:v>33</c:v>
                </c:pt>
                <c:pt idx="3">
                  <c:v>22</c:v>
                </c:pt>
                <c:pt idx="4">
                  <c:v>16</c:v>
                </c:pt>
                <c:pt idx="5">
                  <c:v>13</c:v>
                </c:pt>
                <c:pt idx="6">
                  <c:v>8</c:v>
                </c:pt>
                <c:pt idx="7">
                  <c:v>1</c:v>
                </c:pt>
                <c:pt idx="9">
                  <c:v>4</c:v>
                </c:pt>
                <c:pt idx="11">
                  <c:v>3</c:v>
                </c:pt>
                <c:pt idx="12">
                  <c:v>8</c:v>
                </c:pt>
                <c:pt idx="13">
                  <c:v>4</c:v>
                </c:pt>
                <c:pt idx="14">
                  <c:v>9</c:v>
                </c:pt>
                <c:pt idx="16">
                  <c:v>1</c:v>
                </c:pt>
                <c:pt idx="18">
                  <c:v>2</c:v>
                </c:pt>
                <c:pt idx="19">
                  <c:v>4</c:v>
                </c:pt>
                <c:pt idx="20">
                  <c:v>1</c:v>
                </c:pt>
                <c:pt idx="23">
                  <c:v>1</c:v>
                </c:pt>
                <c:pt idx="24">
                  <c:v>3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3</c:v>
                </c:pt>
                <c:pt idx="33">
                  <c:v>205</c:v>
                </c:pt>
              </c:numCache>
            </c:numRef>
          </c:val>
        </c:ser>
        <c:ser>
          <c:idx val="2"/>
          <c:order val="2"/>
          <c:tx>
            <c:strRef>
              <c:f>'[INFORME MENSUAL OCTUBRE 2021.xlsx]plantilla '!$E$8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OCTUBRE 2021.xlsx]plantilla '!$B$9:$B$42</c:f>
              <c:strCache>
                <c:ptCount val="34"/>
                <c:pt idx="0">
                  <c:v>CANAL 10 </c:v>
                </c:pt>
                <c:pt idx="1">
                  <c:v>TELEVISA </c:v>
                </c:pt>
                <c:pt idx="2">
                  <c:v>TV AZTECA </c:v>
                </c:pt>
                <c:pt idx="3">
                  <c:v>CANAL 6</c:v>
                </c:pt>
                <c:pt idx="4">
                  <c:v>TWITTER</c:v>
                </c:pt>
                <c:pt idx="5">
                  <c:v>1150 NOTISISTEMA</c:v>
                </c:pt>
                <c:pt idx="6">
                  <c:v>RADIO DK </c:v>
                </c:pt>
                <c:pt idx="7">
                  <c:v>91.5 FM </c:v>
                </c:pt>
                <c:pt idx="8">
                  <c:v>EL INFORMADOR</c:v>
                </c:pt>
                <c:pt idx="9">
                  <c:v>MURAL</c:v>
                </c:pt>
                <c:pt idx="10">
                  <c:v>100.3 FM </c:v>
                </c:pt>
                <c:pt idx="11">
                  <c:v>DIARIO </c:v>
                </c:pt>
                <c:pt idx="12">
                  <c:v>EL OCCIDENTAL</c:v>
                </c:pt>
                <c:pt idx="13">
                  <c:v>MILENIO</c:v>
                </c:pt>
                <c:pt idx="14">
                  <c:v>91.9 FM </c:v>
                </c:pt>
                <c:pt idx="15">
                  <c:v>JALISCO TV</c:v>
                </c:pt>
                <c:pt idx="16">
                  <c:v>QUADRATIN </c:v>
                </c:pt>
                <c:pt idx="17">
                  <c:v>LA CRONICA </c:v>
                </c:pt>
                <c:pt idx="18">
                  <c:v>104.3 FM </c:v>
                </c:pt>
                <c:pt idx="19">
                  <c:v>89.5 FM </c:v>
                </c:pt>
                <c:pt idx="20">
                  <c:v>TRAFICO ZMG </c:v>
                </c:pt>
                <c:pt idx="21">
                  <c:v>MVS NOTICIAS </c:v>
                </c:pt>
                <c:pt idx="22">
                  <c:v>INDIGO </c:v>
                </c:pt>
                <c:pt idx="23">
                  <c:v>101.1 FM </c:v>
                </c:pt>
                <c:pt idx="24">
                  <c:v>1190 AM</c:v>
                </c:pt>
                <c:pt idx="25">
                  <c:v>820 AM </c:v>
                </c:pt>
                <c:pt idx="26">
                  <c:v>CANAL 44</c:v>
                </c:pt>
                <c:pt idx="27">
                  <c:v>PUBLIMERO </c:v>
                </c:pt>
                <c:pt idx="28">
                  <c:v>R. FORMULA </c:v>
                </c:pt>
                <c:pt idx="29">
                  <c:v>TELEDARIO </c:v>
                </c:pt>
                <c:pt idx="30">
                  <c:v>1010 AM </c:v>
                </c:pt>
                <c:pt idx="31">
                  <c:v>CANAL 44 </c:v>
                </c:pt>
                <c:pt idx="32">
                  <c:v>CONCIENCIA PÚBLICA </c:v>
                </c:pt>
                <c:pt idx="33">
                  <c:v>TOTAL </c:v>
                </c:pt>
              </c:strCache>
            </c:strRef>
          </c:cat>
          <c:val>
            <c:numRef>
              <c:f>'[INFORME MENSUAL OCTUBRE 2021.xlsx]plantilla '!$E$9:$E$42</c:f>
              <c:numCache>
                <c:formatCode>General</c:formatCode>
                <c:ptCount val="34"/>
                <c:pt idx="0">
                  <c:v>38</c:v>
                </c:pt>
                <c:pt idx="1">
                  <c:v>21</c:v>
                </c:pt>
                <c:pt idx="2">
                  <c:v>11</c:v>
                </c:pt>
                <c:pt idx="3">
                  <c:v>11</c:v>
                </c:pt>
                <c:pt idx="4">
                  <c:v>39</c:v>
                </c:pt>
                <c:pt idx="5">
                  <c:v>56</c:v>
                </c:pt>
                <c:pt idx="6">
                  <c:v>41</c:v>
                </c:pt>
                <c:pt idx="7">
                  <c:v>37</c:v>
                </c:pt>
                <c:pt idx="8">
                  <c:v>37</c:v>
                </c:pt>
                <c:pt idx="9">
                  <c:v>44</c:v>
                </c:pt>
                <c:pt idx="10">
                  <c:v>1</c:v>
                </c:pt>
                <c:pt idx="11">
                  <c:v>38</c:v>
                </c:pt>
                <c:pt idx="12">
                  <c:v>38</c:v>
                </c:pt>
                <c:pt idx="13">
                  <c:v>27</c:v>
                </c:pt>
                <c:pt idx="14">
                  <c:v>30</c:v>
                </c:pt>
                <c:pt idx="16">
                  <c:v>5</c:v>
                </c:pt>
                <c:pt idx="17">
                  <c:v>7</c:v>
                </c:pt>
                <c:pt idx="18">
                  <c:v>21</c:v>
                </c:pt>
                <c:pt idx="19">
                  <c:v>12</c:v>
                </c:pt>
                <c:pt idx="20">
                  <c:v>2</c:v>
                </c:pt>
                <c:pt idx="21">
                  <c:v>7</c:v>
                </c:pt>
                <c:pt idx="22">
                  <c:v>11</c:v>
                </c:pt>
                <c:pt idx="23">
                  <c:v>7</c:v>
                </c:pt>
                <c:pt idx="24">
                  <c:v>5</c:v>
                </c:pt>
                <c:pt idx="25">
                  <c:v>8</c:v>
                </c:pt>
                <c:pt idx="27">
                  <c:v>4</c:v>
                </c:pt>
                <c:pt idx="28">
                  <c:v>7</c:v>
                </c:pt>
                <c:pt idx="30">
                  <c:v>7</c:v>
                </c:pt>
                <c:pt idx="31">
                  <c:v>20</c:v>
                </c:pt>
                <c:pt idx="32">
                  <c:v>12</c:v>
                </c:pt>
                <c:pt idx="33">
                  <c:v>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711872"/>
        <c:axId val="290914272"/>
      </c:barChart>
      <c:catAx>
        <c:axId val="25371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90914272"/>
        <c:crosses val="autoZero"/>
        <c:auto val="1"/>
        <c:lblAlgn val="ctr"/>
        <c:lblOffset val="100"/>
        <c:noMultiLvlLbl val="0"/>
      </c:catAx>
      <c:valAx>
        <c:axId val="29091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5371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464833940326409"/>
          <c:w val="1"/>
          <c:h val="0.7157446412805660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000000000000001E-2"/>
          <c:y val="0.24578703703703703"/>
          <c:w val="0.93888888888888888"/>
          <c:h val="0.67145778652668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'!$A$117:$A$119</c:f>
              <c:strCache>
                <c:ptCount val="3"/>
                <c:pt idx="0">
                  <c:v>ATENDIDOS</c:v>
                </c:pt>
                <c:pt idx="1">
                  <c:v>SIN ATENDER</c:v>
                </c:pt>
                <c:pt idx="2">
                  <c:v>DERIVADO</c:v>
                </c:pt>
              </c:strCache>
            </c:strRef>
          </c:cat>
          <c:val>
            <c:numRef>
              <c:f>'plantilla '!$B$117:$B$119</c:f>
              <c:numCache>
                <c:formatCode>General</c:formatCode>
                <c:ptCount val="3"/>
                <c:pt idx="0">
                  <c:v>30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'[INFORME MENSUAL OCTUBRE 2021.xlsx]plantilla '!$F$49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OCTUBRE 2021.xlsx]plantilla '!$B$50:$B$59</c:f>
              <c:strCache>
                <c:ptCount val="10"/>
                <c:pt idx="0">
                  <c:v>H. AYUNTAMIENTO DE TLQ.</c:v>
                </c:pt>
                <c:pt idx="1">
                  <c:v>SERVICIOS MEDICOS</c:v>
                </c:pt>
                <c:pt idx="2">
                  <c:v>SEGURIDAD PÚBLICA</c:v>
                </c:pt>
                <c:pt idx="3">
                  <c:v>PROTECCION CIVIL</c:v>
                </c:pt>
                <c:pt idx="4">
                  <c:v>CULTURA </c:v>
                </c:pt>
                <c:pt idx="5">
                  <c:v>PAVIMENTOS </c:v>
                </c:pt>
                <c:pt idx="6">
                  <c:v>CEMENTERIOS </c:v>
                </c:pt>
                <c:pt idx="7">
                  <c:v>CONSEJO DEL DEPORTE </c:v>
                </c:pt>
                <c:pt idx="8">
                  <c:v>SERVICIOS PUBLICOS </c:v>
                </c:pt>
                <c:pt idx="9">
                  <c:v>TOTAL</c:v>
                </c:pt>
              </c:strCache>
            </c:strRef>
          </c:cat>
          <c:val>
            <c:numRef>
              <c:f>'[INFORME MENSUAL OCTUBRE 2021.xlsx]plantilla '!$F$50:$F$59</c:f>
              <c:numCache>
                <c:formatCode>General</c:formatCode>
                <c:ptCount val="10"/>
                <c:pt idx="0">
                  <c:v>686</c:v>
                </c:pt>
                <c:pt idx="1">
                  <c:v>31</c:v>
                </c:pt>
                <c:pt idx="2">
                  <c:v>182</c:v>
                </c:pt>
                <c:pt idx="3">
                  <c:v>22</c:v>
                </c:pt>
                <c:pt idx="4">
                  <c:v>8</c:v>
                </c:pt>
                <c:pt idx="5">
                  <c:v>20</c:v>
                </c:pt>
                <c:pt idx="6">
                  <c:v>2</c:v>
                </c:pt>
                <c:pt idx="7">
                  <c:v>2</c:v>
                </c:pt>
                <c:pt idx="8">
                  <c:v>13</c:v>
                </c:pt>
                <c:pt idx="9">
                  <c:v>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2515448"/>
        <c:axId val="290920752"/>
      </c:barChart>
      <c:catAx>
        <c:axId val="29251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90920752"/>
        <c:crosses val="autoZero"/>
        <c:auto val="1"/>
        <c:lblAlgn val="ctr"/>
        <c:lblOffset val="100"/>
        <c:noMultiLvlLbl val="0"/>
      </c:catAx>
      <c:valAx>
        <c:axId val="29092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9251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'[INFORME MENSUAL OCTUBRE 2021.xlsx]plantilla '!$C$87:$E$87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'[INFORME MENSUAL OCTUBRE 2021.xlsx]plantilla '!$C$88:$E$88</c:f>
              <c:numCache>
                <c:formatCode>General</c:formatCode>
                <c:ptCount val="3"/>
                <c:pt idx="0">
                  <c:v>157</c:v>
                </c:pt>
                <c:pt idx="1">
                  <c:v>205</c:v>
                </c:pt>
                <c:pt idx="2">
                  <c:v>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464833940326409"/>
          <c:w val="1"/>
          <c:h val="0.7157446412805660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564438206134391E-2"/>
          <c:y val="0.10530327157299964"/>
          <c:w val="0.85711638548292701"/>
          <c:h val="0.5715189678077411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'[INFORME MENSUAL OCTUBRE 2021.xlsx]plantilla '!$B$93:$B$108</c:f>
              <c:strCache>
                <c:ptCount val="16"/>
                <c:pt idx="0">
                  <c:v>91.5 FM </c:v>
                </c:pt>
                <c:pt idx="1">
                  <c:v>RADIO DK </c:v>
                </c:pt>
                <c:pt idx="2">
                  <c:v>NOTISISTEMA </c:v>
                </c:pt>
                <c:pt idx="3">
                  <c:v>CANAL 10</c:v>
                </c:pt>
                <c:pt idx="4">
                  <c:v>101.1 FM </c:v>
                </c:pt>
                <c:pt idx="5">
                  <c:v>TELEVISA </c:v>
                </c:pt>
                <c:pt idx="6">
                  <c:v>1190 AM </c:v>
                </c:pt>
                <c:pt idx="7">
                  <c:v>89.5 FM </c:v>
                </c:pt>
                <c:pt idx="8">
                  <c:v>91.9 FM </c:v>
                </c:pt>
                <c:pt idx="9">
                  <c:v>CANAL 6</c:v>
                </c:pt>
                <c:pt idx="10">
                  <c:v>820 AM </c:v>
                </c:pt>
                <c:pt idx="11">
                  <c:v>100.3 FM </c:v>
                </c:pt>
                <c:pt idx="12">
                  <c:v>JALISCO TV </c:v>
                </c:pt>
                <c:pt idx="13">
                  <c:v>R. FORMULA </c:v>
                </c:pt>
                <c:pt idx="14">
                  <c:v>1010 AM </c:v>
                </c:pt>
                <c:pt idx="15">
                  <c:v>MVS NOTICIAS</c:v>
                </c:pt>
              </c:strCache>
            </c:strRef>
          </c:cat>
          <c:val>
            <c:numRef>
              <c:f>'[INFORME MENSUAL OCTUBRE 2021.xlsx]plantilla '!$C$93:$C$108</c:f>
              <c:numCache>
                <c:formatCode>General</c:formatCode>
                <c:ptCount val="16"/>
                <c:pt idx="0">
                  <c:v>13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4000" y="0"/>
            <a:ext cx="24384000" cy="1356359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INFORME </a:t>
            </a:r>
            <a:r>
              <a:rPr lang="es-MX" sz="6000" dirty="0" smtClean="0"/>
              <a:t>OCTUBRE</a:t>
            </a:r>
            <a:r>
              <a:rPr lang="es-MX" dirty="0" smtClean="0"/>
              <a:t> 2021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510" y="420914"/>
            <a:ext cx="2439904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Total de notas por tema</a:t>
            </a:r>
            <a:endParaRPr sz="8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37623"/>
              </p:ext>
            </p:extLst>
          </p:nvPr>
        </p:nvGraphicFramePr>
        <p:xfrm>
          <a:off x="4911634" y="3762102"/>
          <a:ext cx="17269098" cy="8438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254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 notas por cada tema</a:t>
            </a:r>
            <a:endParaRPr sz="8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792572"/>
              </p:ext>
            </p:extLst>
          </p:nvPr>
        </p:nvGraphicFramePr>
        <p:xfrm>
          <a:off x="5016138" y="3344091"/>
          <a:ext cx="17086217" cy="862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total de notas</a:t>
            </a:r>
            <a:endParaRPr sz="8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803189"/>
              </p:ext>
            </p:extLst>
          </p:nvPr>
        </p:nvGraphicFramePr>
        <p:xfrm>
          <a:off x="3940629" y="3701143"/>
          <a:ext cx="16415657" cy="790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847059"/>
              </p:ext>
            </p:extLst>
          </p:nvPr>
        </p:nvGraphicFramePr>
        <p:xfrm>
          <a:off x="4545875" y="3056709"/>
          <a:ext cx="16772708" cy="917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259196"/>
              </p:ext>
            </p:extLst>
          </p:nvPr>
        </p:nvGraphicFramePr>
        <p:xfrm>
          <a:off x="4728754" y="2913017"/>
          <a:ext cx="17373600" cy="9353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885409"/>
              </p:ext>
            </p:extLst>
          </p:nvPr>
        </p:nvGraphicFramePr>
        <p:xfrm>
          <a:off x="1689100" y="3149600"/>
          <a:ext cx="2227943" cy="20421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MX" sz="5400" b="1" dirty="0" smtClean="0"/>
                        <a:t>966</a:t>
                      </a:r>
                    </a:p>
                    <a:p>
                      <a:endParaRPr lang="es-MX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2063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0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 smtClean="0"/>
              <a:t>Valoración  de entrevistas por medio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54260"/>
              </p:ext>
            </p:extLst>
          </p:nvPr>
        </p:nvGraphicFramePr>
        <p:xfrm>
          <a:off x="2714171" y="5329646"/>
          <a:ext cx="2227943" cy="2103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1014621">
                <a:tc>
                  <a:txBody>
                    <a:bodyPr/>
                    <a:lstStyle/>
                    <a:p>
                      <a:pPr algn="ctr"/>
                      <a:endParaRPr lang="es-MX" sz="4000" b="1" dirty="0" smtClean="0"/>
                    </a:p>
                    <a:p>
                      <a:pPr algn="ctr"/>
                      <a:r>
                        <a:rPr lang="es-MX" sz="5400" b="1" dirty="0" smtClean="0"/>
                        <a:t>54</a:t>
                      </a:r>
                      <a:endParaRPr lang="es-MX" sz="5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137776"/>
              </p:ext>
            </p:extLst>
          </p:nvPr>
        </p:nvGraphicFramePr>
        <p:xfrm>
          <a:off x="6291943" y="2706914"/>
          <a:ext cx="15044057" cy="946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730581"/>
              </p:ext>
            </p:extLst>
          </p:nvPr>
        </p:nvGraphicFramePr>
        <p:xfrm>
          <a:off x="5408023" y="2899955"/>
          <a:ext cx="17896476" cy="922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0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7416800" y="420914"/>
            <a:ext cx="15887699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 smtClean="0"/>
              <a:t>Valoración  de reporte en medios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931137"/>
              </p:ext>
            </p:extLst>
          </p:nvPr>
        </p:nvGraphicFramePr>
        <p:xfrm>
          <a:off x="2714171" y="5329646"/>
          <a:ext cx="2227943" cy="21031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1014621">
                <a:tc>
                  <a:txBody>
                    <a:bodyPr/>
                    <a:lstStyle/>
                    <a:p>
                      <a:pPr algn="ctr"/>
                      <a:endParaRPr lang="es-MX" sz="4000" b="1" dirty="0" smtClean="0"/>
                    </a:p>
                    <a:p>
                      <a:pPr algn="ctr"/>
                      <a:r>
                        <a:rPr lang="es-MX" sz="5400" b="1" dirty="0" smtClean="0"/>
                        <a:t>32</a:t>
                      </a:r>
                      <a:endParaRPr lang="es-MX" sz="5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137776"/>
              </p:ext>
            </p:extLst>
          </p:nvPr>
        </p:nvGraphicFramePr>
        <p:xfrm>
          <a:off x="6291943" y="2706914"/>
          <a:ext cx="15044057" cy="946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722560"/>
              </p:ext>
            </p:extLst>
          </p:nvPr>
        </p:nvGraphicFramePr>
        <p:xfrm>
          <a:off x="6074229" y="4114801"/>
          <a:ext cx="16350342" cy="807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0377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41</Words>
  <Application>Microsoft Office PowerPoint</Application>
  <PresentationFormat>Personalizado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total de notas</vt:lpstr>
      <vt:lpstr>Valoración  de entrevistas por medio de comunicación  </vt:lpstr>
      <vt:lpstr>Valoración  de reporte en medios de comunicación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Cesar Ignacio Bocanegra Alvarado</cp:lastModifiedBy>
  <cp:revision>44</cp:revision>
  <dcterms:modified xsi:type="dcterms:W3CDTF">2021-11-10T18:42:17Z</dcterms:modified>
</cp:coreProperties>
</file>