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sldIdLst>
    <p:sldId id="511" r:id="rId2"/>
    <p:sldId id="449" r:id="rId3"/>
    <p:sldId id="450" r:id="rId4"/>
    <p:sldId id="468" r:id="rId5"/>
    <p:sldId id="467" r:id="rId6"/>
    <p:sldId id="466" r:id="rId7"/>
    <p:sldId id="465" r:id="rId8"/>
    <p:sldId id="464" r:id="rId9"/>
    <p:sldId id="463" r:id="rId10"/>
    <p:sldId id="462" r:id="rId11"/>
    <p:sldId id="461" r:id="rId12"/>
    <p:sldId id="460" r:id="rId13"/>
    <p:sldId id="456" r:id="rId14"/>
    <p:sldId id="455" r:id="rId15"/>
    <p:sldId id="470" r:id="rId16"/>
    <p:sldId id="471" r:id="rId17"/>
    <p:sldId id="454" r:id="rId18"/>
    <p:sldId id="472" r:id="rId19"/>
    <p:sldId id="473" r:id="rId20"/>
    <p:sldId id="474" r:id="rId21"/>
    <p:sldId id="452" r:id="rId22"/>
    <p:sldId id="451" r:id="rId23"/>
    <p:sldId id="476" r:id="rId24"/>
    <p:sldId id="477" r:id="rId25"/>
    <p:sldId id="479" r:id="rId26"/>
    <p:sldId id="478" r:id="rId27"/>
    <p:sldId id="475" r:id="rId28"/>
    <p:sldId id="438" r:id="rId29"/>
    <p:sldId id="480" r:id="rId30"/>
    <p:sldId id="481" r:id="rId31"/>
    <p:sldId id="483" r:id="rId32"/>
    <p:sldId id="484" r:id="rId33"/>
    <p:sldId id="486" r:id="rId34"/>
    <p:sldId id="482" r:id="rId35"/>
    <p:sldId id="488" r:id="rId36"/>
    <p:sldId id="487" r:id="rId37"/>
    <p:sldId id="493" r:id="rId38"/>
    <p:sldId id="494" r:id="rId39"/>
    <p:sldId id="489" r:id="rId40"/>
    <p:sldId id="490" r:id="rId41"/>
    <p:sldId id="491" r:id="rId42"/>
    <p:sldId id="492" r:id="rId43"/>
    <p:sldId id="496" r:id="rId44"/>
    <p:sldId id="497" r:id="rId45"/>
    <p:sldId id="499" r:id="rId46"/>
    <p:sldId id="500" r:id="rId47"/>
    <p:sldId id="501" r:id="rId48"/>
    <p:sldId id="502" r:id="rId49"/>
    <p:sldId id="503" r:id="rId50"/>
    <p:sldId id="504" r:id="rId51"/>
    <p:sldId id="505" r:id="rId52"/>
    <p:sldId id="506" r:id="rId53"/>
    <p:sldId id="507" r:id="rId54"/>
    <p:sldId id="508" r:id="rId55"/>
    <p:sldId id="509" r:id="rId56"/>
    <p:sldId id="510" r:id="rId57"/>
  </p:sldIdLst>
  <p:sldSz cx="9144000" cy="6858000" type="screen4x3"/>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22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3716" autoAdjust="0"/>
  </p:normalViewPr>
  <p:slideViewPr>
    <p:cSldViewPr snapToGrid="0">
      <p:cViewPr varScale="1">
        <p:scale>
          <a:sx n="101" d="100"/>
          <a:sy n="101" d="100"/>
        </p:scale>
        <p:origin x="72"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BB1FD3CE-28B1-47C1-8A2C-04516DA7813F}" type="datetimeFigureOut">
              <a:rPr lang="es-MX" smtClean="0">
                <a:solidFill>
                  <a:prstClr val="black">
                    <a:tint val="75000"/>
                  </a:prstClr>
                </a:solidFill>
              </a:rPr>
              <a:pPr/>
              <a:t>08/11/2021</a:t>
            </a:fld>
            <a:endParaRPr lang="es-MX">
              <a:solidFill>
                <a:prstClr val="black">
                  <a:tint val="75000"/>
                </a:prstClr>
              </a:solidFill>
            </a:endParaRPr>
          </a:p>
        </p:txBody>
      </p:sp>
      <p:sp>
        <p:nvSpPr>
          <p:cNvPr id="5" name="Footer Placeholder 4"/>
          <p:cNvSpPr>
            <a:spLocks noGrp="1"/>
          </p:cNvSpPr>
          <p:nvPr>
            <p:ph type="ftr" sz="quarter" idx="11"/>
          </p:nvPr>
        </p:nvSpPr>
        <p:spPr/>
        <p:txBody>
          <a:bodyPr/>
          <a:lstStyle/>
          <a:p>
            <a:endParaRPr lang="es-MX">
              <a:solidFill>
                <a:prstClr val="black">
                  <a:tint val="75000"/>
                </a:prstClr>
              </a:solidFill>
            </a:endParaRPr>
          </a:p>
        </p:txBody>
      </p:sp>
      <p:sp>
        <p:nvSpPr>
          <p:cNvPr id="6" name="Slide Number Placeholder 5"/>
          <p:cNvSpPr>
            <a:spLocks noGrp="1"/>
          </p:cNvSpPr>
          <p:nvPr>
            <p:ph type="sldNum" sz="quarter" idx="12"/>
          </p:nvPr>
        </p:nvSpPr>
        <p:spPr/>
        <p:txBody>
          <a:bodyPr/>
          <a:lstStyle/>
          <a:p>
            <a:fld id="{42333FFB-D4BA-4CB0-8B1A-E05B39425058}"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17461125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B1FD3CE-28B1-47C1-8A2C-04516DA7813F}" type="datetimeFigureOut">
              <a:rPr lang="es-MX" smtClean="0">
                <a:solidFill>
                  <a:prstClr val="black">
                    <a:tint val="75000"/>
                  </a:prstClr>
                </a:solidFill>
              </a:rPr>
              <a:pPr/>
              <a:t>08/11/2021</a:t>
            </a:fld>
            <a:endParaRPr lang="es-MX">
              <a:solidFill>
                <a:prstClr val="black">
                  <a:tint val="75000"/>
                </a:prstClr>
              </a:solidFill>
            </a:endParaRPr>
          </a:p>
        </p:txBody>
      </p:sp>
      <p:sp>
        <p:nvSpPr>
          <p:cNvPr id="5" name="Footer Placeholder 4"/>
          <p:cNvSpPr>
            <a:spLocks noGrp="1"/>
          </p:cNvSpPr>
          <p:nvPr>
            <p:ph type="ftr" sz="quarter" idx="11"/>
          </p:nvPr>
        </p:nvSpPr>
        <p:spPr/>
        <p:txBody>
          <a:bodyPr/>
          <a:lstStyle/>
          <a:p>
            <a:endParaRPr lang="es-MX">
              <a:solidFill>
                <a:prstClr val="black">
                  <a:tint val="75000"/>
                </a:prstClr>
              </a:solidFill>
            </a:endParaRPr>
          </a:p>
        </p:txBody>
      </p:sp>
      <p:sp>
        <p:nvSpPr>
          <p:cNvPr id="6" name="Slide Number Placeholder 5"/>
          <p:cNvSpPr>
            <a:spLocks noGrp="1"/>
          </p:cNvSpPr>
          <p:nvPr>
            <p:ph type="sldNum" sz="quarter" idx="12"/>
          </p:nvPr>
        </p:nvSpPr>
        <p:spPr/>
        <p:txBody>
          <a:bodyPr/>
          <a:lstStyle/>
          <a:p>
            <a:fld id="{42333FFB-D4BA-4CB0-8B1A-E05B39425058}"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29369200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B1FD3CE-28B1-47C1-8A2C-04516DA7813F}" type="datetimeFigureOut">
              <a:rPr lang="es-MX" smtClean="0">
                <a:solidFill>
                  <a:prstClr val="black">
                    <a:tint val="75000"/>
                  </a:prstClr>
                </a:solidFill>
              </a:rPr>
              <a:pPr/>
              <a:t>08/11/2021</a:t>
            </a:fld>
            <a:endParaRPr lang="es-MX">
              <a:solidFill>
                <a:prstClr val="black">
                  <a:tint val="75000"/>
                </a:prstClr>
              </a:solidFill>
            </a:endParaRPr>
          </a:p>
        </p:txBody>
      </p:sp>
      <p:sp>
        <p:nvSpPr>
          <p:cNvPr id="5" name="Footer Placeholder 4"/>
          <p:cNvSpPr>
            <a:spLocks noGrp="1"/>
          </p:cNvSpPr>
          <p:nvPr>
            <p:ph type="ftr" sz="quarter" idx="11"/>
          </p:nvPr>
        </p:nvSpPr>
        <p:spPr/>
        <p:txBody>
          <a:bodyPr/>
          <a:lstStyle/>
          <a:p>
            <a:endParaRPr lang="es-MX">
              <a:solidFill>
                <a:prstClr val="black">
                  <a:tint val="75000"/>
                </a:prstClr>
              </a:solidFill>
            </a:endParaRPr>
          </a:p>
        </p:txBody>
      </p:sp>
      <p:sp>
        <p:nvSpPr>
          <p:cNvPr id="6" name="Slide Number Placeholder 5"/>
          <p:cNvSpPr>
            <a:spLocks noGrp="1"/>
          </p:cNvSpPr>
          <p:nvPr>
            <p:ph type="sldNum" sz="quarter" idx="12"/>
          </p:nvPr>
        </p:nvSpPr>
        <p:spPr/>
        <p:txBody>
          <a:bodyPr/>
          <a:lstStyle/>
          <a:p>
            <a:fld id="{42333FFB-D4BA-4CB0-8B1A-E05B39425058}"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27772286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B1FD3CE-28B1-47C1-8A2C-04516DA7813F}" type="datetimeFigureOut">
              <a:rPr lang="es-MX" smtClean="0">
                <a:solidFill>
                  <a:prstClr val="black">
                    <a:tint val="75000"/>
                  </a:prstClr>
                </a:solidFill>
              </a:rPr>
              <a:pPr/>
              <a:t>08/11/2021</a:t>
            </a:fld>
            <a:endParaRPr lang="es-MX">
              <a:solidFill>
                <a:prstClr val="black">
                  <a:tint val="75000"/>
                </a:prstClr>
              </a:solidFill>
            </a:endParaRPr>
          </a:p>
        </p:txBody>
      </p:sp>
      <p:sp>
        <p:nvSpPr>
          <p:cNvPr id="5" name="Footer Placeholder 4"/>
          <p:cNvSpPr>
            <a:spLocks noGrp="1"/>
          </p:cNvSpPr>
          <p:nvPr>
            <p:ph type="ftr" sz="quarter" idx="11"/>
          </p:nvPr>
        </p:nvSpPr>
        <p:spPr/>
        <p:txBody>
          <a:bodyPr/>
          <a:lstStyle/>
          <a:p>
            <a:endParaRPr lang="es-MX">
              <a:solidFill>
                <a:prstClr val="black">
                  <a:tint val="75000"/>
                </a:prstClr>
              </a:solidFill>
            </a:endParaRPr>
          </a:p>
        </p:txBody>
      </p:sp>
      <p:sp>
        <p:nvSpPr>
          <p:cNvPr id="6" name="Slide Number Placeholder 5"/>
          <p:cNvSpPr>
            <a:spLocks noGrp="1"/>
          </p:cNvSpPr>
          <p:nvPr>
            <p:ph type="sldNum" sz="quarter" idx="12"/>
          </p:nvPr>
        </p:nvSpPr>
        <p:spPr/>
        <p:txBody>
          <a:bodyPr/>
          <a:lstStyle/>
          <a:p>
            <a:fld id="{42333FFB-D4BA-4CB0-8B1A-E05B39425058}"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25984791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B1FD3CE-28B1-47C1-8A2C-04516DA7813F}" type="datetimeFigureOut">
              <a:rPr lang="es-MX" smtClean="0">
                <a:solidFill>
                  <a:prstClr val="black">
                    <a:tint val="75000"/>
                  </a:prstClr>
                </a:solidFill>
              </a:rPr>
              <a:pPr/>
              <a:t>08/11/2021</a:t>
            </a:fld>
            <a:endParaRPr lang="es-MX">
              <a:solidFill>
                <a:prstClr val="black">
                  <a:tint val="75000"/>
                </a:prstClr>
              </a:solidFill>
            </a:endParaRPr>
          </a:p>
        </p:txBody>
      </p:sp>
      <p:sp>
        <p:nvSpPr>
          <p:cNvPr id="5" name="Footer Placeholder 4"/>
          <p:cNvSpPr>
            <a:spLocks noGrp="1"/>
          </p:cNvSpPr>
          <p:nvPr>
            <p:ph type="ftr" sz="quarter" idx="11"/>
          </p:nvPr>
        </p:nvSpPr>
        <p:spPr/>
        <p:txBody>
          <a:bodyPr/>
          <a:lstStyle/>
          <a:p>
            <a:endParaRPr lang="es-MX">
              <a:solidFill>
                <a:prstClr val="black">
                  <a:tint val="75000"/>
                </a:prstClr>
              </a:solidFill>
            </a:endParaRPr>
          </a:p>
        </p:txBody>
      </p:sp>
      <p:sp>
        <p:nvSpPr>
          <p:cNvPr id="6" name="Slide Number Placeholder 5"/>
          <p:cNvSpPr>
            <a:spLocks noGrp="1"/>
          </p:cNvSpPr>
          <p:nvPr>
            <p:ph type="sldNum" sz="quarter" idx="12"/>
          </p:nvPr>
        </p:nvSpPr>
        <p:spPr/>
        <p:txBody>
          <a:bodyPr/>
          <a:lstStyle/>
          <a:p>
            <a:fld id="{42333FFB-D4BA-4CB0-8B1A-E05B39425058}"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1684558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BB1FD3CE-28B1-47C1-8A2C-04516DA7813F}" type="datetimeFigureOut">
              <a:rPr lang="es-MX" smtClean="0">
                <a:solidFill>
                  <a:prstClr val="black">
                    <a:tint val="75000"/>
                  </a:prstClr>
                </a:solidFill>
              </a:rPr>
              <a:pPr/>
              <a:t>08/11/2021</a:t>
            </a:fld>
            <a:endParaRPr lang="es-MX">
              <a:solidFill>
                <a:prstClr val="black">
                  <a:tint val="75000"/>
                </a:prstClr>
              </a:solidFill>
            </a:endParaRPr>
          </a:p>
        </p:txBody>
      </p:sp>
      <p:sp>
        <p:nvSpPr>
          <p:cNvPr id="6" name="Footer Placeholder 5"/>
          <p:cNvSpPr>
            <a:spLocks noGrp="1"/>
          </p:cNvSpPr>
          <p:nvPr>
            <p:ph type="ftr" sz="quarter" idx="11"/>
          </p:nvPr>
        </p:nvSpPr>
        <p:spPr/>
        <p:txBody>
          <a:bodyPr/>
          <a:lstStyle/>
          <a:p>
            <a:endParaRPr lang="es-MX">
              <a:solidFill>
                <a:prstClr val="black">
                  <a:tint val="75000"/>
                </a:prstClr>
              </a:solidFill>
            </a:endParaRPr>
          </a:p>
        </p:txBody>
      </p:sp>
      <p:sp>
        <p:nvSpPr>
          <p:cNvPr id="7" name="Slide Number Placeholder 6"/>
          <p:cNvSpPr>
            <a:spLocks noGrp="1"/>
          </p:cNvSpPr>
          <p:nvPr>
            <p:ph type="sldNum" sz="quarter" idx="12"/>
          </p:nvPr>
        </p:nvSpPr>
        <p:spPr/>
        <p:txBody>
          <a:bodyPr/>
          <a:lstStyle/>
          <a:p>
            <a:fld id="{42333FFB-D4BA-4CB0-8B1A-E05B39425058}"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26512029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629151" y="2505075"/>
            <a:ext cx="3887391"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BB1FD3CE-28B1-47C1-8A2C-04516DA7813F}" type="datetimeFigureOut">
              <a:rPr lang="es-MX" smtClean="0">
                <a:solidFill>
                  <a:prstClr val="black">
                    <a:tint val="75000"/>
                  </a:prstClr>
                </a:solidFill>
              </a:rPr>
              <a:pPr/>
              <a:t>08/11/2021</a:t>
            </a:fld>
            <a:endParaRPr lang="es-MX">
              <a:solidFill>
                <a:prstClr val="black">
                  <a:tint val="75000"/>
                </a:prstClr>
              </a:solidFill>
            </a:endParaRPr>
          </a:p>
        </p:txBody>
      </p:sp>
      <p:sp>
        <p:nvSpPr>
          <p:cNvPr id="8" name="Footer Placeholder 7"/>
          <p:cNvSpPr>
            <a:spLocks noGrp="1"/>
          </p:cNvSpPr>
          <p:nvPr>
            <p:ph type="ftr" sz="quarter" idx="11"/>
          </p:nvPr>
        </p:nvSpPr>
        <p:spPr/>
        <p:txBody>
          <a:bodyPr/>
          <a:lstStyle/>
          <a:p>
            <a:endParaRPr lang="es-MX">
              <a:solidFill>
                <a:prstClr val="black">
                  <a:tint val="75000"/>
                </a:prstClr>
              </a:solidFill>
            </a:endParaRPr>
          </a:p>
        </p:txBody>
      </p:sp>
      <p:sp>
        <p:nvSpPr>
          <p:cNvPr id="9" name="Slide Number Placeholder 8"/>
          <p:cNvSpPr>
            <a:spLocks noGrp="1"/>
          </p:cNvSpPr>
          <p:nvPr>
            <p:ph type="sldNum" sz="quarter" idx="12"/>
          </p:nvPr>
        </p:nvSpPr>
        <p:spPr/>
        <p:txBody>
          <a:bodyPr/>
          <a:lstStyle/>
          <a:p>
            <a:fld id="{42333FFB-D4BA-4CB0-8B1A-E05B39425058}"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25931683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BB1FD3CE-28B1-47C1-8A2C-04516DA7813F}" type="datetimeFigureOut">
              <a:rPr lang="es-MX" smtClean="0">
                <a:solidFill>
                  <a:prstClr val="black">
                    <a:tint val="75000"/>
                  </a:prstClr>
                </a:solidFill>
              </a:rPr>
              <a:pPr/>
              <a:t>08/11/2021</a:t>
            </a:fld>
            <a:endParaRPr lang="es-MX">
              <a:solidFill>
                <a:prstClr val="black">
                  <a:tint val="75000"/>
                </a:prstClr>
              </a:solidFill>
            </a:endParaRPr>
          </a:p>
        </p:txBody>
      </p:sp>
      <p:sp>
        <p:nvSpPr>
          <p:cNvPr id="4" name="Footer Placeholder 3"/>
          <p:cNvSpPr>
            <a:spLocks noGrp="1"/>
          </p:cNvSpPr>
          <p:nvPr>
            <p:ph type="ftr" sz="quarter" idx="11"/>
          </p:nvPr>
        </p:nvSpPr>
        <p:spPr/>
        <p:txBody>
          <a:bodyPr/>
          <a:lstStyle/>
          <a:p>
            <a:endParaRPr lang="es-MX">
              <a:solidFill>
                <a:prstClr val="black">
                  <a:tint val="75000"/>
                </a:prstClr>
              </a:solidFill>
            </a:endParaRPr>
          </a:p>
        </p:txBody>
      </p:sp>
      <p:sp>
        <p:nvSpPr>
          <p:cNvPr id="5" name="Slide Number Placeholder 4"/>
          <p:cNvSpPr>
            <a:spLocks noGrp="1"/>
          </p:cNvSpPr>
          <p:nvPr>
            <p:ph type="sldNum" sz="quarter" idx="12"/>
          </p:nvPr>
        </p:nvSpPr>
        <p:spPr/>
        <p:txBody>
          <a:bodyPr/>
          <a:lstStyle/>
          <a:p>
            <a:fld id="{42333FFB-D4BA-4CB0-8B1A-E05B39425058}"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2934672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1FD3CE-28B1-47C1-8A2C-04516DA7813F}" type="datetimeFigureOut">
              <a:rPr lang="es-MX" smtClean="0">
                <a:solidFill>
                  <a:prstClr val="black">
                    <a:tint val="75000"/>
                  </a:prstClr>
                </a:solidFill>
              </a:rPr>
              <a:pPr/>
              <a:t>08/11/2021</a:t>
            </a:fld>
            <a:endParaRPr lang="es-MX">
              <a:solidFill>
                <a:prstClr val="black">
                  <a:tint val="75000"/>
                </a:prstClr>
              </a:solidFill>
            </a:endParaRPr>
          </a:p>
        </p:txBody>
      </p:sp>
      <p:sp>
        <p:nvSpPr>
          <p:cNvPr id="3" name="Footer Placeholder 2"/>
          <p:cNvSpPr>
            <a:spLocks noGrp="1"/>
          </p:cNvSpPr>
          <p:nvPr>
            <p:ph type="ftr" sz="quarter" idx="11"/>
          </p:nvPr>
        </p:nvSpPr>
        <p:spPr/>
        <p:txBody>
          <a:bodyPr/>
          <a:lstStyle/>
          <a:p>
            <a:endParaRPr lang="es-MX">
              <a:solidFill>
                <a:prstClr val="black">
                  <a:tint val="75000"/>
                </a:prstClr>
              </a:solidFill>
            </a:endParaRPr>
          </a:p>
        </p:txBody>
      </p:sp>
      <p:sp>
        <p:nvSpPr>
          <p:cNvPr id="4" name="Slide Number Placeholder 3"/>
          <p:cNvSpPr>
            <a:spLocks noGrp="1"/>
          </p:cNvSpPr>
          <p:nvPr>
            <p:ph type="sldNum" sz="quarter" idx="12"/>
          </p:nvPr>
        </p:nvSpPr>
        <p:spPr/>
        <p:txBody>
          <a:bodyPr/>
          <a:lstStyle/>
          <a:p>
            <a:fld id="{42333FFB-D4BA-4CB0-8B1A-E05B39425058}"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36755872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B1FD3CE-28B1-47C1-8A2C-04516DA7813F}" type="datetimeFigureOut">
              <a:rPr lang="es-MX" smtClean="0">
                <a:solidFill>
                  <a:prstClr val="black">
                    <a:tint val="75000"/>
                  </a:prstClr>
                </a:solidFill>
              </a:rPr>
              <a:pPr/>
              <a:t>08/11/2021</a:t>
            </a:fld>
            <a:endParaRPr lang="es-MX">
              <a:solidFill>
                <a:prstClr val="black">
                  <a:tint val="75000"/>
                </a:prstClr>
              </a:solidFill>
            </a:endParaRPr>
          </a:p>
        </p:txBody>
      </p:sp>
      <p:sp>
        <p:nvSpPr>
          <p:cNvPr id="6" name="Footer Placeholder 5"/>
          <p:cNvSpPr>
            <a:spLocks noGrp="1"/>
          </p:cNvSpPr>
          <p:nvPr>
            <p:ph type="ftr" sz="quarter" idx="11"/>
          </p:nvPr>
        </p:nvSpPr>
        <p:spPr/>
        <p:txBody>
          <a:bodyPr/>
          <a:lstStyle/>
          <a:p>
            <a:endParaRPr lang="es-MX">
              <a:solidFill>
                <a:prstClr val="black">
                  <a:tint val="75000"/>
                </a:prstClr>
              </a:solidFill>
            </a:endParaRPr>
          </a:p>
        </p:txBody>
      </p:sp>
      <p:sp>
        <p:nvSpPr>
          <p:cNvPr id="7" name="Slide Number Placeholder 6"/>
          <p:cNvSpPr>
            <a:spLocks noGrp="1"/>
          </p:cNvSpPr>
          <p:nvPr>
            <p:ph type="sldNum" sz="quarter" idx="12"/>
          </p:nvPr>
        </p:nvSpPr>
        <p:spPr/>
        <p:txBody>
          <a:bodyPr/>
          <a:lstStyle/>
          <a:p>
            <a:fld id="{42333FFB-D4BA-4CB0-8B1A-E05B39425058}"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1205311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B1FD3CE-28B1-47C1-8A2C-04516DA7813F}" type="datetimeFigureOut">
              <a:rPr lang="es-MX" smtClean="0">
                <a:solidFill>
                  <a:prstClr val="black">
                    <a:tint val="75000"/>
                  </a:prstClr>
                </a:solidFill>
              </a:rPr>
              <a:pPr/>
              <a:t>08/11/2021</a:t>
            </a:fld>
            <a:endParaRPr lang="es-MX">
              <a:solidFill>
                <a:prstClr val="black">
                  <a:tint val="75000"/>
                </a:prstClr>
              </a:solidFill>
            </a:endParaRPr>
          </a:p>
        </p:txBody>
      </p:sp>
      <p:sp>
        <p:nvSpPr>
          <p:cNvPr id="6" name="Footer Placeholder 5"/>
          <p:cNvSpPr>
            <a:spLocks noGrp="1"/>
          </p:cNvSpPr>
          <p:nvPr>
            <p:ph type="ftr" sz="quarter" idx="11"/>
          </p:nvPr>
        </p:nvSpPr>
        <p:spPr/>
        <p:txBody>
          <a:bodyPr/>
          <a:lstStyle/>
          <a:p>
            <a:endParaRPr lang="es-MX">
              <a:solidFill>
                <a:prstClr val="black">
                  <a:tint val="75000"/>
                </a:prstClr>
              </a:solidFill>
            </a:endParaRPr>
          </a:p>
        </p:txBody>
      </p:sp>
      <p:sp>
        <p:nvSpPr>
          <p:cNvPr id="7" name="Slide Number Placeholder 6"/>
          <p:cNvSpPr>
            <a:spLocks noGrp="1"/>
          </p:cNvSpPr>
          <p:nvPr>
            <p:ph type="sldNum" sz="quarter" idx="12"/>
          </p:nvPr>
        </p:nvSpPr>
        <p:spPr/>
        <p:txBody>
          <a:bodyPr/>
          <a:lstStyle/>
          <a:p>
            <a:fld id="{42333FFB-D4BA-4CB0-8B1A-E05B39425058}"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42466655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1FD3CE-28B1-47C1-8A2C-04516DA7813F}" type="datetimeFigureOut">
              <a:rPr lang="es-MX" smtClean="0">
                <a:solidFill>
                  <a:prstClr val="black">
                    <a:tint val="75000"/>
                  </a:prstClr>
                </a:solidFill>
              </a:rPr>
              <a:pPr/>
              <a:t>08/11/2021</a:t>
            </a:fld>
            <a:endParaRPr lang="es-MX">
              <a:solidFill>
                <a:prstClr val="black">
                  <a:tint val="75000"/>
                </a:prstClr>
              </a:solidFill>
            </a:endParaRPr>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solidFill>
                <a:prstClr val="black">
                  <a:tint val="75000"/>
                </a:prstClr>
              </a:solidFill>
            </a:endParaRPr>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33FFB-D4BA-4CB0-8B1A-E05B39425058}"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152038904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xml"/><Relationship Id="rId5" Type="http://schemas.openxmlformats.org/officeDocument/2006/relationships/image" Target="../media/image32.jpeg"/><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xml"/><Relationship Id="rId5" Type="http://schemas.openxmlformats.org/officeDocument/2006/relationships/image" Target="../media/image36.jpeg"/><Relationship Id="rId4" Type="http://schemas.openxmlformats.org/officeDocument/2006/relationships/image" Target="../media/image35.jpeg"/></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xml"/><Relationship Id="rId5" Type="http://schemas.openxmlformats.org/officeDocument/2006/relationships/image" Target="../media/image40.jpeg"/><Relationship Id="rId4" Type="http://schemas.openxmlformats.org/officeDocument/2006/relationships/image" Target="../media/image39.jpeg"/></Relationships>
</file>

<file path=ppt/slides/_rels/slide1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xml"/><Relationship Id="rId5" Type="http://schemas.openxmlformats.org/officeDocument/2006/relationships/image" Target="../media/image45.jpeg"/><Relationship Id="rId4" Type="http://schemas.openxmlformats.org/officeDocument/2006/relationships/image" Target="../media/image44.jpeg"/></Relationships>
</file>

<file path=ppt/slides/_rels/slide1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xml"/><Relationship Id="rId5" Type="http://schemas.openxmlformats.org/officeDocument/2006/relationships/image" Target="../media/image49.jpeg"/><Relationship Id="rId4" Type="http://schemas.openxmlformats.org/officeDocument/2006/relationships/image" Target="../media/image48.jpeg"/></Relationships>
</file>

<file path=ppt/slides/_rels/slide1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xml"/><Relationship Id="rId5" Type="http://schemas.openxmlformats.org/officeDocument/2006/relationships/image" Target="../media/image54.jpeg"/><Relationship Id="rId4" Type="http://schemas.openxmlformats.org/officeDocument/2006/relationships/image" Target="../media/image53.jpeg"/></Relationships>
</file>

<file path=ppt/slides/_rels/slide1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1.xml"/><Relationship Id="rId5" Type="http://schemas.openxmlformats.org/officeDocument/2006/relationships/image" Target="../media/image58.jpeg"/><Relationship Id="rId4" Type="http://schemas.openxmlformats.org/officeDocument/2006/relationships/image" Target="../media/image57.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1.xml"/><Relationship Id="rId5" Type="http://schemas.openxmlformats.org/officeDocument/2006/relationships/image" Target="../media/image62.jpeg"/><Relationship Id="rId4" Type="http://schemas.openxmlformats.org/officeDocument/2006/relationships/image" Target="../media/image61.jpeg"/></Relationships>
</file>

<file path=ppt/slides/_rels/slide2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1.xml"/><Relationship Id="rId5" Type="http://schemas.openxmlformats.org/officeDocument/2006/relationships/image" Target="../media/image66.jpeg"/><Relationship Id="rId4" Type="http://schemas.openxmlformats.org/officeDocument/2006/relationships/image" Target="../media/image65.jpeg"/></Relationships>
</file>

<file path=ppt/slides/_rels/slide2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1.xml"/><Relationship Id="rId4" Type="http://schemas.openxmlformats.org/officeDocument/2006/relationships/image" Target="../media/image72.jpeg"/></Relationships>
</file>

<file path=ppt/slides/_rels/slide2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1.xml"/><Relationship Id="rId5" Type="http://schemas.openxmlformats.org/officeDocument/2006/relationships/image" Target="../media/image76.jpeg"/><Relationship Id="rId4" Type="http://schemas.openxmlformats.org/officeDocument/2006/relationships/image" Target="../media/image75.jpeg"/></Relationships>
</file>

<file path=ppt/slides/_rels/slide2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1.xml"/><Relationship Id="rId5" Type="http://schemas.openxmlformats.org/officeDocument/2006/relationships/image" Target="../media/image80.jpeg"/><Relationship Id="rId4" Type="http://schemas.openxmlformats.org/officeDocument/2006/relationships/image" Target="../media/image79.jpeg"/></Relationships>
</file>

<file path=ppt/slides/_rels/slide2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1.xml"/><Relationship Id="rId5" Type="http://schemas.openxmlformats.org/officeDocument/2006/relationships/image" Target="../media/image84.jpeg"/><Relationship Id="rId4" Type="http://schemas.openxmlformats.org/officeDocument/2006/relationships/image" Target="../media/image83.jpeg"/></Relationships>
</file>

<file path=ppt/slides/_rels/slide28.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87.jpeg"/><Relationship Id="rId7" Type="http://schemas.openxmlformats.org/officeDocument/2006/relationships/image" Target="../media/image91.jpeg"/><Relationship Id="rId2" Type="http://schemas.openxmlformats.org/officeDocument/2006/relationships/image" Target="../media/image86.jpeg"/><Relationship Id="rId1" Type="http://schemas.openxmlformats.org/officeDocument/2006/relationships/slideLayout" Target="../slideLayouts/slideLayout1.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1.xml"/><Relationship Id="rId4" Type="http://schemas.openxmlformats.org/officeDocument/2006/relationships/image" Target="../media/image94.jpeg"/></Relationships>
</file>

<file path=ppt/slides/_rels/slide3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1.xml"/><Relationship Id="rId4" Type="http://schemas.openxmlformats.org/officeDocument/2006/relationships/image" Target="../media/image97.jpeg"/></Relationships>
</file>

<file path=ppt/slides/_rels/slide3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1.xml"/><Relationship Id="rId4" Type="http://schemas.openxmlformats.org/officeDocument/2006/relationships/image" Target="../media/image100.jpeg"/></Relationships>
</file>

<file path=ppt/slides/_rels/slide33.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1.xml"/><Relationship Id="rId5" Type="http://schemas.openxmlformats.org/officeDocument/2006/relationships/image" Target="../media/image104.jpeg"/><Relationship Id="rId4" Type="http://schemas.openxmlformats.org/officeDocument/2006/relationships/image" Target="../media/image103.jpeg"/></Relationships>
</file>

<file path=ppt/slides/_rels/slide3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1.xml"/><Relationship Id="rId4" Type="http://schemas.openxmlformats.org/officeDocument/2006/relationships/image" Target="../media/image107.jpeg"/></Relationships>
</file>

<file path=ppt/slides/_rels/slide35.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1.xml"/><Relationship Id="rId5" Type="http://schemas.openxmlformats.org/officeDocument/2006/relationships/image" Target="../media/image111.jpeg"/><Relationship Id="rId4" Type="http://schemas.openxmlformats.org/officeDocument/2006/relationships/image" Target="../media/image110.jpeg"/></Relationships>
</file>

<file path=ppt/slides/_rels/slide36.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1.xml"/><Relationship Id="rId5" Type="http://schemas.openxmlformats.org/officeDocument/2006/relationships/image" Target="../media/image115.jpeg"/><Relationship Id="rId4" Type="http://schemas.openxmlformats.org/officeDocument/2006/relationships/image" Target="../media/image114.jpeg"/></Relationships>
</file>

<file path=ppt/slides/_rels/slide37.xml.rels><?xml version="1.0" encoding="UTF-8" standalone="yes"?>
<Relationships xmlns="http://schemas.openxmlformats.org/package/2006/relationships"><Relationship Id="rId3" Type="http://schemas.openxmlformats.org/officeDocument/2006/relationships/image" Target="../media/image117.jpeg"/><Relationship Id="rId7" Type="http://schemas.openxmlformats.org/officeDocument/2006/relationships/image" Target="../media/image121.jpeg"/><Relationship Id="rId2" Type="http://schemas.openxmlformats.org/officeDocument/2006/relationships/image" Target="../media/image116.jpeg"/><Relationship Id="rId1" Type="http://schemas.openxmlformats.org/officeDocument/2006/relationships/slideLayout" Target="../slideLayouts/slideLayout1.xml"/><Relationship Id="rId6" Type="http://schemas.openxmlformats.org/officeDocument/2006/relationships/image" Target="../media/image120.jpeg"/><Relationship Id="rId5" Type="http://schemas.openxmlformats.org/officeDocument/2006/relationships/image" Target="../media/image119.jpeg"/><Relationship Id="rId4" Type="http://schemas.openxmlformats.org/officeDocument/2006/relationships/image" Target="../media/image118.jpeg"/></Relationships>
</file>

<file path=ppt/slides/_rels/slide38.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1.xml"/><Relationship Id="rId5" Type="http://schemas.openxmlformats.org/officeDocument/2006/relationships/image" Target="../media/image125.jpeg"/><Relationship Id="rId4" Type="http://schemas.openxmlformats.org/officeDocument/2006/relationships/image" Target="../media/image124.jpeg"/></Relationships>
</file>

<file path=ppt/slides/_rels/slide39.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1.xml"/><Relationship Id="rId5" Type="http://schemas.openxmlformats.org/officeDocument/2006/relationships/image" Target="../media/image131.jpeg"/><Relationship Id="rId4" Type="http://schemas.openxmlformats.org/officeDocument/2006/relationships/image" Target="../media/image130.jpeg"/></Relationships>
</file>

<file path=ppt/slides/_rels/slide41.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1.xml"/><Relationship Id="rId4" Type="http://schemas.openxmlformats.org/officeDocument/2006/relationships/image" Target="../media/image134.jpeg"/></Relationships>
</file>

<file path=ppt/slides/_rels/slide42.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1.xml"/><Relationship Id="rId5" Type="http://schemas.openxmlformats.org/officeDocument/2006/relationships/image" Target="../media/image138.jpeg"/><Relationship Id="rId4" Type="http://schemas.openxmlformats.org/officeDocument/2006/relationships/image" Target="../media/image137.jpeg"/></Relationships>
</file>

<file path=ppt/slides/_rels/slide43.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142.jpeg"/><Relationship Id="rId7" Type="http://schemas.openxmlformats.org/officeDocument/2006/relationships/image" Target="../media/image146.jpeg"/><Relationship Id="rId2" Type="http://schemas.openxmlformats.org/officeDocument/2006/relationships/image" Target="../media/image141.jpeg"/><Relationship Id="rId1" Type="http://schemas.openxmlformats.org/officeDocument/2006/relationships/slideLayout" Target="../slideLayouts/slideLayout1.xml"/><Relationship Id="rId6" Type="http://schemas.openxmlformats.org/officeDocument/2006/relationships/image" Target="../media/image145.jpeg"/><Relationship Id="rId5" Type="http://schemas.openxmlformats.org/officeDocument/2006/relationships/image" Target="../media/image144.jpeg"/><Relationship Id="rId4" Type="http://schemas.openxmlformats.org/officeDocument/2006/relationships/image" Target="../media/image143.jpeg"/></Relationships>
</file>

<file path=ppt/slides/_rels/slide45.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1.xml"/><Relationship Id="rId6" Type="http://schemas.openxmlformats.org/officeDocument/2006/relationships/image" Target="../media/image151.jpeg"/><Relationship Id="rId5" Type="http://schemas.openxmlformats.org/officeDocument/2006/relationships/image" Target="../media/image150.jpeg"/><Relationship Id="rId4" Type="http://schemas.openxmlformats.org/officeDocument/2006/relationships/image" Target="../media/image149.jpeg"/></Relationships>
</file>

<file path=ppt/slides/_rels/slide46.xml.rels><?xml version="1.0" encoding="UTF-8" standalone="yes"?>
<Relationships xmlns="http://schemas.openxmlformats.org/package/2006/relationships"><Relationship Id="rId3" Type="http://schemas.openxmlformats.org/officeDocument/2006/relationships/image" Target="../media/image153.jpeg"/><Relationship Id="rId7" Type="http://schemas.openxmlformats.org/officeDocument/2006/relationships/image" Target="../media/image157.jpeg"/><Relationship Id="rId2" Type="http://schemas.openxmlformats.org/officeDocument/2006/relationships/image" Target="../media/image152.jpeg"/><Relationship Id="rId1" Type="http://schemas.openxmlformats.org/officeDocument/2006/relationships/slideLayout" Target="../slideLayouts/slideLayout1.xml"/><Relationship Id="rId6" Type="http://schemas.openxmlformats.org/officeDocument/2006/relationships/image" Target="../media/image156.jpeg"/><Relationship Id="rId5" Type="http://schemas.openxmlformats.org/officeDocument/2006/relationships/image" Target="../media/image155.jpeg"/><Relationship Id="rId4" Type="http://schemas.openxmlformats.org/officeDocument/2006/relationships/image" Target="../media/image154.jpeg"/></Relationships>
</file>

<file path=ppt/slides/_rels/slide47.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jpeg"/><Relationship Id="rId1" Type="http://schemas.openxmlformats.org/officeDocument/2006/relationships/slideLayout" Target="../slideLayouts/slideLayout1.xml"/><Relationship Id="rId5" Type="http://schemas.openxmlformats.org/officeDocument/2006/relationships/image" Target="../media/image161.jpeg"/><Relationship Id="rId4" Type="http://schemas.openxmlformats.org/officeDocument/2006/relationships/image" Target="../media/image160.jpeg"/></Relationships>
</file>

<file path=ppt/slides/_rels/slide48.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jpeg"/><Relationship Id="rId1" Type="http://schemas.openxmlformats.org/officeDocument/2006/relationships/slideLayout" Target="../slideLayouts/slideLayout1.xml"/><Relationship Id="rId4" Type="http://schemas.openxmlformats.org/officeDocument/2006/relationships/image" Target="../media/image164.jpeg"/></Relationships>
</file>

<file path=ppt/slides/_rels/slide49.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image" Target="../media/image165.jpeg"/><Relationship Id="rId1" Type="http://schemas.openxmlformats.org/officeDocument/2006/relationships/slideLayout" Target="../slideLayouts/slideLayout1.xml"/><Relationship Id="rId5" Type="http://schemas.openxmlformats.org/officeDocument/2006/relationships/image" Target="../media/image168.jpeg"/><Relationship Id="rId4" Type="http://schemas.openxmlformats.org/officeDocument/2006/relationships/image" Target="../media/image167.jpe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50.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169.jpeg"/><Relationship Id="rId1" Type="http://schemas.openxmlformats.org/officeDocument/2006/relationships/slideLayout" Target="../slideLayouts/slideLayout1.xml"/><Relationship Id="rId5" Type="http://schemas.openxmlformats.org/officeDocument/2006/relationships/image" Target="../media/image172.jpeg"/><Relationship Id="rId4" Type="http://schemas.openxmlformats.org/officeDocument/2006/relationships/image" Target="../media/image171.jpeg"/></Relationships>
</file>

<file path=ppt/slides/_rels/slide51.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173.jpeg"/><Relationship Id="rId1" Type="http://schemas.openxmlformats.org/officeDocument/2006/relationships/slideLayout" Target="../slideLayouts/slideLayout1.xml"/><Relationship Id="rId5" Type="http://schemas.openxmlformats.org/officeDocument/2006/relationships/image" Target="../media/image176.jpeg"/><Relationship Id="rId4" Type="http://schemas.openxmlformats.org/officeDocument/2006/relationships/image" Target="../media/image175.jpeg"/></Relationships>
</file>

<file path=ppt/slides/_rels/slide52.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image" Target="../media/image177.jpeg"/><Relationship Id="rId1" Type="http://schemas.openxmlformats.org/officeDocument/2006/relationships/slideLayout" Target="../slideLayouts/slideLayout1.xml"/><Relationship Id="rId5" Type="http://schemas.openxmlformats.org/officeDocument/2006/relationships/image" Target="../media/image180.jpeg"/><Relationship Id="rId4" Type="http://schemas.openxmlformats.org/officeDocument/2006/relationships/image" Target="../media/image179.jpeg"/></Relationships>
</file>

<file path=ppt/slides/_rels/slide53.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image" Target="../media/image181.jpeg"/><Relationship Id="rId1" Type="http://schemas.openxmlformats.org/officeDocument/2006/relationships/slideLayout" Target="../slideLayouts/slideLayout1.xml"/><Relationship Id="rId5" Type="http://schemas.openxmlformats.org/officeDocument/2006/relationships/image" Target="../media/image184.jpeg"/><Relationship Id="rId4" Type="http://schemas.openxmlformats.org/officeDocument/2006/relationships/image" Target="../media/image183.jpeg"/></Relationships>
</file>

<file path=ppt/slides/_rels/slide54.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image" Target="../media/image185.jpeg"/><Relationship Id="rId1" Type="http://schemas.openxmlformats.org/officeDocument/2006/relationships/slideLayout" Target="../slideLayouts/slideLayout1.xml"/><Relationship Id="rId5" Type="http://schemas.openxmlformats.org/officeDocument/2006/relationships/image" Target="../media/image188.jpeg"/><Relationship Id="rId4" Type="http://schemas.openxmlformats.org/officeDocument/2006/relationships/image" Target="../media/image187.jpeg"/></Relationships>
</file>

<file path=ppt/slides/_rels/slide55.xml.rels><?xml version="1.0" encoding="UTF-8" standalone="yes"?>
<Relationships xmlns="http://schemas.openxmlformats.org/package/2006/relationships"><Relationship Id="rId2" Type="http://schemas.openxmlformats.org/officeDocument/2006/relationships/image" Target="../media/image189.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xml"/><Relationship Id="rId5" Type="http://schemas.openxmlformats.org/officeDocument/2006/relationships/image" Target="../media/image18.jpeg"/><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xml"/><Relationship Id="rId5" Type="http://schemas.openxmlformats.org/officeDocument/2006/relationships/image" Target="../media/image27.jpeg"/><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143108" y="571480"/>
            <a:ext cx="6143668" cy="658642"/>
          </a:xfrm>
          <a:prstGeom prst="rect">
            <a:avLst/>
          </a:prstGeom>
        </p:spPr>
        <p:txBody>
          <a:bodyPr wrap="square">
            <a:spAutoFit/>
          </a:bodyPr>
          <a:lstStyle/>
          <a:p>
            <a:pPr algn="ctr">
              <a:lnSpc>
                <a:spcPct val="115000"/>
              </a:lnSpc>
              <a:spcAft>
                <a:spcPts val="0"/>
              </a:spcAft>
            </a:pPr>
            <a:r>
              <a:rPr lang="es-MX" b="1" dirty="0" smtClean="0">
                <a:latin typeface="Calisto MT"/>
                <a:ea typeface="Calibri"/>
                <a:cs typeface="Times New Roman"/>
              </a:rPr>
              <a:t>AYUNTAMIENTO DE SAN PEDRO TLAQUEPAQUE</a:t>
            </a:r>
            <a:endParaRPr lang="es-MX" dirty="0" smtClean="0">
              <a:ea typeface="Calibri"/>
              <a:cs typeface="Times New Roman"/>
            </a:endParaRPr>
          </a:p>
          <a:p>
            <a:pPr algn="ctr">
              <a:lnSpc>
                <a:spcPct val="115000"/>
              </a:lnSpc>
              <a:spcAft>
                <a:spcPts val="0"/>
              </a:spcAft>
            </a:pPr>
            <a:r>
              <a:rPr lang="es-MX" sz="1400" dirty="0" smtClean="0">
                <a:latin typeface="Arial Narrow"/>
                <a:ea typeface="Calibri"/>
                <a:cs typeface="Times New Roman"/>
              </a:rPr>
              <a:t>GOBIERNO 2018 - 2021</a:t>
            </a:r>
            <a:endParaRPr lang="es-MX" sz="1100" dirty="0">
              <a:ea typeface="Calibri"/>
              <a:cs typeface="Times New Roman"/>
            </a:endParaRPr>
          </a:p>
        </p:txBody>
      </p:sp>
      <p:sp>
        <p:nvSpPr>
          <p:cNvPr id="3" name="2 Rectángulo"/>
          <p:cNvSpPr/>
          <p:nvPr/>
        </p:nvSpPr>
        <p:spPr>
          <a:xfrm>
            <a:off x="2428860" y="1500174"/>
            <a:ext cx="5572132" cy="1200329"/>
          </a:xfrm>
          <a:prstGeom prst="rect">
            <a:avLst/>
          </a:prstGeom>
        </p:spPr>
        <p:txBody>
          <a:bodyPr wrap="square">
            <a:spAutoFit/>
          </a:bodyPr>
          <a:lstStyle/>
          <a:p>
            <a:pPr lvl="0" algn="ctr" eaLnBrk="0" fontAlgn="base" hangingPunct="0">
              <a:spcBef>
                <a:spcPct val="0"/>
              </a:spcBef>
              <a:spcAft>
                <a:spcPct val="0"/>
              </a:spcAft>
            </a:pPr>
            <a:r>
              <a:rPr lang="es-MX" dirty="0" smtClean="0">
                <a:latin typeface="Arial Unicode MS" pitchFamily="34" charset="-128"/>
                <a:ea typeface="Arial Unicode MS" pitchFamily="34" charset="-128"/>
                <a:cs typeface="Arial" pitchFamily="34" charset="0"/>
              </a:rPr>
              <a:t>Secretaria General del Ayuntamiento </a:t>
            </a:r>
          </a:p>
          <a:p>
            <a:pPr lvl="0" algn="ctr" eaLnBrk="0" fontAlgn="base" hangingPunct="0">
              <a:spcBef>
                <a:spcPct val="0"/>
              </a:spcBef>
              <a:spcAft>
                <a:spcPct val="0"/>
              </a:spcAft>
            </a:pPr>
            <a:endParaRPr lang="es-MX" dirty="0" smtClean="0">
              <a:latin typeface="Arial Unicode MS" pitchFamily="34" charset="-128"/>
              <a:ea typeface="Arial Unicode MS" pitchFamily="34" charset="-128"/>
              <a:cs typeface="Arial" pitchFamily="34" charset="0"/>
            </a:endParaRPr>
          </a:p>
          <a:p>
            <a:pPr lvl="0" algn="ctr" eaLnBrk="0" fontAlgn="base" hangingPunct="0">
              <a:spcBef>
                <a:spcPct val="0"/>
              </a:spcBef>
              <a:spcAft>
                <a:spcPct val="0"/>
              </a:spcAft>
            </a:pPr>
            <a:r>
              <a:rPr lang="es-MX" dirty="0" smtClean="0">
                <a:latin typeface="Arial Unicode MS" pitchFamily="34" charset="-128"/>
                <a:ea typeface="Arial Unicode MS" pitchFamily="34" charset="-128"/>
                <a:cs typeface="Arial" pitchFamily="34" charset="0"/>
              </a:rPr>
              <a:t>Dirección de Delegaciones y Agencias Municipales                                                                                    </a:t>
            </a:r>
            <a:endParaRPr lang="es-MX" dirty="0" smtClean="0">
              <a:latin typeface="Arial" pitchFamily="34" charset="0"/>
              <a:cs typeface="Arial" pitchFamily="34" charset="0"/>
            </a:endParaRPr>
          </a:p>
          <a:p>
            <a:pPr lvl="0" algn="ctr" eaLnBrk="0" fontAlgn="base" hangingPunct="0">
              <a:spcBef>
                <a:spcPct val="0"/>
              </a:spcBef>
              <a:spcAft>
                <a:spcPct val="0"/>
              </a:spcAft>
            </a:pPr>
            <a:endParaRPr lang="es-MX" dirty="0"/>
          </a:p>
        </p:txBody>
      </p:sp>
      <p:sp>
        <p:nvSpPr>
          <p:cNvPr id="4" name="3 CuadroTexto"/>
          <p:cNvSpPr txBox="1"/>
          <p:nvPr/>
        </p:nvSpPr>
        <p:spPr>
          <a:xfrm>
            <a:off x="1954444" y="3929066"/>
            <a:ext cx="5857916" cy="1015663"/>
          </a:xfrm>
          <a:prstGeom prst="rect">
            <a:avLst/>
          </a:prstGeom>
          <a:noFill/>
        </p:spPr>
        <p:txBody>
          <a:bodyPr wrap="square" rtlCol="0">
            <a:spAutoFit/>
          </a:bodyPr>
          <a:lstStyle/>
          <a:p>
            <a:pPr algn="ctr"/>
            <a:r>
              <a:rPr lang="es-MX" sz="2000" dirty="0" smtClean="0"/>
              <a:t>Informe OCTUBRE  2021</a:t>
            </a:r>
          </a:p>
          <a:p>
            <a:pPr algn="ctr"/>
            <a:r>
              <a:rPr lang="es-MX" sz="2000" dirty="0" smtClean="0"/>
              <a:t> </a:t>
            </a:r>
          </a:p>
          <a:p>
            <a:pPr algn="ctr"/>
            <a:endParaRPr lang="es-MX" sz="2000" dirty="0" smtClean="0"/>
          </a:p>
        </p:txBody>
      </p:sp>
      <p:pic>
        <p:nvPicPr>
          <p:cNvPr id="5" name="4 Imagen"/>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571479"/>
            <a:ext cx="1328740" cy="1390359"/>
          </a:xfrm>
          <a:prstGeom prst="rect">
            <a:avLst/>
          </a:prstGeom>
          <a:noFill/>
          <a:ln>
            <a:noFill/>
          </a:ln>
          <a:extLst/>
        </p:spPr>
      </p:pic>
      <p:sp>
        <p:nvSpPr>
          <p:cNvPr id="6" name="5 CuadroTexto"/>
          <p:cNvSpPr txBox="1"/>
          <p:nvPr/>
        </p:nvSpPr>
        <p:spPr>
          <a:xfrm>
            <a:off x="1571604" y="3358834"/>
            <a:ext cx="7072362" cy="677108"/>
          </a:xfrm>
          <a:prstGeom prst="rect">
            <a:avLst/>
          </a:prstGeom>
          <a:noFill/>
        </p:spPr>
        <p:txBody>
          <a:bodyPr wrap="square" rtlCol="0">
            <a:spAutoFit/>
          </a:bodyPr>
          <a:lstStyle/>
          <a:p>
            <a:pPr algn="ctr"/>
            <a:r>
              <a:rPr lang="es-MX" dirty="0" smtClean="0">
                <a:latin typeface="Arial" panose="020B0604020202020204" pitchFamily="34" charset="0"/>
                <a:cs typeface="Arial" panose="020B0604020202020204" pitchFamily="34" charset="0"/>
              </a:rPr>
              <a:t>DELEGACIÓN MUNICIPAL  LOPEZ COTILLA</a:t>
            </a:r>
          </a:p>
          <a:p>
            <a:pPr algn="ctr"/>
            <a:endParaRPr lang="es-MX" sz="2000" dirty="0">
              <a:latin typeface="Arial" panose="020B0604020202020204" pitchFamily="34" charset="0"/>
              <a:cs typeface="Arial" panose="020B0604020202020204" pitchFamily="34" charset="0"/>
            </a:endParaRPr>
          </a:p>
        </p:txBody>
      </p:sp>
      <p:sp>
        <p:nvSpPr>
          <p:cNvPr id="7" name="6 Rectángulo"/>
          <p:cNvSpPr/>
          <p:nvPr/>
        </p:nvSpPr>
        <p:spPr>
          <a:xfrm>
            <a:off x="2143125" y="404664"/>
            <a:ext cx="6143625" cy="1095524"/>
          </a:xfrm>
          <a:prstGeom prst="rect">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3 Rectángulo"/>
          <p:cNvSpPr>
            <a:spLocks noChangeArrowheads="1"/>
          </p:cNvSpPr>
          <p:nvPr/>
        </p:nvSpPr>
        <p:spPr bwMode="auto">
          <a:xfrm>
            <a:off x="2143125" y="571500"/>
            <a:ext cx="6143625" cy="853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lnSpc>
                <a:spcPct val="115000"/>
              </a:lnSpc>
              <a:spcBef>
                <a:spcPct val="0"/>
              </a:spcBef>
              <a:buFontTx/>
              <a:buNone/>
            </a:pPr>
            <a:r>
              <a:rPr lang="es-MX" altLang="es-MX" sz="1800" b="1" dirty="0">
                <a:latin typeface="Calisto MT" pitchFamily="18" charset="0"/>
                <a:ea typeface="Calibri" pitchFamily="34" charset="0"/>
                <a:cs typeface="Times New Roman" pitchFamily="18" charset="0"/>
              </a:rPr>
              <a:t>AYUNTAMIENTO DE SAN PEDRO TLAQUEPAQUE</a:t>
            </a:r>
            <a:endParaRPr lang="es-MX" altLang="es-MX" sz="1800" dirty="0">
              <a:ea typeface="Calibri" pitchFamily="34" charset="0"/>
              <a:cs typeface="Times New Roman" pitchFamily="18" charset="0"/>
            </a:endParaRPr>
          </a:p>
          <a:p>
            <a:pPr algn="ctr" eaLnBrk="1" hangingPunct="1">
              <a:lnSpc>
                <a:spcPct val="115000"/>
              </a:lnSpc>
              <a:spcBef>
                <a:spcPct val="0"/>
              </a:spcBef>
              <a:buFontTx/>
              <a:buNone/>
            </a:pPr>
            <a:r>
              <a:rPr lang="es-MX" altLang="es-MX" sz="1400" dirty="0" smtClean="0">
                <a:latin typeface="Arial Black" panose="020B0A04020102020204" pitchFamily="34" charset="0"/>
                <a:ea typeface="Calibri" pitchFamily="34" charset="0"/>
                <a:cs typeface="Times New Roman" pitchFamily="18" charset="0"/>
              </a:rPr>
              <a:t>Consejo Municipal  octubre  -  diciembre 2021</a:t>
            </a:r>
          </a:p>
          <a:p>
            <a:pPr algn="ctr" eaLnBrk="1" hangingPunct="1">
              <a:lnSpc>
                <a:spcPct val="115000"/>
              </a:lnSpc>
              <a:spcBef>
                <a:spcPct val="0"/>
              </a:spcBef>
              <a:buFontTx/>
              <a:buNone/>
            </a:pPr>
            <a:endParaRPr lang="es-MX" altLang="es-MX" sz="1100" dirty="0">
              <a:ea typeface="Calibri" pitchFamily="34" charset="0"/>
              <a:cs typeface="Times New Roman" pitchFamily="18" charset="0"/>
            </a:endParaRPr>
          </a:p>
        </p:txBody>
      </p:sp>
    </p:spTree>
    <p:extLst>
      <p:ext uri="{BB962C8B-B14F-4D97-AF65-F5344CB8AC3E}">
        <p14:creationId xmlns:p14="http://schemas.microsoft.com/office/powerpoint/2010/main" val="12976769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439652" y="1791980"/>
            <a:ext cx="6048672" cy="3888432"/>
          </a:xfrm>
          <a:prstGeom prst="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s-MX" sz="2400" dirty="0">
              <a:solidFill>
                <a:prstClr val="black"/>
              </a:solidFill>
            </a:endParaRPr>
          </a:p>
        </p:txBody>
      </p:sp>
      <p:sp>
        <p:nvSpPr>
          <p:cNvPr id="5" name="4 Rectángulo"/>
          <p:cNvSpPr/>
          <p:nvPr/>
        </p:nvSpPr>
        <p:spPr>
          <a:xfrm>
            <a:off x="1439652" y="1178277"/>
            <a:ext cx="6048672" cy="378043"/>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r>
              <a:rPr lang="es-MX" sz="1351" dirty="0" smtClean="0">
                <a:solidFill>
                  <a:prstClr val="black"/>
                </a:solidFill>
              </a:rPr>
              <a:t>Visita a colonia / Parques de Santa Cruz. </a:t>
            </a:r>
            <a:endParaRPr lang="es-MX" sz="1351" dirty="0">
              <a:solidFill>
                <a:prstClr val="black"/>
              </a:solidFill>
            </a:endParaRPr>
          </a:p>
        </p:txBody>
      </p:sp>
      <p:cxnSp>
        <p:nvCxnSpPr>
          <p:cNvPr id="7" name="6 Conector recto"/>
          <p:cNvCxnSpPr/>
          <p:nvPr/>
        </p:nvCxnSpPr>
        <p:spPr>
          <a:xfrm>
            <a:off x="3383868" y="1791980"/>
            <a:ext cx="0" cy="3888432"/>
          </a:xfrm>
          <a:prstGeom prst="line">
            <a:avLst/>
          </a:prstGeom>
          <a:ln w="28575">
            <a:solidFill>
              <a:schemeClr val="accent2"/>
            </a:solidFill>
          </a:ln>
        </p:spPr>
        <p:style>
          <a:lnRef idx="2">
            <a:schemeClr val="accent6"/>
          </a:lnRef>
          <a:fillRef idx="0">
            <a:schemeClr val="accent6"/>
          </a:fillRef>
          <a:effectRef idx="1">
            <a:schemeClr val="accent6"/>
          </a:effectRef>
          <a:fontRef idx="minor">
            <a:schemeClr val="tx1"/>
          </a:fontRef>
        </p:style>
      </p:cxnSp>
      <p:sp>
        <p:nvSpPr>
          <p:cNvPr id="2" name="1 CuadroTexto"/>
          <p:cNvSpPr txBox="1"/>
          <p:nvPr/>
        </p:nvSpPr>
        <p:spPr>
          <a:xfrm>
            <a:off x="1547665" y="1970841"/>
            <a:ext cx="1674187" cy="1920526"/>
          </a:xfrm>
          <a:prstGeom prst="rect">
            <a:avLst/>
          </a:prstGeom>
          <a:noFill/>
        </p:spPr>
        <p:txBody>
          <a:bodyPr wrap="square" rtlCol="0">
            <a:spAutoFit/>
          </a:bodyPr>
          <a:lstStyle/>
          <a:p>
            <a:pPr algn="just">
              <a:lnSpc>
                <a:spcPct val="90000"/>
              </a:lnSpc>
              <a:spcBef>
                <a:spcPts val="751"/>
              </a:spcBef>
            </a:pPr>
            <a:r>
              <a:rPr lang="es-MX" sz="1200" dirty="0" smtClean="0">
                <a:solidFill>
                  <a:prstClr val="black"/>
                </a:solidFill>
              </a:rPr>
              <a:t>El Martes 05 de octubre, el C. Delegado Ricardo Meléndez Romero, acudió a una reunión  en Parques de Santa Cruz, esto con motivos de  atender reportes varios de la Colonia y así mismo poder dar una pronta solución.</a:t>
            </a:r>
            <a:endParaRPr lang="es-MX" sz="1200" dirty="0">
              <a:solidFill>
                <a:prstClr val="black"/>
              </a:solidFill>
            </a:endParaRPr>
          </a:p>
        </p:txBody>
      </p:sp>
      <p:sp>
        <p:nvSpPr>
          <p:cNvPr id="3" name="2 CuadroTexto"/>
          <p:cNvSpPr txBox="1"/>
          <p:nvPr/>
        </p:nvSpPr>
        <p:spPr>
          <a:xfrm>
            <a:off x="5324527" y="1217193"/>
            <a:ext cx="1611399" cy="300210"/>
          </a:xfrm>
          <a:prstGeom prst="rect">
            <a:avLst/>
          </a:prstGeom>
          <a:noFill/>
        </p:spPr>
        <p:txBody>
          <a:bodyPr wrap="square" rtlCol="0">
            <a:spAutoFit/>
          </a:bodyPr>
          <a:lstStyle/>
          <a:p>
            <a:r>
              <a:rPr lang="es-MX" sz="1351" dirty="0" smtClean="0">
                <a:solidFill>
                  <a:prstClr val="black"/>
                </a:solidFill>
              </a:rPr>
              <a:t>OCTUBRE 2021</a:t>
            </a:r>
            <a:endParaRPr lang="es-MX" sz="1351" dirty="0">
              <a:solidFill>
                <a:prstClr val="black"/>
              </a:solidFill>
            </a:endParaRPr>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14616" y="2050360"/>
            <a:ext cx="2442961" cy="3257281"/>
          </a:xfrm>
          <a:prstGeom prst="rect">
            <a:avLst/>
          </a:prstGeom>
        </p:spPr>
      </p:pic>
    </p:spTree>
    <p:extLst>
      <p:ext uri="{BB962C8B-B14F-4D97-AF65-F5344CB8AC3E}">
        <p14:creationId xmlns:p14="http://schemas.microsoft.com/office/powerpoint/2010/main" val="1473678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439652" y="1791980"/>
            <a:ext cx="6048672" cy="3888432"/>
          </a:xfrm>
          <a:prstGeom prst="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s-MX" sz="2400" dirty="0">
              <a:solidFill>
                <a:prstClr val="black"/>
              </a:solidFill>
            </a:endParaRPr>
          </a:p>
        </p:txBody>
      </p:sp>
      <p:sp>
        <p:nvSpPr>
          <p:cNvPr id="5" name="4 Rectángulo"/>
          <p:cNvSpPr/>
          <p:nvPr/>
        </p:nvSpPr>
        <p:spPr>
          <a:xfrm>
            <a:off x="1439652" y="1178277"/>
            <a:ext cx="6048672" cy="378043"/>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r>
              <a:rPr lang="es-MX" sz="1351" dirty="0" smtClean="0">
                <a:solidFill>
                  <a:prstClr val="black"/>
                </a:solidFill>
              </a:rPr>
              <a:t>Visita a colonia /  Villa Fontana</a:t>
            </a:r>
            <a:endParaRPr lang="es-MX" sz="1351" dirty="0">
              <a:solidFill>
                <a:prstClr val="black"/>
              </a:solidFill>
            </a:endParaRPr>
          </a:p>
        </p:txBody>
      </p:sp>
      <p:cxnSp>
        <p:nvCxnSpPr>
          <p:cNvPr id="7" name="6 Conector recto"/>
          <p:cNvCxnSpPr/>
          <p:nvPr/>
        </p:nvCxnSpPr>
        <p:spPr>
          <a:xfrm>
            <a:off x="3383868" y="1791980"/>
            <a:ext cx="0" cy="3888432"/>
          </a:xfrm>
          <a:prstGeom prst="line">
            <a:avLst/>
          </a:prstGeom>
          <a:ln w="28575">
            <a:solidFill>
              <a:schemeClr val="accent2"/>
            </a:solidFill>
          </a:ln>
        </p:spPr>
        <p:style>
          <a:lnRef idx="2">
            <a:schemeClr val="accent6"/>
          </a:lnRef>
          <a:fillRef idx="0">
            <a:schemeClr val="accent6"/>
          </a:fillRef>
          <a:effectRef idx="1">
            <a:schemeClr val="accent6"/>
          </a:effectRef>
          <a:fontRef idx="minor">
            <a:schemeClr val="tx1"/>
          </a:fontRef>
        </p:style>
      </p:cxnSp>
      <p:sp>
        <p:nvSpPr>
          <p:cNvPr id="2" name="1 CuadroTexto"/>
          <p:cNvSpPr txBox="1"/>
          <p:nvPr/>
        </p:nvSpPr>
        <p:spPr>
          <a:xfrm>
            <a:off x="1547665" y="1970841"/>
            <a:ext cx="1674187" cy="3186513"/>
          </a:xfrm>
          <a:prstGeom prst="rect">
            <a:avLst/>
          </a:prstGeom>
          <a:noFill/>
        </p:spPr>
        <p:txBody>
          <a:bodyPr wrap="square" rtlCol="0">
            <a:spAutoFit/>
          </a:bodyPr>
          <a:lstStyle/>
          <a:p>
            <a:pPr algn="just">
              <a:lnSpc>
                <a:spcPct val="90000"/>
              </a:lnSpc>
              <a:spcBef>
                <a:spcPts val="751"/>
              </a:spcBef>
            </a:pPr>
            <a:r>
              <a:rPr lang="es-MX" sz="1200" dirty="0" smtClean="0">
                <a:solidFill>
                  <a:prstClr val="black"/>
                </a:solidFill>
              </a:rPr>
              <a:t>El martes 05 de octubre, el C. Delegado Ricardo Meléndez, y personal de esta Delegación de López Cotilla, acudieron al Parque Central de Villa Fontana,  con la finalidad de apoyar a la promoción de recolectar tapitas donde  </a:t>
            </a:r>
            <a:r>
              <a:rPr lang="es-MX" sz="1200" dirty="0">
                <a:solidFill>
                  <a:prstClr val="black"/>
                </a:solidFill>
              </a:rPr>
              <a:t>la asociación </a:t>
            </a:r>
            <a:r>
              <a:rPr lang="es-MX" sz="1200" dirty="0" smtClean="0">
                <a:solidFill>
                  <a:prstClr val="black"/>
                </a:solidFill>
              </a:rPr>
              <a:t>“Vamos Guerreros, </a:t>
            </a:r>
            <a:r>
              <a:rPr lang="es-MX" sz="1200" dirty="0">
                <a:solidFill>
                  <a:prstClr val="black"/>
                </a:solidFill>
              </a:rPr>
              <a:t>A.C." </a:t>
            </a:r>
            <a:r>
              <a:rPr lang="es-MX" sz="1200" dirty="0" smtClean="0">
                <a:solidFill>
                  <a:prstClr val="black"/>
                </a:solidFill>
              </a:rPr>
              <a:t>se encuentra efectuando a beneficio de los “Niños </a:t>
            </a:r>
            <a:r>
              <a:rPr lang="es-MX" sz="1200" dirty="0">
                <a:solidFill>
                  <a:prstClr val="black"/>
                </a:solidFill>
              </a:rPr>
              <a:t>con </a:t>
            </a:r>
            <a:r>
              <a:rPr lang="es-MX" sz="1200" dirty="0" smtClean="0">
                <a:solidFill>
                  <a:prstClr val="black"/>
                </a:solidFill>
              </a:rPr>
              <a:t>Cáncer”.</a:t>
            </a:r>
            <a:endParaRPr lang="es-MX" sz="1200" dirty="0">
              <a:solidFill>
                <a:prstClr val="black"/>
              </a:solidFill>
            </a:endParaRPr>
          </a:p>
          <a:p>
            <a:pPr algn="just">
              <a:lnSpc>
                <a:spcPct val="90000"/>
              </a:lnSpc>
              <a:spcBef>
                <a:spcPts val="751"/>
              </a:spcBef>
            </a:pPr>
            <a:r>
              <a:rPr lang="es-MX" sz="1200" dirty="0" smtClean="0">
                <a:solidFill>
                  <a:prstClr val="black"/>
                </a:solidFill>
              </a:rPr>
              <a:t> </a:t>
            </a:r>
            <a:endParaRPr lang="es-MX" sz="1200" dirty="0">
              <a:solidFill>
                <a:prstClr val="black"/>
              </a:solidFill>
            </a:endParaRPr>
          </a:p>
        </p:txBody>
      </p:sp>
      <p:sp>
        <p:nvSpPr>
          <p:cNvPr id="3" name="2 CuadroTexto"/>
          <p:cNvSpPr txBox="1"/>
          <p:nvPr/>
        </p:nvSpPr>
        <p:spPr>
          <a:xfrm>
            <a:off x="5876925" y="1201036"/>
            <a:ext cx="1611399" cy="300210"/>
          </a:xfrm>
          <a:prstGeom prst="rect">
            <a:avLst/>
          </a:prstGeom>
          <a:noFill/>
        </p:spPr>
        <p:txBody>
          <a:bodyPr wrap="square" rtlCol="0">
            <a:spAutoFit/>
          </a:bodyPr>
          <a:lstStyle/>
          <a:p>
            <a:r>
              <a:rPr lang="es-MX" sz="1351" dirty="0" smtClean="0">
                <a:solidFill>
                  <a:prstClr val="black"/>
                </a:solidFill>
              </a:rPr>
              <a:t>OCTUBRE 2021</a:t>
            </a:r>
            <a:endParaRPr lang="es-MX" sz="1351" dirty="0">
              <a:solidFill>
                <a:prstClr val="black"/>
              </a:solidFill>
            </a:endParaRPr>
          </a:p>
        </p:txBody>
      </p:sp>
      <p:pic>
        <p:nvPicPr>
          <p:cNvPr id="9" name="Imagen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5876924" y="3473042"/>
            <a:ext cx="1443354" cy="1924472"/>
          </a:xfrm>
          <a:prstGeom prst="rect">
            <a:avLst/>
          </a:prstGeom>
        </p:spPr>
      </p:pic>
      <p:pic>
        <p:nvPicPr>
          <p:cNvPr id="10" name="Imagen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05918" y="4052635"/>
            <a:ext cx="1728408" cy="1296306"/>
          </a:xfrm>
          <a:prstGeom prst="rect">
            <a:avLst/>
          </a:prstGeom>
        </p:spPr>
      </p:pic>
      <p:pic>
        <p:nvPicPr>
          <p:cNvPr id="11" name="Imagen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37904" y="1931816"/>
            <a:ext cx="1435038" cy="1913384"/>
          </a:xfrm>
          <a:prstGeom prst="rect">
            <a:avLst/>
          </a:prstGeom>
        </p:spPr>
      </p:pic>
      <p:pic>
        <p:nvPicPr>
          <p:cNvPr id="12" name="Imagen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34326" y="1970841"/>
            <a:ext cx="1692614" cy="1269461"/>
          </a:xfrm>
          <a:prstGeom prst="rect">
            <a:avLst/>
          </a:prstGeom>
        </p:spPr>
      </p:pic>
    </p:spTree>
    <p:extLst>
      <p:ext uri="{BB962C8B-B14F-4D97-AF65-F5344CB8AC3E}">
        <p14:creationId xmlns:p14="http://schemas.microsoft.com/office/powerpoint/2010/main" val="36721468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439652" y="1791980"/>
            <a:ext cx="6048672" cy="3888432"/>
          </a:xfrm>
          <a:prstGeom prst="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s-MX" sz="2400" dirty="0">
              <a:solidFill>
                <a:prstClr val="black"/>
              </a:solidFill>
            </a:endParaRPr>
          </a:p>
        </p:txBody>
      </p:sp>
      <p:sp>
        <p:nvSpPr>
          <p:cNvPr id="5" name="4 Rectángulo"/>
          <p:cNvSpPr/>
          <p:nvPr/>
        </p:nvSpPr>
        <p:spPr>
          <a:xfrm>
            <a:off x="1439652" y="1178277"/>
            <a:ext cx="6048672" cy="378043"/>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r>
              <a:rPr lang="es-MX" sz="1351" dirty="0" smtClean="0">
                <a:solidFill>
                  <a:prstClr val="black"/>
                </a:solidFill>
              </a:rPr>
              <a:t>Visita a colonia /Ojo de Agua</a:t>
            </a:r>
            <a:endParaRPr lang="es-MX" sz="1351" dirty="0">
              <a:solidFill>
                <a:prstClr val="black"/>
              </a:solidFill>
            </a:endParaRPr>
          </a:p>
        </p:txBody>
      </p:sp>
      <p:cxnSp>
        <p:nvCxnSpPr>
          <p:cNvPr id="7" name="6 Conector recto"/>
          <p:cNvCxnSpPr/>
          <p:nvPr/>
        </p:nvCxnSpPr>
        <p:spPr>
          <a:xfrm>
            <a:off x="3383868" y="1791980"/>
            <a:ext cx="0" cy="3888432"/>
          </a:xfrm>
          <a:prstGeom prst="line">
            <a:avLst/>
          </a:prstGeom>
          <a:ln w="28575">
            <a:solidFill>
              <a:schemeClr val="accent2"/>
            </a:solidFill>
          </a:ln>
        </p:spPr>
        <p:style>
          <a:lnRef idx="2">
            <a:schemeClr val="accent6"/>
          </a:lnRef>
          <a:fillRef idx="0">
            <a:schemeClr val="accent6"/>
          </a:fillRef>
          <a:effectRef idx="1">
            <a:schemeClr val="accent6"/>
          </a:effectRef>
          <a:fontRef idx="minor">
            <a:schemeClr val="tx1"/>
          </a:fontRef>
        </p:style>
      </p:cxnSp>
      <p:sp>
        <p:nvSpPr>
          <p:cNvPr id="2" name="1 CuadroTexto"/>
          <p:cNvSpPr txBox="1"/>
          <p:nvPr/>
        </p:nvSpPr>
        <p:spPr>
          <a:xfrm>
            <a:off x="1545465" y="1791981"/>
            <a:ext cx="1775781" cy="2023118"/>
          </a:xfrm>
          <a:prstGeom prst="rect">
            <a:avLst/>
          </a:prstGeom>
          <a:noFill/>
        </p:spPr>
        <p:txBody>
          <a:bodyPr wrap="square" rtlCol="0">
            <a:spAutoFit/>
          </a:bodyPr>
          <a:lstStyle/>
          <a:p>
            <a:pPr algn="just">
              <a:lnSpc>
                <a:spcPct val="90000"/>
              </a:lnSpc>
              <a:spcBef>
                <a:spcPts val="751"/>
              </a:spcBef>
            </a:pPr>
            <a:r>
              <a:rPr lang="es-MX" sz="1200" dirty="0" smtClean="0">
                <a:solidFill>
                  <a:prstClr val="black"/>
                </a:solidFill>
              </a:rPr>
              <a:t>El Martes 5 de octubre, personal de esta Delegación de López Cotilla, acudió a la Colonia Ojo de Agua, con la finalidad de apoyar en la limpieza de las casas de las personas que fueron afectadas por las inundaciones.</a:t>
            </a:r>
          </a:p>
          <a:p>
            <a:pPr algn="just">
              <a:lnSpc>
                <a:spcPct val="90000"/>
              </a:lnSpc>
              <a:spcBef>
                <a:spcPts val="751"/>
              </a:spcBef>
            </a:pPr>
            <a:endParaRPr lang="es-MX" sz="1200" dirty="0">
              <a:solidFill>
                <a:prstClr val="black"/>
              </a:solidFill>
            </a:endParaRPr>
          </a:p>
        </p:txBody>
      </p:sp>
      <p:sp>
        <p:nvSpPr>
          <p:cNvPr id="3" name="2 CuadroTexto"/>
          <p:cNvSpPr txBox="1"/>
          <p:nvPr/>
        </p:nvSpPr>
        <p:spPr>
          <a:xfrm>
            <a:off x="5215945" y="1178277"/>
            <a:ext cx="2272380" cy="300210"/>
          </a:xfrm>
          <a:prstGeom prst="rect">
            <a:avLst/>
          </a:prstGeom>
          <a:noFill/>
        </p:spPr>
        <p:txBody>
          <a:bodyPr wrap="square" rtlCol="0">
            <a:spAutoFit/>
          </a:bodyPr>
          <a:lstStyle/>
          <a:p>
            <a:r>
              <a:rPr lang="es-MX" sz="1351" dirty="0" smtClean="0">
                <a:solidFill>
                  <a:prstClr val="black"/>
                </a:solidFill>
              </a:rPr>
              <a:t>OCTUBRE 2021</a:t>
            </a:r>
            <a:endParaRPr lang="es-MX" sz="1351" dirty="0">
              <a:solidFill>
                <a:prstClr val="black"/>
              </a:solidFill>
            </a:endParaRPr>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280" y="2000863"/>
            <a:ext cx="1667182" cy="1814236"/>
          </a:xfrm>
          <a:prstGeom prst="rect">
            <a:avLst/>
          </a:prstGeom>
        </p:spPr>
      </p:pic>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79872" y="2000863"/>
            <a:ext cx="1807113" cy="1814236"/>
          </a:xfrm>
          <a:prstGeom prst="rect">
            <a:avLst/>
          </a:prstGeom>
        </p:spPr>
      </p:pic>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98280" y="3900137"/>
            <a:ext cx="1667182" cy="1689293"/>
          </a:xfrm>
          <a:prstGeom prst="rect">
            <a:avLst/>
          </a:prstGeom>
        </p:spPr>
      </p:pic>
      <p:pic>
        <p:nvPicPr>
          <p:cNvPr id="10" name="Imagen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60642" y="3900138"/>
            <a:ext cx="1826344" cy="1689293"/>
          </a:xfrm>
          <a:prstGeom prst="rect">
            <a:avLst/>
          </a:prstGeom>
        </p:spPr>
      </p:pic>
    </p:spTree>
    <p:extLst>
      <p:ext uri="{BB962C8B-B14F-4D97-AF65-F5344CB8AC3E}">
        <p14:creationId xmlns:p14="http://schemas.microsoft.com/office/powerpoint/2010/main" val="3800973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547665" y="1791980"/>
            <a:ext cx="6048672" cy="3888432"/>
          </a:xfrm>
          <a:prstGeom prst="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s-MX" sz="2400" dirty="0">
              <a:solidFill>
                <a:prstClr val="black"/>
              </a:solidFill>
            </a:endParaRPr>
          </a:p>
        </p:txBody>
      </p:sp>
      <p:sp>
        <p:nvSpPr>
          <p:cNvPr id="5" name="4 Rectángulo"/>
          <p:cNvSpPr/>
          <p:nvPr/>
        </p:nvSpPr>
        <p:spPr>
          <a:xfrm>
            <a:off x="1439652" y="1178277"/>
            <a:ext cx="6048672" cy="378043"/>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r>
              <a:rPr lang="es-MX" sz="1351" dirty="0" smtClean="0">
                <a:solidFill>
                  <a:prstClr val="black"/>
                </a:solidFill>
              </a:rPr>
              <a:t>Brigada de Mantenimiento/Sanitización COVID-19   </a:t>
            </a:r>
            <a:endParaRPr lang="es-MX" sz="1351" dirty="0">
              <a:solidFill>
                <a:prstClr val="black"/>
              </a:solidFill>
            </a:endParaRPr>
          </a:p>
        </p:txBody>
      </p:sp>
      <p:cxnSp>
        <p:nvCxnSpPr>
          <p:cNvPr id="7" name="6 Conector recto"/>
          <p:cNvCxnSpPr/>
          <p:nvPr/>
        </p:nvCxnSpPr>
        <p:spPr>
          <a:xfrm>
            <a:off x="3383868" y="1791980"/>
            <a:ext cx="0" cy="3888432"/>
          </a:xfrm>
          <a:prstGeom prst="line">
            <a:avLst/>
          </a:prstGeom>
          <a:ln w="28575">
            <a:solidFill>
              <a:schemeClr val="accent2"/>
            </a:solidFill>
          </a:ln>
        </p:spPr>
        <p:style>
          <a:lnRef idx="2">
            <a:schemeClr val="accent6"/>
          </a:lnRef>
          <a:fillRef idx="0">
            <a:schemeClr val="accent6"/>
          </a:fillRef>
          <a:effectRef idx="1">
            <a:schemeClr val="accent6"/>
          </a:effectRef>
          <a:fontRef idx="minor">
            <a:schemeClr val="tx1"/>
          </a:fontRef>
        </p:style>
      </p:cxnSp>
      <p:sp>
        <p:nvSpPr>
          <p:cNvPr id="2" name="1 CuadroTexto"/>
          <p:cNvSpPr txBox="1"/>
          <p:nvPr/>
        </p:nvSpPr>
        <p:spPr>
          <a:xfrm>
            <a:off x="1547665" y="1970841"/>
            <a:ext cx="1674187" cy="2023118"/>
          </a:xfrm>
          <a:prstGeom prst="rect">
            <a:avLst/>
          </a:prstGeom>
          <a:noFill/>
        </p:spPr>
        <p:txBody>
          <a:bodyPr wrap="square" rtlCol="0">
            <a:spAutoFit/>
          </a:bodyPr>
          <a:lstStyle/>
          <a:p>
            <a:pPr algn="just">
              <a:lnSpc>
                <a:spcPct val="90000"/>
              </a:lnSpc>
              <a:spcBef>
                <a:spcPts val="751"/>
              </a:spcBef>
            </a:pPr>
            <a:r>
              <a:rPr lang="es-MX" sz="1200" dirty="0" smtClean="0">
                <a:solidFill>
                  <a:prstClr val="black"/>
                </a:solidFill>
              </a:rPr>
              <a:t>El miércoles 6 de octubre, personal de </a:t>
            </a:r>
            <a:r>
              <a:rPr lang="es-MX" sz="1200" dirty="0">
                <a:solidFill>
                  <a:prstClr val="black"/>
                </a:solidFill>
              </a:rPr>
              <a:t>Aseo Público, asistió a </a:t>
            </a:r>
            <a:r>
              <a:rPr lang="es-MX" sz="1200" dirty="0" smtClean="0">
                <a:solidFill>
                  <a:prstClr val="black"/>
                </a:solidFill>
              </a:rPr>
              <a:t>la </a:t>
            </a:r>
            <a:r>
              <a:rPr lang="es-MX" sz="1200" dirty="0">
                <a:solidFill>
                  <a:prstClr val="black"/>
                </a:solidFill>
              </a:rPr>
              <a:t>sanitización del edificio de la delegación y posteriormente </a:t>
            </a:r>
            <a:r>
              <a:rPr lang="es-MX" sz="1200" dirty="0" smtClean="0">
                <a:solidFill>
                  <a:prstClr val="black"/>
                </a:solidFill>
              </a:rPr>
              <a:t>se realizó una </a:t>
            </a:r>
            <a:r>
              <a:rPr lang="es-MX" sz="1200" dirty="0">
                <a:solidFill>
                  <a:prstClr val="black"/>
                </a:solidFill>
              </a:rPr>
              <a:t>limpieza general para prevenir  la propagación del COVID-19. </a:t>
            </a:r>
          </a:p>
          <a:p>
            <a:pPr algn="just">
              <a:lnSpc>
                <a:spcPct val="90000"/>
              </a:lnSpc>
              <a:spcBef>
                <a:spcPts val="751"/>
              </a:spcBef>
            </a:pPr>
            <a:endParaRPr lang="es-MX" sz="1200" dirty="0">
              <a:solidFill>
                <a:prstClr val="black"/>
              </a:solidFill>
            </a:endParaRPr>
          </a:p>
        </p:txBody>
      </p:sp>
      <p:sp>
        <p:nvSpPr>
          <p:cNvPr id="3" name="2 CuadroTexto"/>
          <p:cNvSpPr txBox="1"/>
          <p:nvPr/>
        </p:nvSpPr>
        <p:spPr>
          <a:xfrm>
            <a:off x="5876925" y="1223835"/>
            <a:ext cx="1611399" cy="300210"/>
          </a:xfrm>
          <a:prstGeom prst="rect">
            <a:avLst/>
          </a:prstGeom>
          <a:noFill/>
        </p:spPr>
        <p:txBody>
          <a:bodyPr wrap="square" rtlCol="0">
            <a:spAutoFit/>
          </a:bodyPr>
          <a:lstStyle/>
          <a:p>
            <a:r>
              <a:rPr lang="es-MX" sz="1351" dirty="0" smtClean="0">
                <a:solidFill>
                  <a:prstClr val="black"/>
                </a:solidFill>
              </a:rPr>
              <a:t>OCTUBRE 2021</a:t>
            </a:r>
            <a:endParaRPr lang="es-MX" sz="1351" dirty="0">
              <a:solidFill>
                <a:prstClr val="black"/>
              </a:solidFill>
            </a:endParaRPr>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37490" y="1970841"/>
            <a:ext cx="1282582" cy="1750999"/>
          </a:xfrm>
          <a:prstGeom prst="rect">
            <a:avLst/>
          </a:prstGeom>
        </p:spPr>
      </p:pic>
      <p:pic>
        <p:nvPicPr>
          <p:cNvPr id="12" name="Imagen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28069" y="3820326"/>
            <a:ext cx="1365211" cy="1796496"/>
          </a:xfrm>
          <a:prstGeom prst="rect">
            <a:avLst/>
          </a:prstGeom>
        </p:spPr>
      </p:pic>
      <p:pic>
        <p:nvPicPr>
          <p:cNvPr id="13" name="Imagen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13927" y="3820326"/>
            <a:ext cx="1306145" cy="1761599"/>
          </a:xfrm>
          <a:prstGeom prst="rect">
            <a:avLst/>
          </a:prstGeom>
        </p:spPr>
      </p:pic>
      <p:pic>
        <p:nvPicPr>
          <p:cNvPr id="14" name="Imagen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28069" y="1970841"/>
            <a:ext cx="1365212" cy="1750999"/>
          </a:xfrm>
          <a:prstGeom prst="rect">
            <a:avLst/>
          </a:prstGeom>
        </p:spPr>
      </p:pic>
    </p:spTree>
    <p:extLst>
      <p:ext uri="{BB962C8B-B14F-4D97-AF65-F5344CB8AC3E}">
        <p14:creationId xmlns:p14="http://schemas.microsoft.com/office/powerpoint/2010/main" val="63543367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439652" y="1791980"/>
            <a:ext cx="6048672" cy="3888432"/>
          </a:xfrm>
          <a:prstGeom prst="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s-MX" sz="2400" dirty="0">
              <a:solidFill>
                <a:prstClr val="black"/>
              </a:solidFill>
            </a:endParaRPr>
          </a:p>
        </p:txBody>
      </p:sp>
      <p:sp>
        <p:nvSpPr>
          <p:cNvPr id="5" name="4 Rectángulo"/>
          <p:cNvSpPr/>
          <p:nvPr/>
        </p:nvSpPr>
        <p:spPr>
          <a:xfrm>
            <a:off x="1439652" y="1178277"/>
            <a:ext cx="6048672" cy="378043"/>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r>
              <a:rPr lang="es-MX" sz="1351" dirty="0" smtClean="0">
                <a:solidFill>
                  <a:prstClr val="black"/>
                </a:solidFill>
              </a:rPr>
              <a:t>Visita a colonia / Valle de la Misericordia </a:t>
            </a:r>
            <a:endParaRPr lang="es-MX" sz="1351" dirty="0">
              <a:solidFill>
                <a:prstClr val="black"/>
              </a:solidFill>
            </a:endParaRPr>
          </a:p>
        </p:txBody>
      </p:sp>
      <p:cxnSp>
        <p:nvCxnSpPr>
          <p:cNvPr id="7" name="6 Conector recto"/>
          <p:cNvCxnSpPr/>
          <p:nvPr/>
        </p:nvCxnSpPr>
        <p:spPr>
          <a:xfrm>
            <a:off x="3383868" y="1791980"/>
            <a:ext cx="0" cy="3888432"/>
          </a:xfrm>
          <a:prstGeom prst="line">
            <a:avLst/>
          </a:prstGeom>
          <a:ln w="28575">
            <a:solidFill>
              <a:schemeClr val="accent2"/>
            </a:solidFill>
          </a:ln>
        </p:spPr>
        <p:style>
          <a:lnRef idx="2">
            <a:schemeClr val="accent6"/>
          </a:lnRef>
          <a:fillRef idx="0">
            <a:schemeClr val="accent6"/>
          </a:fillRef>
          <a:effectRef idx="1">
            <a:schemeClr val="accent6"/>
          </a:effectRef>
          <a:fontRef idx="minor">
            <a:schemeClr val="tx1"/>
          </a:fontRef>
        </p:style>
      </p:cxnSp>
      <p:sp>
        <p:nvSpPr>
          <p:cNvPr id="2" name="1 CuadroTexto"/>
          <p:cNvSpPr txBox="1"/>
          <p:nvPr/>
        </p:nvSpPr>
        <p:spPr>
          <a:xfrm>
            <a:off x="1545465" y="1791980"/>
            <a:ext cx="1676387" cy="3582519"/>
          </a:xfrm>
          <a:prstGeom prst="rect">
            <a:avLst/>
          </a:prstGeom>
          <a:noFill/>
        </p:spPr>
        <p:txBody>
          <a:bodyPr wrap="square" rtlCol="0">
            <a:spAutoFit/>
          </a:bodyPr>
          <a:lstStyle/>
          <a:p>
            <a:pPr algn="just">
              <a:lnSpc>
                <a:spcPct val="90000"/>
              </a:lnSpc>
              <a:spcBef>
                <a:spcPts val="751"/>
              </a:spcBef>
            </a:pPr>
            <a:r>
              <a:rPr lang="es-MX" sz="1200" dirty="0" smtClean="0">
                <a:solidFill>
                  <a:prstClr val="black"/>
                </a:solidFill>
              </a:rPr>
              <a:t>El miércoles 6 de octubre, el Delegado de López Cotilla, el C. Ricardo Meléndez Romero, acudió a la revisión de la calle Antiguo Camino a Santa Cruz entre San Fernando y San Enrique en la Colonia Valle de la Misericordia, de </a:t>
            </a:r>
            <a:r>
              <a:rPr lang="es-MX" sz="1200" smtClean="0">
                <a:solidFill>
                  <a:prstClr val="black"/>
                </a:solidFill>
              </a:rPr>
              <a:t>acuerdo  </a:t>
            </a:r>
            <a:r>
              <a:rPr lang="es-MX" sz="1200" dirty="0" smtClean="0">
                <a:solidFill>
                  <a:prstClr val="black"/>
                </a:solidFill>
              </a:rPr>
              <a:t>al reporte ciudadano de que en dicha calle se encuentran dos registros sin tapa, lo que se verificó, por lo cual se realizó un reporte a Agua Potable, con número 6376, el mismo día.</a:t>
            </a:r>
            <a:endParaRPr lang="es-MX" sz="1200" dirty="0">
              <a:solidFill>
                <a:prstClr val="black"/>
              </a:solidFill>
            </a:endParaRPr>
          </a:p>
        </p:txBody>
      </p:sp>
      <p:sp>
        <p:nvSpPr>
          <p:cNvPr id="3" name="2 CuadroTexto"/>
          <p:cNvSpPr txBox="1"/>
          <p:nvPr/>
        </p:nvSpPr>
        <p:spPr>
          <a:xfrm>
            <a:off x="5436096" y="1223835"/>
            <a:ext cx="1611399" cy="300210"/>
          </a:xfrm>
          <a:prstGeom prst="rect">
            <a:avLst/>
          </a:prstGeom>
          <a:noFill/>
        </p:spPr>
        <p:txBody>
          <a:bodyPr wrap="square" rtlCol="0">
            <a:spAutoFit/>
          </a:bodyPr>
          <a:lstStyle/>
          <a:p>
            <a:r>
              <a:rPr lang="es-MX" sz="1351" dirty="0" smtClean="0">
                <a:solidFill>
                  <a:prstClr val="black"/>
                </a:solidFill>
              </a:rPr>
              <a:t>OCTUBRE 2021.</a:t>
            </a:r>
            <a:endParaRPr lang="es-MX" sz="1351" dirty="0">
              <a:solidFill>
                <a:prstClr val="black"/>
              </a:solidFill>
            </a:endParaRPr>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741438" y="2464407"/>
            <a:ext cx="3389316" cy="2543577"/>
          </a:xfrm>
          <a:prstGeom prst="rect">
            <a:avLst/>
          </a:prstGeom>
        </p:spPr>
      </p:pic>
    </p:spTree>
    <p:extLst>
      <p:ext uri="{BB962C8B-B14F-4D97-AF65-F5344CB8AC3E}">
        <p14:creationId xmlns:p14="http://schemas.microsoft.com/office/powerpoint/2010/main" val="36219507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547665" y="1791980"/>
            <a:ext cx="6048672" cy="3888432"/>
          </a:xfrm>
          <a:prstGeom prst="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s-MX" sz="2400" dirty="0">
              <a:solidFill>
                <a:prstClr val="black"/>
              </a:solidFill>
            </a:endParaRPr>
          </a:p>
        </p:txBody>
      </p:sp>
      <p:sp>
        <p:nvSpPr>
          <p:cNvPr id="5" name="4 Rectángulo"/>
          <p:cNvSpPr/>
          <p:nvPr/>
        </p:nvSpPr>
        <p:spPr>
          <a:xfrm>
            <a:off x="1439652" y="1178277"/>
            <a:ext cx="6048672" cy="378043"/>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r>
              <a:rPr lang="es-MX" sz="1351" dirty="0">
                <a:solidFill>
                  <a:prstClr val="black"/>
                </a:solidFill>
              </a:rPr>
              <a:t>Visita a colonia / </a:t>
            </a:r>
            <a:r>
              <a:rPr lang="es-MX" sz="1351" dirty="0" smtClean="0">
                <a:solidFill>
                  <a:prstClr val="black"/>
                </a:solidFill>
              </a:rPr>
              <a:t>Valle de la Misericordia. </a:t>
            </a:r>
            <a:endParaRPr lang="es-MX" sz="1351" dirty="0">
              <a:solidFill>
                <a:prstClr val="black"/>
              </a:solidFill>
            </a:endParaRPr>
          </a:p>
        </p:txBody>
      </p:sp>
      <p:cxnSp>
        <p:nvCxnSpPr>
          <p:cNvPr id="7" name="6 Conector recto"/>
          <p:cNvCxnSpPr/>
          <p:nvPr/>
        </p:nvCxnSpPr>
        <p:spPr>
          <a:xfrm>
            <a:off x="3383868" y="1791980"/>
            <a:ext cx="0" cy="3888432"/>
          </a:xfrm>
          <a:prstGeom prst="line">
            <a:avLst/>
          </a:prstGeom>
          <a:ln w="28575">
            <a:solidFill>
              <a:schemeClr val="accent2"/>
            </a:solidFill>
          </a:ln>
        </p:spPr>
        <p:style>
          <a:lnRef idx="2">
            <a:schemeClr val="accent6"/>
          </a:lnRef>
          <a:fillRef idx="0">
            <a:schemeClr val="accent6"/>
          </a:fillRef>
          <a:effectRef idx="1">
            <a:schemeClr val="accent6"/>
          </a:effectRef>
          <a:fontRef idx="minor">
            <a:schemeClr val="tx1"/>
          </a:fontRef>
        </p:style>
      </p:cxnSp>
      <p:sp>
        <p:nvSpPr>
          <p:cNvPr id="2" name="1 CuadroTexto"/>
          <p:cNvSpPr txBox="1"/>
          <p:nvPr/>
        </p:nvSpPr>
        <p:spPr>
          <a:xfrm>
            <a:off x="1547665" y="1970841"/>
            <a:ext cx="1674187" cy="2252924"/>
          </a:xfrm>
          <a:prstGeom prst="rect">
            <a:avLst/>
          </a:prstGeom>
          <a:noFill/>
        </p:spPr>
        <p:txBody>
          <a:bodyPr wrap="square" rtlCol="0">
            <a:spAutoFit/>
          </a:bodyPr>
          <a:lstStyle/>
          <a:p>
            <a:pPr algn="just">
              <a:lnSpc>
                <a:spcPct val="90000"/>
              </a:lnSpc>
              <a:spcBef>
                <a:spcPts val="751"/>
              </a:spcBef>
            </a:pPr>
            <a:r>
              <a:rPr lang="es-MX" sz="1200" dirty="0">
                <a:solidFill>
                  <a:prstClr val="black"/>
                </a:solidFill>
              </a:rPr>
              <a:t>El </a:t>
            </a:r>
            <a:r>
              <a:rPr lang="es-MX" sz="1200" dirty="0" smtClean="0">
                <a:solidFill>
                  <a:prstClr val="black"/>
                </a:solidFill>
              </a:rPr>
              <a:t>miércoles 6 de octubre, el Delegado Ricardo Meléndez Romero,  realizó una reunión en esta Delegación de López Cotilla, con la Mesa Directiva de la Colonia Valle de la Misericordia, para tratar asuntos referentes de dicha colonia y así mismo tratar de solucionarlos.</a:t>
            </a:r>
            <a:endParaRPr lang="es-MX" sz="1200" dirty="0">
              <a:solidFill>
                <a:prstClr val="black"/>
              </a:solidFill>
            </a:endParaRPr>
          </a:p>
        </p:txBody>
      </p:sp>
      <p:sp>
        <p:nvSpPr>
          <p:cNvPr id="3" name="2 CuadroTexto"/>
          <p:cNvSpPr txBox="1"/>
          <p:nvPr/>
        </p:nvSpPr>
        <p:spPr>
          <a:xfrm>
            <a:off x="5759043" y="1223835"/>
            <a:ext cx="1611399" cy="300210"/>
          </a:xfrm>
          <a:prstGeom prst="rect">
            <a:avLst/>
          </a:prstGeom>
          <a:noFill/>
        </p:spPr>
        <p:txBody>
          <a:bodyPr wrap="square" rtlCol="0">
            <a:spAutoFit/>
          </a:bodyPr>
          <a:lstStyle/>
          <a:p>
            <a:r>
              <a:rPr lang="es-MX" sz="1351" smtClean="0">
                <a:solidFill>
                  <a:prstClr val="black"/>
                </a:solidFill>
              </a:rPr>
              <a:t> OCTUBRE </a:t>
            </a:r>
            <a:r>
              <a:rPr lang="es-MX" sz="1351" dirty="0" smtClean="0">
                <a:solidFill>
                  <a:prstClr val="black"/>
                </a:solidFill>
              </a:rPr>
              <a:t>2021</a:t>
            </a:r>
            <a:endParaRPr lang="es-MX" sz="1351" dirty="0">
              <a:solidFill>
                <a:prstClr val="black"/>
              </a:solidFill>
            </a:endParaRPr>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61370" y="3757201"/>
            <a:ext cx="1774351" cy="1566353"/>
          </a:xfrm>
          <a:prstGeom prst="rect">
            <a:avLst/>
          </a:prstGeom>
        </p:spPr>
      </p:pic>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39491" y="3757201"/>
            <a:ext cx="1926873" cy="1566353"/>
          </a:xfrm>
          <a:prstGeom prst="rect">
            <a:avLst/>
          </a:prstGeom>
        </p:spPr>
      </p:pic>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60431" y="1970841"/>
            <a:ext cx="1775289" cy="1550700"/>
          </a:xfrm>
          <a:prstGeom prst="rect">
            <a:avLst/>
          </a:prstGeom>
        </p:spPr>
      </p:pic>
      <p:pic>
        <p:nvPicPr>
          <p:cNvPr id="10" name="Imagen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9491" y="1970841"/>
            <a:ext cx="1926873" cy="1550700"/>
          </a:xfrm>
          <a:prstGeom prst="rect">
            <a:avLst/>
          </a:prstGeom>
        </p:spPr>
      </p:pic>
    </p:spTree>
    <p:extLst>
      <p:ext uri="{BB962C8B-B14F-4D97-AF65-F5344CB8AC3E}">
        <p14:creationId xmlns:p14="http://schemas.microsoft.com/office/powerpoint/2010/main" val="29172030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439652" y="1806675"/>
            <a:ext cx="6048672" cy="3888432"/>
          </a:xfrm>
          <a:prstGeom prst="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s-MX" sz="2400" dirty="0">
              <a:solidFill>
                <a:prstClr val="black"/>
              </a:solidFill>
            </a:endParaRPr>
          </a:p>
        </p:txBody>
      </p:sp>
      <p:sp>
        <p:nvSpPr>
          <p:cNvPr id="5" name="4 Rectángulo"/>
          <p:cNvSpPr/>
          <p:nvPr/>
        </p:nvSpPr>
        <p:spPr>
          <a:xfrm>
            <a:off x="1439652" y="1178277"/>
            <a:ext cx="6048672" cy="378043"/>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r>
              <a:rPr lang="es-MX" sz="1351" dirty="0" smtClean="0">
                <a:solidFill>
                  <a:prstClr val="black"/>
                </a:solidFill>
              </a:rPr>
              <a:t>Brigada de mantenimiento / Valle de la Misericordia </a:t>
            </a:r>
            <a:endParaRPr lang="es-MX" sz="1351" dirty="0">
              <a:solidFill>
                <a:prstClr val="black"/>
              </a:solidFill>
            </a:endParaRPr>
          </a:p>
        </p:txBody>
      </p:sp>
      <p:cxnSp>
        <p:nvCxnSpPr>
          <p:cNvPr id="7" name="6 Conector recto"/>
          <p:cNvCxnSpPr/>
          <p:nvPr/>
        </p:nvCxnSpPr>
        <p:spPr>
          <a:xfrm>
            <a:off x="3383868" y="1791980"/>
            <a:ext cx="0" cy="3888432"/>
          </a:xfrm>
          <a:prstGeom prst="line">
            <a:avLst/>
          </a:prstGeom>
          <a:ln w="28575">
            <a:solidFill>
              <a:schemeClr val="accent2"/>
            </a:solidFill>
          </a:ln>
        </p:spPr>
        <p:style>
          <a:lnRef idx="2">
            <a:schemeClr val="accent6"/>
          </a:lnRef>
          <a:fillRef idx="0">
            <a:schemeClr val="accent6"/>
          </a:fillRef>
          <a:effectRef idx="1">
            <a:schemeClr val="accent6"/>
          </a:effectRef>
          <a:fontRef idx="minor">
            <a:schemeClr val="tx1"/>
          </a:fontRef>
        </p:style>
      </p:cxnSp>
      <p:sp>
        <p:nvSpPr>
          <p:cNvPr id="2" name="1 CuadroTexto"/>
          <p:cNvSpPr txBox="1"/>
          <p:nvPr/>
        </p:nvSpPr>
        <p:spPr>
          <a:xfrm>
            <a:off x="1547665" y="1970841"/>
            <a:ext cx="1674187" cy="1920526"/>
          </a:xfrm>
          <a:prstGeom prst="rect">
            <a:avLst/>
          </a:prstGeom>
          <a:noFill/>
        </p:spPr>
        <p:txBody>
          <a:bodyPr wrap="square" rtlCol="0">
            <a:spAutoFit/>
          </a:bodyPr>
          <a:lstStyle/>
          <a:p>
            <a:pPr algn="just">
              <a:lnSpc>
                <a:spcPct val="90000"/>
              </a:lnSpc>
              <a:spcBef>
                <a:spcPts val="751"/>
              </a:spcBef>
            </a:pPr>
            <a:r>
              <a:rPr lang="es-MX" sz="1200" dirty="0" smtClean="0">
                <a:solidFill>
                  <a:prstClr val="black"/>
                </a:solidFill>
              </a:rPr>
              <a:t>El miércoles 6 de octubre, personal de esta Delegación, acudieron a realizar limpieza en arroyo </a:t>
            </a:r>
            <a:r>
              <a:rPr lang="es-MX" sz="1200" dirty="0">
                <a:solidFill>
                  <a:prstClr val="black"/>
                </a:solidFill>
              </a:rPr>
              <a:t>seco</a:t>
            </a:r>
            <a:r>
              <a:rPr lang="es-MX" sz="1200" dirty="0" smtClean="0">
                <a:solidFill>
                  <a:prstClr val="black"/>
                </a:solidFill>
              </a:rPr>
              <a:t>, ubicado en Antiguo </a:t>
            </a:r>
            <a:r>
              <a:rPr lang="es-MX" sz="1200" dirty="0">
                <a:solidFill>
                  <a:prstClr val="black"/>
                </a:solidFill>
              </a:rPr>
              <a:t>C</a:t>
            </a:r>
            <a:r>
              <a:rPr lang="es-MX" sz="1200" dirty="0" smtClean="0">
                <a:solidFill>
                  <a:prstClr val="black"/>
                </a:solidFill>
              </a:rPr>
              <a:t>amino a Santa </a:t>
            </a:r>
            <a:r>
              <a:rPr lang="es-MX" sz="1200" dirty="0">
                <a:solidFill>
                  <a:prstClr val="black"/>
                </a:solidFill>
              </a:rPr>
              <a:t>C</a:t>
            </a:r>
            <a:r>
              <a:rPr lang="es-MX" sz="1200" dirty="0" smtClean="0">
                <a:solidFill>
                  <a:prstClr val="black"/>
                </a:solidFill>
              </a:rPr>
              <a:t>ruz, en la Colonia Valle de la Misericordia, debido a la suciedad en la que se encontraba.</a:t>
            </a:r>
            <a:endParaRPr lang="es-MX" sz="1200" dirty="0">
              <a:solidFill>
                <a:prstClr val="black"/>
              </a:solidFill>
            </a:endParaRPr>
          </a:p>
        </p:txBody>
      </p:sp>
      <p:sp>
        <p:nvSpPr>
          <p:cNvPr id="3" name="2 CuadroTexto"/>
          <p:cNvSpPr txBox="1"/>
          <p:nvPr/>
        </p:nvSpPr>
        <p:spPr>
          <a:xfrm>
            <a:off x="5501464" y="1189788"/>
            <a:ext cx="1611399" cy="300210"/>
          </a:xfrm>
          <a:prstGeom prst="rect">
            <a:avLst/>
          </a:prstGeom>
          <a:noFill/>
        </p:spPr>
        <p:txBody>
          <a:bodyPr wrap="square" rtlCol="0">
            <a:spAutoFit/>
          </a:bodyPr>
          <a:lstStyle/>
          <a:p>
            <a:r>
              <a:rPr lang="es-MX" sz="1351" dirty="0" smtClean="0">
                <a:solidFill>
                  <a:prstClr val="black"/>
                </a:solidFill>
              </a:rPr>
              <a:t>OCTUBRE 2021</a:t>
            </a:r>
            <a:endParaRPr lang="es-MX" sz="1351" dirty="0">
              <a:solidFill>
                <a:prstClr val="black"/>
              </a:solidFill>
            </a:endParaRPr>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07089" y="1854099"/>
            <a:ext cx="1505774" cy="1866862"/>
          </a:xfrm>
          <a:prstGeom prst="rect">
            <a:avLst/>
          </a:prstGeom>
        </p:spPr>
      </p:pic>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3896" y="1884029"/>
            <a:ext cx="1620183" cy="1866862"/>
          </a:xfrm>
          <a:prstGeom prst="rect">
            <a:avLst/>
          </a:prstGeom>
        </p:spPr>
      </p:pic>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6991" y="3986551"/>
            <a:ext cx="1994473" cy="1495855"/>
          </a:xfrm>
          <a:prstGeom prst="rect">
            <a:avLst/>
          </a:prstGeom>
        </p:spPr>
      </p:pic>
      <p:pic>
        <p:nvPicPr>
          <p:cNvPr id="10" name="Imagen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24586" y="3834225"/>
            <a:ext cx="1488277" cy="1755206"/>
          </a:xfrm>
          <a:prstGeom prst="rect">
            <a:avLst/>
          </a:prstGeom>
        </p:spPr>
      </p:pic>
    </p:spTree>
    <p:extLst>
      <p:ext uri="{BB962C8B-B14F-4D97-AF65-F5344CB8AC3E}">
        <p14:creationId xmlns:p14="http://schemas.microsoft.com/office/powerpoint/2010/main" val="34444690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439652" y="1791980"/>
            <a:ext cx="6048672" cy="3888432"/>
          </a:xfrm>
          <a:prstGeom prst="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s-MX" sz="2400" dirty="0">
              <a:solidFill>
                <a:prstClr val="black"/>
              </a:solidFill>
            </a:endParaRPr>
          </a:p>
        </p:txBody>
      </p:sp>
      <p:sp>
        <p:nvSpPr>
          <p:cNvPr id="5" name="4 Rectángulo"/>
          <p:cNvSpPr/>
          <p:nvPr/>
        </p:nvSpPr>
        <p:spPr>
          <a:xfrm>
            <a:off x="1439652" y="1178277"/>
            <a:ext cx="6048672" cy="378043"/>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endParaRPr lang="es-MX" sz="1351" dirty="0" smtClean="0">
              <a:solidFill>
                <a:prstClr val="black"/>
              </a:solidFill>
            </a:endParaRPr>
          </a:p>
          <a:p>
            <a:r>
              <a:rPr lang="es-MX" sz="1351" dirty="0" smtClean="0">
                <a:solidFill>
                  <a:prstClr val="black"/>
                </a:solidFill>
              </a:rPr>
              <a:t>Brigada de Mantenimiento </a:t>
            </a:r>
            <a:r>
              <a:rPr lang="es-MX" sz="1351" dirty="0">
                <a:solidFill>
                  <a:prstClr val="black"/>
                </a:solidFill>
              </a:rPr>
              <a:t>/ </a:t>
            </a:r>
            <a:r>
              <a:rPr lang="es-MX" sz="1351" dirty="0" smtClean="0">
                <a:solidFill>
                  <a:prstClr val="black"/>
                </a:solidFill>
              </a:rPr>
              <a:t>Luminaria en López Cotilla</a:t>
            </a:r>
            <a:endParaRPr lang="es-MX" sz="1351" dirty="0">
              <a:solidFill>
                <a:prstClr val="black"/>
              </a:solidFill>
            </a:endParaRPr>
          </a:p>
          <a:p>
            <a:r>
              <a:rPr lang="es-MX" sz="1351" dirty="0" smtClean="0">
                <a:solidFill>
                  <a:prstClr val="black"/>
                </a:solidFill>
              </a:rPr>
              <a:t> </a:t>
            </a:r>
            <a:endParaRPr lang="es-MX" sz="1351" dirty="0">
              <a:solidFill>
                <a:prstClr val="black"/>
              </a:solidFill>
            </a:endParaRPr>
          </a:p>
        </p:txBody>
      </p:sp>
      <p:cxnSp>
        <p:nvCxnSpPr>
          <p:cNvPr id="7" name="6 Conector recto"/>
          <p:cNvCxnSpPr/>
          <p:nvPr/>
        </p:nvCxnSpPr>
        <p:spPr>
          <a:xfrm>
            <a:off x="3383868" y="1791980"/>
            <a:ext cx="0" cy="3888432"/>
          </a:xfrm>
          <a:prstGeom prst="line">
            <a:avLst/>
          </a:prstGeom>
          <a:ln w="28575">
            <a:solidFill>
              <a:schemeClr val="accent2"/>
            </a:solidFill>
          </a:ln>
        </p:spPr>
        <p:style>
          <a:lnRef idx="2">
            <a:schemeClr val="accent6"/>
          </a:lnRef>
          <a:fillRef idx="0">
            <a:schemeClr val="accent6"/>
          </a:fillRef>
          <a:effectRef idx="1">
            <a:schemeClr val="accent6"/>
          </a:effectRef>
          <a:fontRef idx="minor">
            <a:schemeClr val="tx1"/>
          </a:fontRef>
        </p:style>
      </p:cxnSp>
      <p:sp>
        <p:nvSpPr>
          <p:cNvPr id="2" name="1 CuadroTexto"/>
          <p:cNvSpPr txBox="1"/>
          <p:nvPr/>
        </p:nvSpPr>
        <p:spPr>
          <a:xfrm>
            <a:off x="1547665" y="1970841"/>
            <a:ext cx="1674187" cy="2585323"/>
          </a:xfrm>
          <a:prstGeom prst="rect">
            <a:avLst/>
          </a:prstGeom>
          <a:noFill/>
        </p:spPr>
        <p:txBody>
          <a:bodyPr wrap="square" rtlCol="0">
            <a:spAutoFit/>
          </a:bodyPr>
          <a:lstStyle/>
          <a:p>
            <a:pPr algn="just">
              <a:lnSpc>
                <a:spcPct val="90000"/>
              </a:lnSpc>
              <a:spcBef>
                <a:spcPts val="751"/>
              </a:spcBef>
            </a:pPr>
            <a:r>
              <a:rPr lang="es-MX" sz="1200" dirty="0" smtClean="0">
                <a:solidFill>
                  <a:prstClr val="black"/>
                </a:solidFill>
              </a:rPr>
              <a:t>El miércoles 6 de octubre, acudió personal de Alumbrado Público a reparar la Luminaria # 7540, que se encuentra ubicada en la calle Ramón Martínez esquina Incalpa en la Colonia López Cotilla, de acuerdo a un reporte ciudadano y por medio de nuestra gestión se realizo el cambio de dicha  lámpara.</a:t>
            </a:r>
            <a:endParaRPr lang="es-MX" sz="1200" dirty="0">
              <a:solidFill>
                <a:prstClr val="black"/>
              </a:solidFill>
            </a:endParaRPr>
          </a:p>
        </p:txBody>
      </p:sp>
      <p:sp>
        <p:nvSpPr>
          <p:cNvPr id="3" name="2 CuadroTexto"/>
          <p:cNvSpPr txBox="1"/>
          <p:nvPr/>
        </p:nvSpPr>
        <p:spPr>
          <a:xfrm>
            <a:off x="5591617" y="1223835"/>
            <a:ext cx="1611399" cy="300210"/>
          </a:xfrm>
          <a:prstGeom prst="rect">
            <a:avLst/>
          </a:prstGeom>
          <a:noFill/>
        </p:spPr>
        <p:txBody>
          <a:bodyPr wrap="square" rtlCol="0">
            <a:spAutoFit/>
          </a:bodyPr>
          <a:lstStyle/>
          <a:p>
            <a:r>
              <a:rPr lang="es-MX" sz="1351" dirty="0" smtClean="0">
                <a:solidFill>
                  <a:prstClr val="black"/>
                </a:solidFill>
              </a:rPr>
              <a:t>OCTUBRE 2021</a:t>
            </a:r>
            <a:endParaRPr lang="es-MX" sz="1351" dirty="0">
              <a:solidFill>
                <a:prstClr val="black"/>
              </a:solidFill>
            </a:endParaRPr>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21933" y="2117312"/>
            <a:ext cx="2428326" cy="3237768"/>
          </a:xfrm>
          <a:prstGeom prst="rect">
            <a:avLst/>
          </a:prstGeom>
        </p:spPr>
      </p:pic>
    </p:spTree>
    <p:extLst>
      <p:ext uri="{BB962C8B-B14F-4D97-AF65-F5344CB8AC3E}">
        <p14:creationId xmlns:p14="http://schemas.microsoft.com/office/powerpoint/2010/main" val="153745238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439652" y="1791980"/>
            <a:ext cx="6048672" cy="3888432"/>
          </a:xfrm>
          <a:prstGeom prst="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s-MX" sz="2400" dirty="0">
              <a:solidFill>
                <a:prstClr val="black"/>
              </a:solidFill>
            </a:endParaRPr>
          </a:p>
        </p:txBody>
      </p:sp>
      <p:sp>
        <p:nvSpPr>
          <p:cNvPr id="5" name="4 Rectángulo"/>
          <p:cNvSpPr/>
          <p:nvPr/>
        </p:nvSpPr>
        <p:spPr>
          <a:xfrm>
            <a:off x="1439652" y="1178277"/>
            <a:ext cx="6048672" cy="378043"/>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r>
              <a:rPr lang="es-MX" sz="1351" dirty="0" smtClean="0">
                <a:solidFill>
                  <a:prstClr val="black"/>
                </a:solidFill>
              </a:rPr>
              <a:t>Brigada de Mantenimiento/ Valle de la misericordia </a:t>
            </a:r>
            <a:endParaRPr lang="es-MX" sz="1351" dirty="0">
              <a:solidFill>
                <a:prstClr val="black"/>
              </a:solidFill>
            </a:endParaRPr>
          </a:p>
        </p:txBody>
      </p:sp>
      <p:cxnSp>
        <p:nvCxnSpPr>
          <p:cNvPr id="7" name="6 Conector recto"/>
          <p:cNvCxnSpPr/>
          <p:nvPr/>
        </p:nvCxnSpPr>
        <p:spPr>
          <a:xfrm>
            <a:off x="3383868" y="1791980"/>
            <a:ext cx="0" cy="3888432"/>
          </a:xfrm>
          <a:prstGeom prst="line">
            <a:avLst/>
          </a:prstGeom>
          <a:ln w="28575">
            <a:solidFill>
              <a:schemeClr val="accent2"/>
            </a:solidFill>
          </a:ln>
        </p:spPr>
        <p:style>
          <a:lnRef idx="2">
            <a:schemeClr val="accent6"/>
          </a:lnRef>
          <a:fillRef idx="0">
            <a:schemeClr val="accent6"/>
          </a:fillRef>
          <a:effectRef idx="1">
            <a:schemeClr val="accent6"/>
          </a:effectRef>
          <a:fontRef idx="minor">
            <a:schemeClr val="tx1"/>
          </a:fontRef>
        </p:style>
      </p:cxnSp>
      <p:sp>
        <p:nvSpPr>
          <p:cNvPr id="2" name="1 CuadroTexto"/>
          <p:cNvSpPr txBox="1"/>
          <p:nvPr/>
        </p:nvSpPr>
        <p:spPr>
          <a:xfrm>
            <a:off x="1547665" y="1970841"/>
            <a:ext cx="1674187" cy="2585323"/>
          </a:xfrm>
          <a:prstGeom prst="rect">
            <a:avLst/>
          </a:prstGeom>
          <a:noFill/>
        </p:spPr>
        <p:txBody>
          <a:bodyPr wrap="square" rtlCol="0">
            <a:spAutoFit/>
          </a:bodyPr>
          <a:lstStyle/>
          <a:p>
            <a:pPr algn="just">
              <a:lnSpc>
                <a:spcPct val="90000"/>
              </a:lnSpc>
              <a:spcBef>
                <a:spcPts val="751"/>
              </a:spcBef>
            </a:pPr>
            <a:r>
              <a:rPr lang="es-MX" sz="1200" dirty="0" smtClean="0">
                <a:solidFill>
                  <a:prstClr val="black"/>
                </a:solidFill>
              </a:rPr>
              <a:t>El jueves 7 de octubre, personal de la Delegación López Cotilla, acudimos a la calle Antiguo Camino a Santa Cruz en la Colonia Valle de la Misericordia, con la finalidad de realizar trabajos de poda de maleza, de acuerdo a un reporte ciudadano, en virtud de que las ramas no dejan a los peatones transitar por la banqueta.</a:t>
            </a:r>
            <a:endParaRPr lang="es-MX" sz="1200" dirty="0">
              <a:solidFill>
                <a:prstClr val="black"/>
              </a:solidFill>
            </a:endParaRPr>
          </a:p>
        </p:txBody>
      </p:sp>
      <p:sp>
        <p:nvSpPr>
          <p:cNvPr id="3" name="2 CuadroTexto"/>
          <p:cNvSpPr txBox="1"/>
          <p:nvPr/>
        </p:nvSpPr>
        <p:spPr>
          <a:xfrm>
            <a:off x="5714556" y="1217193"/>
            <a:ext cx="1611399" cy="300210"/>
          </a:xfrm>
          <a:prstGeom prst="rect">
            <a:avLst/>
          </a:prstGeom>
          <a:noFill/>
        </p:spPr>
        <p:txBody>
          <a:bodyPr wrap="square" rtlCol="0">
            <a:spAutoFit/>
          </a:bodyPr>
          <a:lstStyle/>
          <a:p>
            <a:r>
              <a:rPr lang="es-MX" sz="1351" dirty="0" smtClean="0">
                <a:solidFill>
                  <a:prstClr val="black"/>
                </a:solidFill>
              </a:rPr>
              <a:t>OCTUBRE 2021</a:t>
            </a:r>
            <a:endParaRPr lang="es-MX" sz="1351" dirty="0">
              <a:solidFill>
                <a:prstClr val="black"/>
              </a:solidFill>
            </a:endParaRPr>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84371" y="1970841"/>
            <a:ext cx="1843714" cy="1383650"/>
          </a:xfrm>
          <a:prstGeom prst="rect">
            <a:avLst/>
          </a:prstGeom>
        </p:spPr>
      </p:pic>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45252" y="1970841"/>
            <a:ext cx="1563886" cy="1595098"/>
          </a:xfrm>
          <a:prstGeom prst="rect">
            <a:avLst/>
          </a:prstGeom>
        </p:spPr>
      </p:pic>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05364" y="3449633"/>
            <a:ext cx="1601728" cy="2135637"/>
          </a:xfrm>
          <a:prstGeom prst="rect">
            <a:avLst/>
          </a:prstGeom>
        </p:spPr>
      </p:pic>
      <p:pic>
        <p:nvPicPr>
          <p:cNvPr id="10" name="Imagen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545251" y="3744801"/>
            <a:ext cx="1563886" cy="1785712"/>
          </a:xfrm>
          <a:prstGeom prst="rect">
            <a:avLst/>
          </a:prstGeom>
        </p:spPr>
      </p:pic>
    </p:spTree>
    <p:extLst>
      <p:ext uri="{BB962C8B-B14F-4D97-AF65-F5344CB8AC3E}">
        <p14:creationId xmlns:p14="http://schemas.microsoft.com/office/powerpoint/2010/main" val="50030719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439652" y="1791980"/>
            <a:ext cx="6048672" cy="3888432"/>
          </a:xfrm>
          <a:prstGeom prst="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s-MX" sz="2400" dirty="0">
              <a:solidFill>
                <a:prstClr val="black"/>
              </a:solidFill>
            </a:endParaRPr>
          </a:p>
        </p:txBody>
      </p:sp>
      <p:sp>
        <p:nvSpPr>
          <p:cNvPr id="5" name="4 Rectángulo"/>
          <p:cNvSpPr/>
          <p:nvPr/>
        </p:nvSpPr>
        <p:spPr>
          <a:xfrm>
            <a:off x="1439652" y="1178277"/>
            <a:ext cx="6048672" cy="378043"/>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r>
              <a:rPr lang="es-MX" sz="1351" dirty="0" smtClean="0">
                <a:solidFill>
                  <a:prstClr val="black"/>
                </a:solidFill>
              </a:rPr>
              <a:t>Visita a colonia / López Cotilla </a:t>
            </a:r>
            <a:endParaRPr lang="es-MX" sz="1351" dirty="0">
              <a:solidFill>
                <a:prstClr val="black"/>
              </a:solidFill>
            </a:endParaRPr>
          </a:p>
        </p:txBody>
      </p:sp>
      <p:cxnSp>
        <p:nvCxnSpPr>
          <p:cNvPr id="7" name="6 Conector recto"/>
          <p:cNvCxnSpPr/>
          <p:nvPr/>
        </p:nvCxnSpPr>
        <p:spPr>
          <a:xfrm>
            <a:off x="3270092" y="1903854"/>
            <a:ext cx="0" cy="3888432"/>
          </a:xfrm>
          <a:prstGeom prst="line">
            <a:avLst/>
          </a:prstGeom>
          <a:ln w="28575">
            <a:solidFill>
              <a:schemeClr val="accent2"/>
            </a:solidFill>
          </a:ln>
        </p:spPr>
        <p:style>
          <a:lnRef idx="2">
            <a:schemeClr val="accent6"/>
          </a:lnRef>
          <a:fillRef idx="0">
            <a:schemeClr val="accent6"/>
          </a:fillRef>
          <a:effectRef idx="1">
            <a:schemeClr val="accent6"/>
          </a:effectRef>
          <a:fontRef idx="minor">
            <a:schemeClr val="tx1"/>
          </a:fontRef>
        </p:style>
      </p:cxnSp>
      <p:sp>
        <p:nvSpPr>
          <p:cNvPr id="2" name="1 CuadroTexto"/>
          <p:cNvSpPr txBox="1"/>
          <p:nvPr/>
        </p:nvSpPr>
        <p:spPr>
          <a:xfrm>
            <a:off x="1547665" y="1970841"/>
            <a:ext cx="1674187" cy="2917722"/>
          </a:xfrm>
          <a:prstGeom prst="rect">
            <a:avLst/>
          </a:prstGeom>
          <a:noFill/>
        </p:spPr>
        <p:txBody>
          <a:bodyPr wrap="square" rtlCol="0">
            <a:spAutoFit/>
          </a:bodyPr>
          <a:lstStyle/>
          <a:p>
            <a:pPr algn="just">
              <a:lnSpc>
                <a:spcPct val="90000"/>
              </a:lnSpc>
              <a:spcBef>
                <a:spcPts val="751"/>
              </a:spcBef>
            </a:pPr>
            <a:r>
              <a:rPr lang="es-MX" sz="1200" dirty="0" smtClean="0">
                <a:solidFill>
                  <a:prstClr val="black"/>
                </a:solidFill>
              </a:rPr>
              <a:t>El jueves 7 </a:t>
            </a:r>
            <a:r>
              <a:rPr lang="es-MX" sz="1200" dirty="0">
                <a:solidFill>
                  <a:prstClr val="black"/>
                </a:solidFill>
              </a:rPr>
              <a:t>de </a:t>
            </a:r>
            <a:r>
              <a:rPr lang="es-MX" sz="1200" dirty="0" smtClean="0">
                <a:solidFill>
                  <a:prstClr val="black"/>
                </a:solidFill>
              </a:rPr>
              <a:t>octubre, personal </a:t>
            </a:r>
            <a:r>
              <a:rPr lang="es-MX" sz="1200" dirty="0">
                <a:solidFill>
                  <a:prstClr val="black"/>
                </a:solidFill>
              </a:rPr>
              <a:t>de esta D</a:t>
            </a:r>
            <a:r>
              <a:rPr lang="es-MX" sz="1200" dirty="0" smtClean="0">
                <a:solidFill>
                  <a:prstClr val="black"/>
                </a:solidFill>
              </a:rPr>
              <a:t>elegación, acudieron a la calle Obregón en su cruce con la calle Huertas, en la Colonia López Cotilla, de acuerdo a un reporte ciudadano de que se encontraba una fuga de agua, por lo que se procedió a levantar reporte a la oficina de Agua Potable y Alcantarillado, con el número de reporte 6404</a:t>
            </a:r>
            <a:endParaRPr lang="es-MX" sz="1200" dirty="0">
              <a:solidFill>
                <a:prstClr val="black"/>
              </a:solidFill>
            </a:endParaRPr>
          </a:p>
        </p:txBody>
      </p:sp>
      <p:sp>
        <p:nvSpPr>
          <p:cNvPr id="3" name="2 CuadroTexto"/>
          <p:cNvSpPr txBox="1"/>
          <p:nvPr/>
        </p:nvSpPr>
        <p:spPr>
          <a:xfrm>
            <a:off x="5179493" y="1223835"/>
            <a:ext cx="1611399" cy="300210"/>
          </a:xfrm>
          <a:prstGeom prst="rect">
            <a:avLst/>
          </a:prstGeom>
          <a:noFill/>
        </p:spPr>
        <p:txBody>
          <a:bodyPr wrap="square" rtlCol="0">
            <a:spAutoFit/>
          </a:bodyPr>
          <a:lstStyle/>
          <a:p>
            <a:r>
              <a:rPr lang="es-MX" sz="1351" dirty="0" smtClean="0">
                <a:solidFill>
                  <a:prstClr val="black"/>
                </a:solidFill>
              </a:rPr>
              <a:t>OCTUBRE 2021</a:t>
            </a:r>
            <a:endParaRPr lang="es-MX" sz="1351" dirty="0">
              <a:solidFill>
                <a:prstClr val="black"/>
              </a:solidFill>
            </a:endParaRPr>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48355" y="3820996"/>
            <a:ext cx="1571375" cy="1723543"/>
          </a:xfrm>
          <a:prstGeom prst="rect">
            <a:avLst/>
          </a:prstGeom>
        </p:spPr>
      </p:pic>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293215" y="1900958"/>
            <a:ext cx="1598441" cy="1802964"/>
          </a:xfrm>
          <a:prstGeom prst="rect">
            <a:avLst/>
          </a:prstGeom>
        </p:spPr>
      </p:pic>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3216" y="3812899"/>
            <a:ext cx="1635617" cy="1731639"/>
          </a:xfrm>
          <a:prstGeom prst="rect">
            <a:avLst/>
          </a:prstGeom>
        </p:spPr>
      </p:pic>
      <p:pic>
        <p:nvPicPr>
          <p:cNvPr id="10" name="Imagen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48355" y="1903853"/>
            <a:ext cx="1571375" cy="1800069"/>
          </a:xfrm>
          <a:prstGeom prst="rect">
            <a:avLst/>
          </a:prstGeom>
        </p:spPr>
      </p:pic>
    </p:spTree>
    <p:extLst>
      <p:ext uri="{BB962C8B-B14F-4D97-AF65-F5344CB8AC3E}">
        <p14:creationId xmlns:p14="http://schemas.microsoft.com/office/powerpoint/2010/main" val="36888099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439652" y="1812556"/>
            <a:ext cx="6048672" cy="3888432"/>
          </a:xfrm>
          <a:prstGeom prst="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s-MX" sz="2400" dirty="0">
              <a:solidFill>
                <a:prstClr val="black"/>
              </a:solidFill>
            </a:endParaRPr>
          </a:p>
        </p:txBody>
      </p:sp>
      <p:sp>
        <p:nvSpPr>
          <p:cNvPr id="5" name="4 Rectángulo"/>
          <p:cNvSpPr/>
          <p:nvPr/>
        </p:nvSpPr>
        <p:spPr>
          <a:xfrm>
            <a:off x="1439652" y="1166869"/>
            <a:ext cx="6048672" cy="378043"/>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r>
              <a:rPr lang="es-MX" sz="1351" dirty="0" smtClean="0">
                <a:solidFill>
                  <a:prstClr val="black"/>
                </a:solidFill>
              </a:rPr>
              <a:t>Visita a colonia / Ojo de Agua </a:t>
            </a:r>
            <a:endParaRPr lang="es-MX" sz="1351" dirty="0">
              <a:solidFill>
                <a:prstClr val="black"/>
              </a:solidFill>
            </a:endParaRPr>
          </a:p>
        </p:txBody>
      </p:sp>
      <p:cxnSp>
        <p:nvCxnSpPr>
          <p:cNvPr id="7" name="6 Conector recto"/>
          <p:cNvCxnSpPr/>
          <p:nvPr/>
        </p:nvCxnSpPr>
        <p:spPr>
          <a:xfrm>
            <a:off x="3383868" y="1791980"/>
            <a:ext cx="0" cy="3888432"/>
          </a:xfrm>
          <a:prstGeom prst="line">
            <a:avLst/>
          </a:prstGeom>
          <a:ln w="28575">
            <a:solidFill>
              <a:schemeClr val="accent2"/>
            </a:solidFill>
          </a:ln>
        </p:spPr>
        <p:style>
          <a:lnRef idx="2">
            <a:schemeClr val="accent6"/>
          </a:lnRef>
          <a:fillRef idx="0">
            <a:schemeClr val="accent6"/>
          </a:fillRef>
          <a:effectRef idx="1">
            <a:schemeClr val="accent6"/>
          </a:effectRef>
          <a:fontRef idx="minor">
            <a:schemeClr val="tx1"/>
          </a:fontRef>
        </p:style>
      </p:cxnSp>
      <p:sp>
        <p:nvSpPr>
          <p:cNvPr id="2" name="1 CuadroTexto"/>
          <p:cNvSpPr txBox="1"/>
          <p:nvPr/>
        </p:nvSpPr>
        <p:spPr>
          <a:xfrm>
            <a:off x="1547665" y="1970841"/>
            <a:ext cx="1674187" cy="2585323"/>
          </a:xfrm>
          <a:prstGeom prst="rect">
            <a:avLst/>
          </a:prstGeom>
          <a:noFill/>
        </p:spPr>
        <p:txBody>
          <a:bodyPr wrap="square" rtlCol="0">
            <a:spAutoFit/>
          </a:bodyPr>
          <a:lstStyle/>
          <a:p>
            <a:pPr algn="just">
              <a:lnSpc>
                <a:spcPct val="90000"/>
              </a:lnSpc>
              <a:spcBef>
                <a:spcPts val="751"/>
              </a:spcBef>
            </a:pPr>
            <a:r>
              <a:rPr lang="es-MX" sz="1200" dirty="0">
                <a:solidFill>
                  <a:prstClr val="black"/>
                </a:solidFill>
              </a:rPr>
              <a:t>El lunes 27 de septiembre</a:t>
            </a:r>
            <a:r>
              <a:rPr lang="es-MX" sz="1200" dirty="0" smtClean="0">
                <a:solidFill>
                  <a:prstClr val="black"/>
                </a:solidFill>
              </a:rPr>
              <a:t>, el C. Ricardo Meléndez Romero, Delegado de López Cotilla acudió a la Colonia Ojo de Agua a la </a:t>
            </a:r>
            <a:r>
              <a:rPr lang="es-MX" sz="1200" dirty="0">
                <a:solidFill>
                  <a:prstClr val="black"/>
                </a:solidFill>
              </a:rPr>
              <a:t>entrega de cheques </a:t>
            </a:r>
            <a:r>
              <a:rPr lang="es-MX" sz="1200" dirty="0" smtClean="0">
                <a:solidFill>
                  <a:prstClr val="black"/>
                </a:solidFill>
              </a:rPr>
              <a:t>que realizó el Municipio de San Pedro Tlaquepaque, esto como apoyo  a las </a:t>
            </a:r>
            <a:r>
              <a:rPr lang="es-MX" sz="1200" dirty="0">
                <a:solidFill>
                  <a:prstClr val="black"/>
                </a:solidFill>
              </a:rPr>
              <a:t>personas </a:t>
            </a:r>
            <a:r>
              <a:rPr lang="es-MX" sz="1200" dirty="0" smtClean="0">
                <a:solidFill>
                  <a:prstClr val="black"/>
                </a:solidFill>
              </a:rPr>
              <a:t>afectadas por las inundaciones que sufrieron en sus hogares.</a:t>
            </a:r>
            <a:endParaRPr lang="es-MX" sz="1200" dirty="0">
              <a:solidFill>
                <a:prstClr val="black"/>
              </a:solidFill>
            </a:endParaRPr>
          </a:p>
        </p:txBody>
      </p:sp>
      <p:sp>
        <p:nvSpPr>
          <p:cNvPr id="3" name="2 CuadroTexto"/>
          <p:cNvSpPr txBox="1"/>
          <p:nvPr/>
        </p:nvSpPr>
        <p:spPr>
          <a:xfrm>
            <a:off x="5742438" y="1166869"/>
            <a:ext cx="1611399" cy="300210"/>
          </a:xfrm>
          <a:prstGeom prst="rect">
            <a:avLst/>
          </a:prstGeom>
          <a:noFill/>
        </p:spPr>
        <p:txBody>
          <a:bodyPr wrap="square" rtlCol="0">
            <a:spAutoFit/>
          </a:bodyPr>
          <a:lstStyle/>
          <a:p>
            <a:r>
              <a:rPr lang="es-MX" sz="1351" dirty="0" smtClean="0">
                <a:solidFill>
                  <a:prstClr val="black"/>
                </a:solidFill>
              </a:rPr>
              <a:t>OCTUBRE 2021</a:t>
            </a:r>
            <a:endParaRPr lang="es-MX" sz="1351" dirty="0">
              <a:solidFill>
                <a:prstClr val="black"/>
              </a:solidFill>
            </a:endParaRPr>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07617" y="3801847"/>
            <a:ext cx="1790163" cy="1468192"/>
          </a:xfrm>
          <a:prstGeom prst="rect">
            <a:avLst/>
          </a:prstGeom>
        </p:spPr>
      </p:pic>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9485" y="3801847"/>
            <a:ext cx="1957589" cy="1468192"/>
          </a:xfrm>
          <a:prstGeom prst="rect">
            <a:avLst/>
          </a:prstGeom>
        </p:spPr>
      </p:pic>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3675" y="2176693"/>
            <a:ext cx="1790162" cy="1342622"/>
          </a:xfrm>
          <a:prstGeom prst="rect">
            <a:avLst/>
          </a:prstGeom>
        </p:spPr>
      </p:pic>
      <p:pic>
        <p:nvPicPr>
          <p:cNvPr id="12" name="Imagen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59484" y="2216740"/>
            <a:ext cx="1869703" cy="1326450"/>
          </a:xfrm>
          <a:prstGeom prst="rect">
            <a:avLst/>
          </a:prstGeom>
        </p:spPr>
      </p:pic>
    </p:spTree>
    <p:extLst>
      <p:ext uri="{BB962C8B-B14F-4D97-AF65-F5344CB8AC3E}">
        <p14:creationId xmlns:p14="http://schemas.microsoft.com/office/powerpoint/2010/main" val="256121040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439652" y="1791980"/>
            <a:ext cx="6048672" cy="3888432"/>
          </a:xfrm>
          <a:prstGeom prst="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s-MX" sz="2400" dirty="0">
              <a:solidFill>
                <a:prstClr val="black"/>
              </a:solidFill>
            </a:endParaRPr>
          </a:p>
        </p:txBody>
      </p:sp>
      <p:sp>
        <p:nvSpPr>
          <p:cNvPr id="5" name="4 Rectángulo"/>
          <p:cNvSpPr/>
          <p:nvPr/>
        </p:nvSpPr>
        <p:spPr>
          <a:xfrm>
            <a:off x="1439652" y="1178277"/>
            <a:ext cx="6048672" cy="378043"/>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r>
              <a:rPr lang="es-MX" sz="1351" dirty="0" smtClean="0">
                <a:solidFill>
                  <a:prstClr val="black"/>
                </a:solidFill>
              </a:rPr>
              <a:t>Visita a colonia / Valle de la Misericordia.  </a:t>
            </a:r>
            <a:endParaRPr lang="es-MX" sz="1351" dirty="0">
              <a:solidFill>
                <a:prstClr val="black"/>
              </a:solidFill>
            </a:endParaRPr>
          </a:p>
        </p:txBody>
      </p:sp>
      <p:cxnSp>
        <p:nvCxnSpPr>
          <p:cNvPr id="7" name="6 Conector recto"/>
          <p:cNvCxnSpPr/>
          <p:nvPr/>
        </p:nvCxnSpPr>
        <p:spPr>
          <a:xfrm>
            <a:off x="3383868" y="1791980"/>
            <a:ext cx="0" cy="3888432"/>
          </a:xfrm>
          <a:prstGeom prst="line">
            <a:avLst/>
          </a:prstGeom>
          <a:ln w="28575">
            <a:solidFill>
              <a:schemeClr val="accent2"/>
            </a:solidFill>
          </a:ln>
        </p:spPr>
        <p:style>
          <a:lnRef idx="2">
            <a:schemeClr val="accent6"/>
          </a:lnRef>
          <a:fillRef idx="0">
            <a:schemeClr val="accent6"/>
          </a:fillRef>
          <a:effectRef idx="1">
            <a:schemeClr val="accent6"/>
          </a:effectRef>
          <a:fontRef idx="minor">
            <a:schemeClr val="tx1"/>
          </a:fontRef>
        </p:style>
      </p:cxnSp>
      <p:sp>
        <p:nvSpPr>
          <p:cNvPr id="2" name="1 CuadroTexto"/>
          <p:cNvSpPr txBox="1"/>
          <p:nvPr/>
        </p:nvSpPr>
        <p:spPr>
          <a:xfrm>
            <a:off x="1547665" y="1970841"/>
            <a:ext cx="1674187" cy="2086725"/>
          </a:xfrm>
          <a:prstGeom prst="rect">
            <a:avLst/>
          </a:prstGeom>
          <a:noFill/>
        </p:spPr>
        <p:txBody>
          <a:bodyPr wrap="square" rtlCol="0">
            <a:spAutoFit/>
          </a:bodyPr>
          <a:lstStyle/>
          <a:p>
            <a:pPr algn="just">
              <a:lnSpc>
                <a:spcPct val="90000"/>
              </a:lnSpc>
              <a:spcBef>
                <a:spcPts val="751"/>
              </a:spcBef>
            </a:pPr>
            <a:r>
              <a:rPr lang="es-MX" sz="1200" dirty="0" smtClean="0">
                <a:solidFill>
                  <a:prstClr val="black"/>
                </a:solidFill>
              </a:rPr>
              <a:t>El  viernes 8 de octubre, el Delegado Ricardo Meléndez Romero, de esta Delegación acudió a la Colonia Valle de la Misericordia a revisar las inundaciones que se reportaron por los ciudadanos de dicha colonia y así poder dar una solución a lo solicitado.</a:t>
            </a:r>
            <a:endParaRPr lang="es-MX" sz="1200" dirty="0">
              <a:solidFill>
                <a:prstClr val="black"/>
              </a:solidFill>
            </a:endParaRPr>
          </a:p>
        </p:txBody>
      </p:sp>
      <p:sp>
        <p:nvSpPr>
          <p:cNvPr id="3" name="2 CuadroTexto"/>
          <p:cNvSpPr txBox="1"/>
          <p:nvPr/>
        </p:nvSpPr>
        <p:spPr>
          <a:xfrm>
            <a:off x="5436096" y="1223835"/>
            <a:ext cx="1611399" cy="300210"/>
          </a:xfrm>
          <a:prstGeom prst="rect">
            <a:avLst/>
          </a:prstGeom>
          <a:noFill/>
        </p:spPr>
        <p:txBody>
          <a:bodyPr wrap="square" rtlCol="0">
            <a:spAutoFit/>
          </a:bodyPr>
          <a:lstStyle/>
          <a:p>
            <a:r>
              <a:rPr lang="es-MX" sz="1351" dirty="0" smtClean="0">
                <a:solidFill>
                  <a:prstClr val="black"/>
                </a:solidFill>
              </a:rPr>
              <a:t>OCTUBRE 2021</a:t>
            </a:r>
            <a:endParaRPr lang="es-MX" sz="1351" dirty="0">
              <a:solidFill>
                <a:prstClr val="black"/>
              </a:solidFill>
            </a:endParaRPr>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785155" y="1970841"/>
            <a:ext cx="1542928" cy="1818378"/>
          </a:xfrm>
          <a:prstGeom prst="rect">
            <a:avLst/>
          </a:prstGeom>
        </p:spPr>
      </p:pic>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79861" y="3824137"/>
            <a:ext cx="1467634" cy="1821355"/>
          </a:xfrm>
          <a:prstGeom prst="rect">
            <a:avLst/>
          </a:prstGeom>
        </p:spPr>
      </p:pic>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97661" y="3833962"/>
            <a:ext cx="1530423" cy="1801707"/>
          </a:xfrm>
          <a:prstGeom prst="rect">
            <a:avLst/>
          </a:prstGeom>
        </p:spPr>
      </p:pic>
      <p:pic>
        <p:nvPicPr>
          <p:cNvPr id="10" name="Imagen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85585" y="1972865"/>
            <a:ext cx="1461910" cy="1816352"/>
          </a:xfrm>
          <a:prstGeom prst="rect">
            <a:avLst/>
          </a:prstGeom>
        </p:spPr>
      </p:pic>
    </p:spTree>
    <p:extLst>
      <p:ext uri="{BB962C8B-B14F-4D97-AF65-F5344CB8AC3E}">
        <p14:creationId xmlns:p14="http://schemas.microsoft.com/office/powerpoint/2010/main" val="398871183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439652" y="1791980"/>
            <a:ext cx="6048672" cy="3874230"/>
          </a:xfrm>
          <a:prstGeom prst="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s-MX" sz="2400" dirty="0">
              <a:solidFill>
                <a:prstClr val="black"/>
              </a:solidFill>
            </a:endParaRPr>
          </a:p>
        </p:txBody>
      </p:sp>
      <p:sp>
        <p:nvSpPr>
          <p:cNvPr id="5" name="4 Rectángulo"/>
          <p:cNvSpPr/>
          <p:nvPr/>
        </p:nvSpPr>
        <p:spPr>
          <a:xfrm>
            <a:off x="1439652" y="1178277"/>
            <a:ext cx="6048672" cy="378043"/>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r>
              <a:rPr lang="es-MX" sz="1351" dirty="0" smtClean="0">
                <a:solidFill>
                  <a:prstClr val="black"/>
                </a:solidFill>
              </a:rPr>
              <a:t>Visita a colonia / Parques de Santa Cruz del Valle </a:t>
            </a:r>
            <a:endParaRPr lang="es-MX" sz="1351" dirty="0">
              <a:solidFill>
                <a:prstClr val="black"/>
              </a:solidFill>
            </a:endParaRPr>
          </a:p>
        </p:txBody>
      </p:sp>
      <p:cxnSp>
        <p:nvCxnSpPr>
          <p:cNvPr id="7" name="6 Conector recto"/>
          <p:cNvCxnSpPr/>
          <p:nvPr/>
        </p:nvCxnSpPr>
        <p:spPr>
          <a:xfrm>
            <a:off x="3383868" y="1791980"/>
            <a:ext cx="0" cy="3888432"/>
          </a:xfrm>
          <a:prstGeom prst="line">
            <a:avLst/>
          </a:prstGeom>
          <a:ln w="28575">
            <a:solidFill>
              <a:schemeClr val="accent2"/>
            </a:solidFill>
          </a:ln>
        </p:spPr>
        <p:style>
          <a:lnRef idx="2">
            <a:schemeClr val="accent6"/>
          </a:lnRef>
          <a:fillRef idx="0">
            <a:schemeClr val="accent6"/>
          </a:fillRef>
          <a:effectRef idx="1">
            <a:schemeClr val="accent6"/>
          </a:effectRef>
          <a:fontRef idx="minor">
            <a:schemeClr val="tx1"/>
          </a:fontRef>
        </p:style>
      </p:cxnSp>
      <p:sp>
        <p:nvSpPr>
          <p:cNvPr id="2" name="1 CuadroTexto"/>
          <p:cNvSpPr txBox="1"/>
          <p:nvPr/>
        </p:nvSpPr>
        <p:spPr>
          <a:xfrm>
            <a:off x="1439651" y="1791981"/>
            <a:ext cx="1848366" cy="3748719"/>
          </a:xfrm>
          <a:prstGeom prst="rect">
            <a:avLst/>
          </a:prstGeom>
          <a:noFill/>
        </p:spPr>
        <p:txBody>
          <a:bodyPr wrap="square" rtlCol="0">
            <a:spAutoFit/>
          </a:bodyPr>
          <a:lstStyle/>
          <a:p>
            <a:pPr algn="just">
              <a:lnSpc>
                <a:spcPct val="90000"/>
              </a:lnSpc>
              <a:spcBef>
                <a:spcPts val="751"/>
              </a:spcBef>
            </a:pPr>
            <a:r>
              <a:rPr lang="es-MX" sz="1200" dirty="0" smtClean="0">
                <a:solidFill>
                  <a:prstClr val="black"/>
                </a:solidFill>
              </a:rPr>
              <a:t>El viernes 8 de octubre, personal de esta Delegación acudieron  al domicilio que se encuentra </a:t>
            </a:r>
            <a:r>
              <a:rPr lang="es-MX" sz="1200" dirty="0">
                <a:solidFill>
                  <a:prstClr val="black"/>
                </a:solidFill>
              </a:rPr>
              <a:t>en calle </a:t>
            </a:r>
            <a:r>
              <a:rPr lang="es-MX" sz="1200" dirty="0" smtClean="0">
                <a:solidFill>
                  <a:prstClr val="black"/>
                </a:solidFill>
              </a:rPr>
              <a:t>Santa Gertrudis entre San Camilo y San Francisco, en Parques de Santa Cruz del Valle, en relación a un reporte ciudadano de que se encuentran los baches en las calles mencionadas y los vehículos se encuentran en riesgo de </a:t>
            </a:r>
            <a:r>
              <a:rPr lang="es-MX" sz="1200" dirty="0" err="1" smtClean="0">
                <a:solidFill>
                  <a:prstClr val="black"/>
                </a:solidFill>
              </a:rPr>
              <a:t>ponchaduras</a:t>
            </a:r>
            <a:r>
              <a:rPr lang="es-MX" sz="1200" dirty="0" smtClean="0">
                <a:solidFill>
                  <a:prstClr val="black"/>
                </a:solidFill>
              </a:rPr>
              <a:t> y provocar un accidente, se procedió a solicitar apoyo por medio del oficio # 15246 a la Dirección de Mantenimiento a Vialidades y Pavimentos de esta Municipio..</a:t>
            </a:r>
            <a:endParaRPr lang="es-MX" sz="1200" dirty="0">
              <a:solidFill>
                <a:prstClr val="black"/>
              </a:solidFill>
            </a:endParaRPr>
          </a:p>
        </p:txBody>
      </p:sp>
      <p:sp>
        <p:nvSpPr>
          <p:cNvPr id="3" name="2 CuadroTexto"/>
          <p:cNvSpPr txBox="1"/>
          <p:nvPr/>
        </p:nvSpPr>
        <p:spPr>
          <a:xfrm>
            <a:off x="5449950" y="1223835"/>
            <a:ext cx="1611399" cy="300210"/>
          </a:xfrm>
          <a:prstGeom prst="rect">
            <a:avLst/>
          </a:prstGeom>
          <a:noFill/>
        </p:spPr>
        <p:txBody>
          <a:bodyPr wrap="square" rtlCol="0">
            <a:spAutoFit/>
          </a:bodyPr>
          <a:lstStyle/>
          <a:p>
            <a:r>
              <a:rPr lang="es-MX" sz="1351" dirty="0" smtClean="0">
                <a:solidFill>
                  <a:prstClr val="black"/>
                </a:solidFill>
              </a:rPr>
              <a:t>OCTUBRE 2021</a:t>
            </a:r>
            <a:endParaRPr lang="es-MX" sz="1351" dirty="0">
              <a:solidFill>
                <a:prstClr val="black"/>
              </a:solidFill>
            </a:endParaRPr>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45837" y="4393508"/>
            <a:ext cx="1847964" cy="1105771"/>
          </a:xfrm>
          <a:prstGeom prst="rect">
            <a:avLst/>
          </a:prstGeom>
        </p:spPr>
      </p:pic>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21251" y="1970841"/>
            <a:ext cx="1571222" cy="3528438"/>
          </a:xfrm>
          <a:prstGeom prst="rect">
            <a:avLst/>
          </a:prstGeom>
        </p:spPr>
      </p:pic>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54246" y="3192597"/>
            <a:ext cx="1839555" cy="1022051"/>
          </a:xfrm>
          <a:prstGeom prst="rect">
            <a:avLst/>
          </a:prstGeom>
        </p:spPr>
      </p:pic>
      <p:pic>
        <p:nvPicPr>
          <p:cNvPr id="10" name="Imagen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62792" y="1970841"/>
            <a:ext cx="1854940" cy="1042896"/>
          </a:xfrm>
          <a:prstGeom prst="rect">
            <a:avLst/>
          </a:prstGeom>
        </p:spPr>
      </p:pic>
    </p:spTree>
    <p:extLst>
      <p:ext uri="{BB962C8B-B14F-4D97-AF65-F5344CB8AC3E}">
        <p14:creationId xmlns:p14="http://schemas.microsoft.com/office/powerpoint/2010/main" val="62931576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439652" y="1791980"/>
            <a:ext cx="6048672" cy="3888432"/>
          </a:xfrm>
          <a:prstGeom prst="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s-MX" sz="2400" dirty="0">
              <a:solidFill>
                <a:prstClr val="black"/>
              </a:solidFill>
            </a:endParaRPr>
          </a:p>
        </p:txBody>
      </p:sp>
      <p:sp>
        <p:nvSpPr>
          <p:cNvPr id="5" name="4 Rectángulo"/>
          <p:cNvSpPr/>
          <p:nvPr/>
        </p:nvSpPr>
        <p:spPr>
          <a:xfrm>
            <a:off x="1439652" y="1178277"/>
            <a:ext cx="6048672" cy="378043"/>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r>
              <a:rPr lang="es-MX" sz="1351" dirty="0" smtClean="0">
                <a:solidFill>
                  <a:prstClr val="black"/>
                </a:solidFill>
              </a:rPr>
              <a:t>Visita a colonia / López Cotilla </a:t>
            </a:r>
            <a:endParaRPr lang="es-MX" sz="1351" dirty="0">
              <a:solidFill>
                <a:prstClr val="black"/>
              </a:solidFill>
            </a:endParaRPr>
          </a:p>
        </p:txBody>
      </p:sp>
      <p:cxnSp>
        <p:nvCxnSpPr>
          <p:cNvPr id="7" name="6 Conector recto"/>
          <p:cNvCxnSpPr/>
          <p:nvPr/>
        </p:nvCxnSpPr>
        <p:spPr>
          <a:xfrm>
            <a:off x="3383868" y="1791980"/>
            <a:ext cx="0" cy="3888432"/>
          </a:xfrm>
          <a:prstGeom prst="line">
            <a:avLst/>
          </a:prstGeom>
          <a:ln w="28575">
            <a:solidFill>
              <a:schemeClr val="accent2"/>
            </a:solidFill>
          </a:ln>
        </p:spPr>
        <p:style>
          <a:lnRef idx="2">
            <a:schemeClr val="accent6"/>
          </a:lnRef>
          <a:fillRef idx="0">
            <a:schemeClr val="accent6"/>
          </a:fillRef>
          <a:effectRef idx="1">
            <a:schemeClr val="accent6"/>
          </a:effectRef>
          <a:fontRef idx="minor">
            <a:schemeClr val="tx1"/>
          </a:fontRef>
        </p:style>
      </p:cxnSp>
      <p:sp>
        <p:nvSpPr>
          <p:cNvPr id="2" name="1 CuadroTexto"/>
          <p:cNvSpPr txBox="1"/>
          <p:nvPr/>
        </p:nvSpPr>
        <p:spPr>
          <a:xfrm>
            <a:off x="1564216" y="1970840"/>
            <a:ext cx="1674187" cy="2585323"/>
          </a:xfrm>
          <a:prstGeom prst="rect">
            <a:avLst/>
          </a:prstGeom>
          <a:noFill/>
        </p:spPr>
        <p:txBody>
          <a:bodyPr wrap="square" rtlCol="0">
            <a:spAutoFit/>
          </a:bodyPr>
          <a:lstStyle/>
          <a:p>
            <a:pPr algn="just">
              <a:lnSpc>
                <a:spcPct val="90000"/>
              </a:lnSpc>
              <a:spcBef>
                <a:spcPts val="751"/>
              </a:spcBef>
            </a:pPr>
            <a:r>
              <a:rPr lang="es-MX" sz="1200" dirty="0" smtClean="0">
                <a:solidFill>
                  <a:prstClr val="black"/>
                </a:solidFill>
              </a:rPr>
              <a:t>El viernes 8 de octubre, personal de esta Delegación, acudieron al domicilio de la calle Álvaro Obregón casi esquina con Independencia en la Colonia López Cotilla, de acuerdo a un reporte ciudadano que solicitan que se pode el árbol que se encuentra  obstruyendo la visibilidad  de la  luminaria</a:t>
            </a:r>
            <a:endParaRPr lang="es-MX" sz="1200" dirty="0">
              <a:solidFill>
                <a:prstClr val="black"/>
              </a:solidFill>
            </a:endParaRPr>
          </a:p>
        </p:txBody>
      </p:sp>
      <p:sp>
        <p:nvSpPr>
          <p:cNvPr id="3" name="2 CuadroTexto"/>
          <p:cNvSpPr txBox="1"/>
          <p:nvPr/>
        </p:nvSpPr>
        <p:spPr>
          <a:xfrm>
            <a:off x="5473842" y="1217193"/>
            <a:ext cx="1611399" cy="300210"/>
          </a:xfrm>
          <a:prstGeom prst="rect">
            <a:avLst/>
          </a:prstGeom>
          <a:noFill/>
        </p:spPr>
        <p:txBody>
          <a:bodyPr wrap="square" rtlCol="0">
            <a:spAutoFit/>
          </a:bodyPr>
          <a:lstStyle/>
          <a:p>
            <a:r>
              <a:rPr lang="es-MX" sz="1351" dirty="0" smtClean="0">
                <a:solidFill>
                  <a:prstClr val="black"/>
                </a:solidFill>
              </a:rPr>
              <a:t>OCTUBRE 2021</a:t>
            </a:r>
            <a:endParaRPr lang="es-MX" sz="1351" dirty="0">
              <a:solidFill>
                <a:prstClr val="black"/>
              </a:solidFill>
            </a:endParaRPr>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68311" y="3116687"/>
            <a:ext cx="1782113" cy="2376151"/>
          </a:xfrm>
          <a:prstGeom prst="rect">
            <a:avLst/>
          </a:prstGeom>
        </p:spPr>
      </p:pic>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2532" y="2114854"/>
            <a:ext cx="1845553" cy="2460737"/>
          </a:xfrm>
          <a:prstGeom prst="rect">
            <a:avLst/>
          </a:prstGeom>
        </p:spPr>
      </p:pic>
    </p:spTree>
    <p:extLst>
      <p:ext uri="{BB962C8B-B14F-4D97-AF65-F5344CB8AC3E}">
        <p14:creationId xmlns:p14="http://schemas.microsoft.com/office/powerpoint/2010/main" val="365564073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439652" y="1791980"/>
            <a:ext cx="6048672" cy="3888432"/>
          </a:xfrm>
          <a:prstGeom prst="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s-MX" sz="2400" dirty="0">
              <a:solidFill>
                <a:prstClr val="black"/>
              </a:solidFill>
            </a:endParaRPr>
          </a:p>
        </p:txBody>
      </p:sp>
      <p:sp>
        <p:nvSpPr>
          <p:cNvPr id="5" name="4 Rectángulo"/>
          <p:cNvSpPr/>
          <p:nvPr/>
        </p:nvSpPr>
        <p:spPr>
          <a:xfrm>
            <a:off x="1439652" y="1178277"/>
            <a:ext cx="6048672" cy="378043"/>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r>
              <a:rPr lang="es-MX" sz="1351" dirty="0" smtClean="0">
                <a:solidFill>
                  <a:prstClr val="black"/>
                </a:solidFill>
              </a:rPr>
              <a:t>Visita a colonia / López Cotilla </a:t>
            </a:r>
            <a:endParaRPr lang="es-MX" sz="1351" dirty="0">
              <a:solidFill>
                <a:prstClr val="black"/>
              </a:solidFill>
            </a:endParaRPr>
          </a:p>
        </p:txBody>
      </p:sp>
      <p:cxnSp>
        <p:nvCxnSpPr>
          <p:cNvPr id="7" name="6 Conector recto"/>
          <p:cNvCxnSpPr/>
          <p:nvPr/>
        </p:nvCxnSpPr>
        <p:spPr>
          <a:xfrm>
            <a:off x="3383868" y="1791980"/>
            <a:ext cx="0" cy="3888432"/>
          </a:xfrm>
          <a:prstGeom prst="line">
            <a:avLst/>
          </a:prstGeom>
          <a:ln w="28575">
            <a:solidFill>
              <a:schemeClr val="accent2"/>
            </a:solidFill>
          </a:ln>
        </p:spPr>
        <p:style>
          <a:lnRef idx="2">
            <a:schemeClr val="accent6"/>
          </a:lnRef>
          <a:fillRef idx="0">
            <a:schemeClr val="accent6"/>
          </a:fillRef>
          <a:effectRef idx="1">
            <a:schemeClr val="accent6"/>
          </a:effectRef>
          <a:fontRef idx="minor">
            <a:schemeClr val="tx1"/>
          </a:fontRef>
        </p:style>
      </p:cxnSp>
      <p:sp>
        <p:nvSpPr>
          <p:cNvPr id="2" name="1 CuadroTexto"/>
          <p:cNvSpPr txBox="1"/>
          <p:nvPr/>
        </p:nvSpPr>
        <p:spPr>
          <a:xfrm>
            <a:off x="1564216" y="1970840"/>
            <a:ext cx="1674187" cy="2917722"/>
          </a:xfrm>
          <a:prstGeom prst="rect">
            <a:avLst/>
          </a:prstGeom>
          <a:noFill/>
        </p:spPr>
        <p:txBody>
          <a:bodyPr wrap="square" rtlCol="0">
            <a:spAutoFit/>
          </a:bodyPr>
          <a:lstStyle/>
          <a:p>
            <a:pPr algn="just">
              <a:lnSpc>
                <a:spcPct val="90000"/>
              </a:lnSpc>
              <a:spcBef>
                <a:spcPts val="751"/>
              </a:spcBef>
            </a:pPr>
            <a:r>
              <a:rPr lang="es-MX" sz="1200" dirty="0" smtClean="0">
                <a:solidFill>
                  <a:prstClr val="black"/>
                </a:solidFill>
              </a:rPr>
              <a:t>El viernes 8 de octubre, el C. Ricardo Meléndez Romero, Delegado de López Cotilla, acudió al domicilio Colón entre Anáhuac y Cuauhtémoc, a la Colonia López Cotilla, de acuerdo a un reporte ciudadano de que se encuentra fundida una Luminaria, por lo cual se realizó el reporte a Alumbrado Público con número 108339, para el cambio de lámpara.</a:t>
            </a:r>
            <a:endParaRPr lang="es-MX" sz="1200" dirty="0">
              <a:solidFill>
                <a:prstClr val="black"/>
              </a:solidFill>
            </a:endParaRPr>
          </a:p>
        </p:txBody>
      </p:sp>
      <p:sp>
        <p:nvSpPr>
          <p:cNvPr id="3" name="2 CuadroTexto"/>
          <p:cNvSpPr txBox="1"/>
          <p:nvPr/>
        </p:nvSpPr>
        <p:spPr>
          <a:xfrm>
            <a:off x="5473842" y="1217193"/>
            <a:ext cx="1611399" cy="300210"/>
          </a:xfrm>
          <a:prstGeom prst="rect">
            <a:avLst/>
          </a:prstGeom>
          <a:noFill/>
        </p:spPr>
        <p:txBody>
          <a:bodyPr wrap="square" rtlCol="0">
            <a:spAutoFit/>
          </a:bodyPr>
          <a:lstStyle/>
          <a:p>
            <a:r>
              <a:rPr lang="es-MX" sz="1351" dirty="0" smtClean="0">
                <a:solidFill>
                  <a:prstClr val="black"/>
                </a:solidFill>
              </a:rPr>
              <a:t>OCTUBRE 2021</a:t>
            </a:r>
            <a:endParaRPr lang="es-MX" sz="1351" dirty="0">
              <a:solidFill>
                <a:prstClr val="black"/>
              </a:solidFill>
            </a:endParaRPr>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10169" y="1970840"/>
            <a:ext cx="2651854" cy="3533595"/>
          </a:xfrm>
          <a:prstGeom prst="rect">
            <a:avLst/>
          </a:prstGeom>
        </p:spPr>
      </p:pic>
    </p:spTree>
    <p:extLst>
      <p:ext uri="{BB962C8B-B14F-4D97-AF65-F5344CB8AC3E}">
        <p14:creationId xmlns:p14="http://schemas.microsoft.com/office/powerpoint/2010/main" val="299647276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439652" y="1791980"/>
            <a:ext cx="6048672" cy="3888432"/>
          </a:xfrm>
          <a:prstGeom prst="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s-MX" sz="2400" dirty="0">
              <a:solidFill>
                <a:prstClr val="black"/>
              </a:solidFill>
            </a:endParaRPr>
          </a:p>
        </p:txBody>
      </p:sp>
      <p:sp>
        <p:nvSpPr>
          <p:cNvPr id="5" name="4 Rectángulo"/>
          <p:cNvSpPr/>
          <p:nvPr/>
        </p:nvSpPr>
        <p:spPr>
          <a:xfrm>
            <a:off x="1439652" y="1178277"/>
            <a:ext cx="6048672" cy="378043"/>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r>
              <a:rPr lang="es-MX" sz="1351" dirty="0" smtClean="0">
                <a:solidFill>
                  <a:prstClr val="black"/>
                </a:solidFill>
              </a:rPr>
              <a:t>Brigada de Mantenimiento / Villa Fontana </a:t>
            </a:r>
            <a:endParaRPr lang="es-MX" sz="1351" dirty="0">
              <a:solidFill>
                <a:prstClr val="black"/>
              </a:solidFill>
            </a:endParaRPr>
          </a:p>
        </p:txBody>
      </p:sp>
      <p:cxnSp>
        <p:nvCxnSpPr>
          <p:cNvPr id="7" name="6 Conector recto"/>
          <p:cNvCxnSpPr/>
          <p:nvPr/>
        </p:nvCxnSpPr>
        <p:spPr>
          <a:xfrm>
            <a:off x="3383868" y="1791980"/>
            <a:ext cx="0" cy="3888432"/>
          </a:xfrm>
          <a:prstGeom prst="line">
            <a:avLst/>
          </a:prstGeom>
          <a:ln w="28575">
            <a:solidFill>
              <a:schemeClr val="accent2"/>
            </a:solidFill>
          </a:ln>
        </p:spPr>
        <p:style>
          <a:lnRef idx="2">
            <a:schemeClr val="accent6"/>
          </a:lnRef>
          <a:fillRef idx="0">
            <a:schemeClr val="accent6"/>
          </a:fillRef>
          <a:effectRef idx="1">
            <a:schemeClr val="accent6"/>
          </a:effectRef>
          <a:fontRef idx="minor">
            <a:schemeClr val="tx1"/>
          </a:fontRef>
        </p:style>
      </p:cxnSp>
      <p:sp>
        <p:nvSpPr>
          <p:cNvPr id="2" name="1 CuadroTexto"/>
          <p:cNvSpPr txBox="1"/>
          <p:nvPr/>
        </p:nvSpPr>
        <p:spPr>
          <a:xfrm>
            <a:off x="1564216" y="1970840"/>
            <a:ext cx="1674187" cy="1856919"/>
          </a:xfrm>
          <a:prstGeom prst="rect">
            <a:avLst/>
          </a:prstGeom>
          <a:noFill/>
        </p:spPr>
        <p:txBody>
          <a:bodyPr wrap="square" rtlCol="0">
            <a:spAutoFit/>
          </a:bodyPr>
          <a:lstStyle/>
          <a:p>
            <a:pPr algn="just">
              <a:lnSpc>
                <a:spcPct val="90000"/>
              </a:lnSpc>
              <a:spcBef>
                <a:spcPts val="751"/>
              </a:spcBef>
            </a:pPr>
            <a:r>
              <a:rPr lang="es-MX" sz="1200" dirty="0">
                <a:solidFill>
                  <a:prstClr val="black"/>
                </a:solidFill>
              </a:rPr>
              <a:t>El </a:t>
            </a:r>
            <a:r>
              <a:rPr lang="es-MX" sz="1200" dirty="0" smtClean="0">
                <a:solidFill>
                  <a:prstClr val="black"/>
                </a:solidFill>
              </a:rPr>
              <a:t>viernes 8 </a:t>
            </a:r>
            <a:r>
              <a:rPr lang="es-MX" sz="1200" dirty="0">
                <a:solidFill>
                  <a:prstClr val="black"/>
                </a:solidFill>
              </a:rPr>
              <a:t>de </a:t>
            </a:r>
            <a:r>
              <a:rPr lang="es-MX" sz="1200" dirty="0" smtClean="0">
                <a:solidFill>
                  <a:prstClr val="black"/>
                </a:solidFill>
              </a:rPr>
              <a:t>octubre, personal de esta delegación acudió al Parque Central de Villa Fontana para verificar el apoyo por parte de Participación Ciudadana de la limpieza </a:t>
            </a:r>
            <a:r>
              <a:rPr lang="es-MX" sz="1200" dirty="0">
                <a:solidFill>
                  <a:prstClr val="black"/>
                </a:solidFill>
              </a:rPr>
              <a:t>y poda </a:t>
            </a:r>
            <a:r>
              <a:rPr lang="es-MX" sz="1200" dirty="0" smtClean="0">
                <a:solidFill>
                  <a:prstClr val="black"/>
                </a:solidFill>
              </a:rPr>
              <a:t>de dicho parque.</a:t>
            </a:r>
            <a:endParaRPr lang="es-MX" sz="1200" dirty="0">
              <a:solidFill>
                <a:prstClr val="black"/>
              </a:solidFill>
            </a:endParaRPr>
          </a:p>
          <a:p>
            <a:pPr algn="just">
              <a:lnSpc>
                <a:spcPct val="90000"/>
              </a:lnSpc>
              <a:spcBef>
                <a:spcPts val="751"/>
              </a:spcBef>
            </a:pPr>
            <a:r>
              <a:rPr lang="es-MX" sz="1200" dirty="0" smtClean="0">
                <a:solidFill>
                  <a:prstClr val="black"/>
                </a:solidFill>
              </a:rPr>
              <a:t>.</a:t>
            </a:r>
            <a:endParaRPr lang="es-MX" sz="1200" dirty="0">
              <a:solidFill>
                <a:prstClr val="black"/>
              </a:solidFill>
            </a:endParaRPr>
          </a:p>
        </p:txBody>
      </p:sp>
      <p:sp>
        <p:nvSpPr>
          <p:cNvPr id="3" name="2 CuadroTexto"/>
          <p:cNvSpPr txBox="1"/>
          <p:nvPr/>
        </p:nvSpPr>
        <p:spPr>
          <a:xfrm>
            <a:off x="5473842" y="1217193"/>
            <a:ext cx="1611399" cy="300210"/>
          </a:xfrm>
          <a:prstGeom prst="rect">
            <a:avLst/>
          </a:prstGeom>
          <a:noFill/>
        </p:spPr>
        <p:txBody>
          <a:bodyPr wrap="square" rtlCol="0">
            <a:spAutoFit/>
          </a:bodyPr>
          <a:lstStyle/>
          <a:p>
            <a:r>
              <a:rPr lang="es-MX" sz="1351" dirty="0" smtClean="0">
                <a:solidFill>
                  <a:prstClr val="black"/>
                </a:solidFill>
              </a:rPr>
              <a:t>OCTUBRE 2021</a:t>
            </a:r>
            <a:endParaRPr lang="es-MX" sz="1351" dirty="0">
              <a:solidFill>
                <a:prstClr val="black"/>
              </a:solidFill>
            </a:endParaRPr>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02311" y="3915177"/>
            <a:ext cx="1533692" cy="1654936"/>
          </a:xfrm>
          <a:prstGeom prst="rect">
            <a:avLst/>
          </a:prstGeom>
        </p:spPr>
      </p:pic>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95482" y="1905842"/>
            <a:ext cx="2653048" cy="1889096"/>
          </a:xfrm>
          <a:prstGeom prst="rect">
            <a:avLst/>
          </a:prstGeom>
        </p:spPr>
      </p:pic>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57664" y="3915178"/>
            <a:ext cx="1616178" cy="1654936"/>
          </a:xfrm>
          <a:prstGeom prst="rect">
            <a:avLst/>
          </a:prstGeom>
        </p:spPr>
      </p:pic>
    </p:spTree>
    <p:extLst>
      <p:ext uri="{BB962C8B-B14F-4D97-AF65-F5344CB8AC3E}">
        <p14:creationId xmlns:p14="http://schemas.microsoft.com/office/powerpoint/2010/main" val="423301260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439652" y="1791980"/>
            <a:ext cx="6048672" cy="3888432"/>
          </a:xfrm>
          <a:prstGeom prst="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s-MX" sz="2400" dirty="0">
              <a:solidFill>
                <a:prstClr val="black"/>
              </a:solidFill>
            </a:endParaRPr>
          </a:p>
        </p:txBody>
      </p:sp>
      <p:sp>
        <p:nvSpPr>
          <p:cNvPr id="5" name="4 Rectángulo"/>
          <p:cNvSpPr/>
          <p:nvPr/>
        </p:nvSpPr>
        <p:spPr>
          <a:xfrm>
            <a:off x="1439652" y="1178277"/>
            <a:ext cx="6048672" cy="378043"/>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r>
              <a:rPr lang="es-MX" sz="1351" dirty="0" smtClean="0">
                <a:solidFill>
                  <a:prstClr val="black"/>
                </a:solidFill>
              </a:rPr>
              <a:t>Visita </a:t>
            </a:r>
            <a:r>
              <a:rPr lang="es-MX" sz="1351" smtClean="0">
                <a:solidFill>
                  <a:prstClr val="black"/>
                </a:solidFill>
              </a:rPr>
              <a:t>a Colonias/ </a:t>
            </a:r>
            <a:r>
              <a:rPr lang="es-MX" sz="1351" dirty="0" smtClean="0">
                <a:solidFill>
                  <a:prstClr val="black"/>
                </a:solidFill>
              </a:rPr>
              <a:t>Valle de La Misericordia </a:t>
            </a:r>
            <a:endParaRPr lang="es-MX" sz="1351" dirty="0">
              <a:solidFill>
                <a:prstClr val="black"/>
              </a:solidFill>
            </a:endParaRPr>
          </a:p>
        </p:txBody>
      </p:sp>
      <p:cxnSp>
        <p:nvCxnSpPr>
          <p:cNvPr id="7" name="6 Conector recto"/>
          <p:cNvCxnSpPr/>
          <p:nvPr/>
        </p:nvCxnSpPr>
        <p:spPr>
          <a:xfrm>
            <a:off x="3383868" y="1791980"/>
            <a:ext cx="0" cy="3888432"/>
          </a:xfrm>
          <a:prstGeom prst="line">
            <a:avLst/>
          </a:prstGeom>
          <a:ln w="28575">
            <a:solidFill>
              <a:schemeClr val="accent2"/>
            </a:solidFill>
          </a:ln>
        </p:spPr>
        <p:style>
          <a:lnRef idx="2">
            <a:schemeClr val="accent6"/>
          </a:lnRef>
          <a:fillRef idx="0">
            <a:schemeClr val="accent6"/>
          </a:fillRef>
          <a:effectRef idx="1">
            <a:schemeClr val="accent6"/>
          </a:effectRef>
          <a:fontRef idx="minor">
            <a:schemeClr val="tx1"/>
          </a:fontRef>
        </p:style>
      </p:cxnSp>
      <p:sp>
        <p:nvSpPr>
          <p:cNvPr id="2" name="1 CuadroTexto"/>
          <p:cNvSpPr txBox="1"/>
          <p:nvPr/>
        </p:nvSpPr>
        <p:spPr>
          <a:xfrm>
            <a:off x="1564216" y="1970840"/>
            <a:ext cx="1674187" cy="3685111"/>
          </a:xfrm>
          <a:prstGeom prst="rect">
            <a:avLst/>
          </a:prstGeom>
          <a:noFill/>
        </p:spPr>
        <p:txBody>
          <a:bodyPr wrap="square" rtlCol="0">
            <a:spAutoFit/>
          </a:bodyPr>
          <a:lstStyle/>
          <a:p>
            <a:pPr algn="just">
              <a:lnSpc>
                <a:spcPct val="90000"/>
              </a:lnSpc>
              <a:spcBef>
                <a:spcPts val="751"/>
              </a:spcBef>
            </a:pPr>
            <a:r>
              <a:rPr lang="es-MX" sz="1200" dirty="0" smtClean="0">
                <a:solidFill>
                  <a:prstClr val="black"/>
                </a:solidFill>
              </a:rPr>
              <a:t>El </a:t>
            </a:r>
            <a:r>
              <a:rPr lang="es-MX" sz="1200" dirty="0">
                <a:solidFill>
                  <a:prstClr val="black"/>
                </a:solidFill>
              </a:rPr>
              <a:t>viernes 8 de </a:t>
            </a:r>
            <a:r>
              <a:rPr lang="es-MX" sz="1200" dirty="0" smtClean="0">
                <a:solidFill>
                  <a:prstClr val="black"/>
                </a:solidFill>
              </a:rPr>
              <a:t>octubre, personal de esta Delegación acudió a la calle Privada de San Jesús esquina con Av. de Jesús, en la Colonia Valle de la Misericordia, de acuerdo con un reporte ciudadano, en donde se percataron que se encuentra tapado el drenaje de dicha calle, y en consecuencia se encuentran inundadas las calles de los al rededores, por lo cual nos dimos a la tarea de reportar a Agua Potable con el numero 6436..</a:t>
            </a:r>
            <a:endParaRPr lang="es-MX" sz="1200" dirty="0">
              <a:solidFill>
                <a:prstClr val="black"/>
              </a:solidFill>
            </a:endParaRPr>
          </a:p>
          <a:p>
            <a:pPr algn="just">
              <a:lnSpc>
                <a:spcPct val="90000"/>
              </a:lnSpc>
              <a:spcBef>
                <a:spcPts val="751"/>
              </a:spcBef>
            </a:pPr>
            <a:endParaRPr lang="es-MX" sz="1200" dirty="0">
              <a:solidFill>
                <a:prstClr val="black"/>
              </a:solidFill>
            </a:endParaRPr>
          </a:p>
        </p:txBody>
      </p:sp>
      <p:sp>
        <p:nvSpPr>
          <p:cNvPr id="3" name="2 CuadroTexto"/>
          <p:cNvSpPr txBox="1"/>
          <p:nvPr/>
        </p:nvSpPr>
        <p:spPr>
          <a:xfrm>
            <a:off x="5473842" y="1217193"/>
            <a:ext cx="1611399" cy="300210"/>
          </a:xfrm>
          <a:prstGeom prst="rect">
            <a:avLst/>
          </a:prstGeom>
          <a:noFill/>
        </p:spPr>
        <p:txBody>
          <a:bodyPr wrap="square" rtlCol="0">
            <a:spAutoFit/>
          </a:bodyPr>
          <a:lstStyle/>
          <a:p>
            <a:r>
              <a:rPr lang="es-MX" sz="1351" dirty="0" smtClean="0">
                <a:solidFill>
                  <a:prstClr val="black"/>
                </a:solidFill>
              </a:rPr>
              <a:t>OCTUBRE 2021</a:t>
            </a:r>
            <a:endParaRPr lang="es-MX" sz="1351" dirty="0">
              <a:solidFill>
                <a:prstClr val="black"/>
              </a:solidFill>
            </a:endParaRPr>
          </a:p>
        </p:txBody>
      </p:sp>
      <p:sp>
        <p:nvSpPr>
          <p:cNvPr id="8" name="Rectángulo 7"/>
          <p:cNvSpPr/>
          <p:nvPr/>
        </p:nvSpPr>
        <p:spPr>
          <a:xfrm>
            <a:off x="2286000" y="3133535"/>
            <a:ext cx="4572000" cy="258532"/>
          </a:xfrm>
          <a:prstGeom prst="rect">
            <a:avLst/>
          </a:prstGeom>
        </p:spPr>
        <p:txBody>
          <a:bodyPr>
            <a:spAutoFit/>
          </a:bodyPr>
          <a:lstStyle/>
          <a:p>
            <a:pPr lvl="0" algn="just">
              <a:lnSpc>
                <a:spcPct val="90000"/>
              </a:lnSpc>
              <a:spcBef>
                <a:spcPts val="751"/>
              </a:spcBef>
            </a:pPr>
            <a:r>
              <a:rPr lang="es-MX" sz="1200" dirty="0" smtClean="0">
                <a:solidFill>
                  <a:prstClr val="black"/>
                </a:solidFill>
              </a:rPr>
              <a:t> </a:t>
            </a:r>
            <a:endParaRPr lang="es-MX" sz="1200" dirty="0">
              <a:solidFill>
                <a:prstClr val="black"/>
              </a:solidFill>
            </a:endParaRPr>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448021" y="2369713"/>
            <a:ext cx="1404161" cy="2472743"/>
          </a:xfrm>
          <a:prstGeom prst="rect">
            <a:avLst/>
          </a:prstGeom>
        </p:spPr>
      </p:pic>
      <p:pic>
        <p:nvPicPr>
          <p:cNvPr id="9" name="Imagen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97941" y="1931832"/>
            <a:ext cx="2499539" cy="1460236"/>
          </a:xfrm>
          <a:prstGeom prst="rect">
            <a:avLst/>
          </a:prstGeom>
        </p:spPr>
      </p:pic>
      <p:pic>
        <p:nvPicPr>
          <p:cNvPr id="10" name="Imagen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247595" y="3515435"/>
            <a:ext cx="1149885" cy="2061117"/>
          </a:xfrm>
          <a:prstGeom prst="rect">
            <a:avLst/>
          </a:prstGeom>
        </p:spPr>
      </p:pic>
      <p:pic>
        <p:nvPicPr>
          <p:cNvPr id="11" name="Imagen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43027" y="3515435"/>
            <a:ext cx="1213724" cy="2078654"/>
          </a:xfrm>
          <a:prstGeom prst="rect">
            <a:avLst/>
          </a:prstGeom>
        </p:spPr>
      </p:pic>
    </p:spTree>
    <p:extLst>
      <p:ext uri="{BB962C8B-B14F-4D97-AF65-F5344CB8AC3E}">
        <p14:creationId xmlns:p14="http://schemas.microsoft.com/office/powerpoint/2010/main" val="20358026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439652" y="1791980"/>
            <a:ext cx="6048672" cy="3888432"/>
          </a:xfrm>
          <a:prstGeom prst="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s-MX" sz="2400" dirty="0">
              <a:solidFill>
                <a:prstClr val="black"/>
              </a:solidFill>
            </a:endParaRPr>
          </a:p>
        </p:txBody>
      </p:sp>
      <p:sp>
        <p:nvSpPr>
          <p:cNvPr id="5" name="4 Rectángulo"/>
          <p:cNvSpPr/>
          <p:nvPr/>
        </p:nvSpPr>
        <p:spPr>
          <a:xfrm>
            <a:off x="1439652" y="1178277"/>
            <a:ext cx="6048672" cy="378043"/>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r>
              <a:rPr lang="es-MX" sz="1351" dirty="0" smtClean="0">
                <a:solidFill>
                  <a:prstClr val="black"/>
                </a:solidFill>
              </a:rPr>
              <a:t>Visita a colonia /López Cotilla  </a:t>
            </a:r>
            <a:endParaRPr lang="es-MX" sz="1351" dirty="0">
              <a:solidFill>
                <a:prstClr val="black"/>
              </a:solidFill>
            </a:endParaRPr>
          </a:p>
        </p:txBody>
      </p:sp>
      <p:cxnSp>
        <p:nvCxnSpPr>
          <p:cNvPr id="7" name="6 Conector recto"/>
          <p:cNvCxnSpPr/>
          <p:nvPr/>
        </p:nvCxnSpPr>
        <p:spPr>
          <a:xfrm>
            <a:off x="3383868" y="1791980"/>
            <a:ext cx="0" cy="3888432"/>
          </a:xfrm>
          <a:prstGeom prst="line">
            <a:avLst/>
          </a:prstGeom>
          <a:ln w="28575">
            <a:solidFill>
              <a:schemeClr val="accent2"/>
            </a:solidFill>
          </a:ln>
        </p:spPr>
        <p:style>
          <a:lnRef idx="2">
            <a:schemeClr val="accent6"/>
          </a:lnRef>
          <a:fillRef idx="0">
            <a:schemeClr val="accent6"/>
          </a:fillRef>
          <a:effectRef idx="1">
            <a:schemeClr val="accent6"/>
          </a:effectRef>
          <a:fontRef idx="minor">
            <a:schemeClr val="tx1"/>
          </a:fontRef>
        </p:style>
      </p:cxnSp>
      <p:sp>
        <p:nvSpPr>
          <p:cNvPr id="2" name="1 CuadroTexto"/>
          <p:cNvSpPr txBox="1"/>
          <p:nvPr/>
        </p:nvSpPr>
        <p:spPr>
          <a:xfrm>
            <a:off x="1564216" y="1970840"/>
            <a:ext cx="1674187" cy="3083921"/>
          </a:xfrm>
          <a:prstGeom prst="rect">
            <a:avLst/>
          </a:prstGeom>
          <a:noFill/>
        </p:spPr>
        <p:txBody>
          <a:bodyPr wrap="square" rtlCol="0">
            <a:spAutoFit/>
          </a:bodyPr>
          <a:lstStyle/>
          <a:p>
            <a:pPr algn="just">
              <a:lnSpc>
                <a:spcPct val="90000"/>
              </a:lnSpc>
              <a:spcBef>
                <a:spcPts val="751"/>
              </a:spcBef>
            </a:pPr>
            <a:r>
              <a:rPr lang="es-MX" sz="1200" dirty="0" smtClean="0">
                <a:solidFill>
                  <a:prstClr val="black"/>
                </a:solidFill>
              </a:rPr>
              <a:t>El lunes 11 de octubre, </a:t>
            </a:r>
            <a:r>
              <a:rPr lang="es-MX" sz="1200" dirty="0">
                <a:solidFill>
                  <a:prstClr val="black"/>
                </a:solidFill>
              </a:rPr>
              <a:t>el C. Ricardo Meléndez, Delegado de López Cotilla</a:t>
            </a:r>
            <a:r>
              <a:rPr lang="es-MX" sz="1200" dirty="0" smtClean="0">
                <a:solidFill>
                  <a:prstClr val="black"/>
                </a:solidFill>
              </a:rPr>
              <a:t>, </a:t>
            </a:r>
            <a:r>
              <a:rPr lang="es-MX" sz="1200" dirty="0">
                <a:solidFill>
                  <a:prstClr val="black"/>
                </a:solidFill>
              </a:rPr>
              <a:t>personal de esta Delegación, </a:t>
            </a:r>
            <a:r>
              <a:rPr lang="es-MX" sz="1200" dirty="0" smtClean="0">
                <a:solidFill>
                  <a:prstClr val="black"/>
                </a:solidFill>
              </a:rPr>
              <a:t>Maestros, Niños y el Presidente, estuvieron presentes en la inauguración de la acción de la recolección de tapitas, donde la asociación </a:t>
            </a:r>
            <a:r>
              <a:rPr lang="es-MX" sz="1200" dirty="0">
                <a:solidFill>
                  <a:prstClr val="black"/>
                </a:solidFill>
              </a:rPr>
              <a:t>“Vamos Guerreros, A.C." se encuentra efectuando para los “Niños con Cáncer</a:t>
            </a:r>
            <a:r>
              <a:rPr lang="es-MX" sz="1200" dirty="0" smtClean="0">
                <a:solidFill>
                  <a:prstClr val="black"/>
                </a:solidFill>
              </a:rPr>
              <a:t>”., por lo cual, se puso el deposito para dicha recolección en esta Delegación.</a:t>
            </a:r>
            <a:endParaRPr lang="es-MX" sz="1200" dirty="0">
              <a:solidFill>
                <a:prstClr val="black"/>
              </a:solidFill>
            </a:endParaRPr>
          </a:p>
        </p:txBody>
      </p:sp>
      <p:sp>
        <p:nvSpPr>
          <p:cNvPr id="3" name="2 CuadroTexto"/>
          <p:cNvSpPr txBox="1"/>
          <p:nvPr/>
        </p:nvSpPr>
        <p:spPr>
          <a:xfrm>
            <a:off x="5473842" y="1217193"/>
            <a:ext cx="1611399" cy="300210"/>
          </a:xfrm>
          <a:prstGeom prst="rect">
            <a:avLst/>
          </a:prstGeom>
          <a:noFill/>
        </p:spPr>
        <p:txBody>
          <a:bodyPr wrap="square" rtlCol="0">
            <a:spAutoFit/>
          </a:bodyPr>
          <a:lstStyle/>
          <a:p>
            <a:r>
              <a:rPr lang="es-MX" sz="1351" dirty="0" smtClean="0">
                <a:solidFill>
                  <a:prstClr val="black"/>
                </a:solidFill>
              </a:rPr>
              <a:t>OCTUBRE 2021</a:t>
            </a:r>
            <a:endParaRPr lang="es-MX" sz="1351" dirty="0">
              <a:solidFill>
                <a:prstClr val="black"/>
              </a:solidFill>
            </a:endParaRPr>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61083" y="3555122"/>
            <a:ext cx="1466995" cy="2012535"/>
          </a:xfrm>
          <a:prstGeom prst="rect">
            <a:avLst/>
          </a:prstGeom>
        </p:spPr>
      </p:pic>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77186" y="1970840"/>
            <a:ext cx="1796656" cy="1511970"/>
          </a:xfrm>
          <a:prstGeom prst="rect">
            <a:avLst/>
          </a:prstGeom>
        </p:spPr>
      </p:pic>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5619" y="1970839"/>
            <a:ext cx="1651932" cy="1511971"/>
          </a:xfrm>
          <a:prstGeom prst="rect">
            <a:avLst/>
          </a:prstGeom>
        </p:spPr>
      </p:pic>
      <p:pic>
        <p:nvPicPr>
          <p:cNvPr id="10" name="Imagen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29334" y="3661669"/>
            <a:ext cx="2186285" cy="1748353"/>
          </a:xfrm>
          <a:prstGeom prst="rect">
            <a:avLst/>
          </a:prstGeom>
        </p:spPr>
      </p:pic>
    </p:spTree>
    <p:extLst>
      <p:ext uri="{BB962C8B-B14F-4D97-AF65-F5344CB8AC3E}">
        <p14:creationId xmlns:p14="http://schemas.microsoft.com/office/powerpoint/2010/main" val="429131581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439652" y="1791980"/>
            <a:ext cx="6048672" cy="3888432"/>
          </a:xfrm>
          <a:prstGeom prst="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s-MX" sz="2400" dirty="0">
              <a:solidFill>
                <a:prstClr val="black"/>
              </a:solidFill>
            </a:endParaRPr>
          </a:p>
        </p:txBody>
      </p:sp>
      <p:sp>
        <p:nvSpPr>
          <p:cNvPr id="5" name="4 Rectángulo"/>
          <p:cNvSpPr/>
          <p:nvPr/>
        </p:nvSpPr>
        <p:spPr>
          <a:xfrm>
            <a:off x="1439652" y="1178277"/>
            <a:ext cx="6048672" cy="378043"/>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r>
              <a:rPr lang="es-MX" sz="1351" dirty="0" smtClean="0">
                <a:solidFill>
                  <a:prstClr val="black"/>
                </a:solidFill>
              </a:rPr>
              <a:t>Brigada de Mantenimiento / </a:t>
            </a:r>
            <a:r>
              <a:rPr lang="es-MX" sz="1351" dirty="0" err="1" smtClean="0">
                <a:solidFill>
                  <a:prstClr val="black"/>
                </a:solidFill>
              </a:rPr>
              <a:t>Fracc</a:t>
            </a:r>
            <a:r>
              <a:rPr lang="es-MX" sz="1351" smtClean="0">
                <a:solidFill>
                  <a:prstClr val="black"/>
                </a:solidFill>
              </a:rPr>
              <a:t>. Villa </a:t>
            </a:r>
            <a:r>
              <a:rPr lang="es-MX" sz="1351" dirty="0" smtClean="0">
                <a:solidFill>
                  <a:prstClr val="black"/>
                </a:solidFill>
              </a:rPr>
              <a:t>Fontana</a:t>
            </a:r>
            <a:endParaRPr lang="es-MX" sz="1351" dirty="0">
              <a:solidFill>
                <a:prstClr val="black"/>
              </a:solidFill>
            </a:endParaRPr>
          </a:p>
        </p:txBody>
      </p:sp>
      <p:cxnSp>
        <p:nvCxnSpPr>
          <p:cNvPr id="7" name="6 Conector recto"/>
          <p:cNvCxnSpPr/>
          <p:nvPr/>
        </p:nvCxnSpPr>
        <p:spPr>
          <a:xfrm>
            <a:off x="3383868" y="1791980"/>
            <a:ext cx="0" cy="3888432"/>
          </a:xfrm>
          <a:prstGeom prst="line">
            <a:avLst/>
          </a:prstGeom>
          <a:ln w="28575">
            <a:solidFill>
              <a:schemeClr val="accent2"/>
            </a:solidFill>
          </a:ln>
        </p:spPr>
        <p:style>
          <a:lnRef idx="2">
            <a:schemeClr val="accent6"/>
          </a:lnRef>
          <a:fillRef idx="0">
            <a:schemeClr val="accent6"/>
          </a:fillRef>
          <a:effectRef idx="1">
            <a:schemeClr val="accent6"/>
          </a:effectRef>
          <a:fontRef idx="minor">
            <a:schemeClr val="tx1"/>
          </a:fontRef>
        </p:style>
      </p:cxnSp>
      <p:sp>
        <p:nvSpPr>
          <p:cNvPr id="2" name="1 CuadroTexto"/>
          <p:cNvSpPr txBox="1"/>
          <p:nvPr/>
        </p:nvSpPr>
        <p:spPr>
          <a:xfrm>
            <a:off x="1564216" y="1970840"/>
            <a:ext cx="1674187" cy="2585323"/>
          </a:xfrm>
          <a:prstGeom prst="rect">
            <a:avLst/>
          </a:prstGeom>
          <a:noFill/>
        </p:spPr>
        <p:txBody>
          <a:bodyPr wrap="square" rtlCol="0">
            <a:spAutoFit/>
          </a:bodyPr>
          <a:lstStyle/>
          <a:p>
            <a:pPr algn="just">
              <a:lnSpc>
                <a:spcPct val="90000"/>
              </a:lnSpc>
              <a:spcBef>
                <a:spcPts val="751"/>
              </a:spcBef>
            </a:pPr>
            <a:r>
              <a:rPr lang="es-MX" sz="1200" dirty="0" smtClean="0">
                <a:solidFill>
                  <a:prstClr val="black"/>
                </a:solidFill>
              </a:rPr>
              <a:t>El lunes 11 de octubre, el Delegado Ricardo Meléndez Romero y Personal de la Delegación , acudieron al  Parque Central del Fraccionamiento de Villa Fontana, a darle seguimiento al apoyo de podar la maleza, debido a que se encuentra demasiada crecida y provoca la propagación de los insectos. </a:t>
            </a:r>
            <a:endParaRPr lang="es-MX" sz="1200" dirty="0">
              <a:solidFill>
                <a:prstClr val="black"/>
              </a:solidFill>
            </a:endParaRPr>
          </a:p>
        </p:txBody>
      </p:sp>
      <p:sp>
        <p:nvSpPr>
          <p:cNvPr id="3" name="2 CuadroTexto"/>
          <p:cNvSpPr txBox="1"/>
          <p:nvPr/>
        </p:nvSpPr>
        <p:spPr>
          <a:xfrm>
            <a:off x="5473842" y="1217193"/>
            <a:ext cx="1611399" cy="300210"/>
          </a:xfrm>
          <a:prstGeom prst="rect">
            <a:avLst/>
          </a:prstGeom>
          <a:noFill/>
        </p:spPr>
        <p:txBody>
          <a:bodyPr wrap="square" rtlCol="0">
            <a:spAutoFit/>
          </a:bodyPr>
          <a:lstStyle/>
          <a:p>
            <a:r>
              <a:rPr lang="es-MX" sz="1351" dirty="0" smtClean="0">
                <a:solidFill>
                  <a:prstClr val="black"/>
                </a:solidFill>
              </a:rPr>
              <a:t>OCTUBRE 2021</a:t>
            </a:r>
            <a:endParaRPr lang="es-MX" sz="1351" dirty="0">
              <a:solidFill>
                <a:prstClr val="black"/>
              </a:solidFill>
            </a:endParaRPr>
          </a:p>
        </p:txBody>
      </p:sp>
      <p:pic>
        <p:nvPicPr>
          <p:cNvPr id="12" name="Imagen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66704" y="3688648"/>
            <a:ext cx="1581451" cy="1938804"/>
          </a:xfrm>
          <a:prstGeom prst="rect">
            <a:avLst/>
          </a:prstGeom>
        </p:spPr>
      </p:pic>
      <p:pic>
        <p:nvPicPr>
          <p:cNvPr id="13" name="Imagen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1549" y="3689183"/>
            <a:ext cx="1626536" cy="1938269"/>
          </a:xfrm>
          <a:prstGeom prst="rect">
            <a:avLst/>
          </a:prstGeom>
        </p:spPr>
      </p:pic>
      <p:pic>
        <p:nvPicPr>
          <p:cNvPr id="14" name="Imagen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66703" y="1833366"/>
            <a:ext cx="1581451" cy="1750273"/>
          </a:xfrm>
          <a:prstGeom prst="rect">
            <a:avLst/>
          </a:prstGeom>
        </p:spPr>
      </p:pic>
      <p:pic>
        <p:nvPicPr>
          <p:cNvPr id="15" name="Imagen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8660" y="1833366"/>
            <a:ext cx="1585078" cy="1737987"/>
          </a:xfrm>
          <a:prstGeom prst="rect">
            <a:avLst/>
          </a:prstGeom>
        </p:spPr>
      </p:pic>
    </p:spTree>
    <p:extLst>
      <p:ext uri="{BB962C8B-B14F-4D97-AF65-F5344CB8AC3E}">
        <p14:creationId xmlns:p14="http://schemas.microsoft.com/office/powerpoint/2010/main" val="111652680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439652" y="1791980"/>
            <a:ext cx="6048672" cy="3888432"/>
          </a:xfrm>
          <a:prstGeom prst="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s-MX" sz="2400" dirty="0" smtClean="0">
                <a:solidFill>
                  <a:prstClr val="black"/>
                </a:solidFill>
              </a:rPr>
              <a:t> </a:t>
            </a:r>
            <a:endParaRPr lang="es-MX" sz="2400" dirty="0">
              <a:solidFill>
                <a:prstClr val="black"/>
              </a:solidFill>
            </a:endParaRPr>
          </a:p>
        </p:txBody>
      </p:sp>
      <p:sp>
        <p:nvSpPr>
          <p:cNvPr id="5" name="4 Rectángulo"/>
          <p:cNvSpPr/>
          <p:nvPr/>
        </p:nvSpPr>
        <p:spPr>
          <a:xfrm>
            <a:off x="1439652" y="1178277"/>
            <a:ext cx="6048672" cy="378043"/>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r>
              <a:rPr lang="es-MX" sz="1351" dirty="0" smtClean="0">
                <a:solidFill>
                  <a:prstClr val="black"/>
                </a:solidFill>
              </a:rPr>
              <a:t>Visita a Colonias / Parques de Santa Cruz del Valle   </a:t>
            </a:r>
            <a:endParaRPr lang="es-MX" sz="1351" dirty="0">
              <a:solidFill>
                <a:prstClr val="black"/>
              </a:solidFill>
            </a:endParaRPr>
          </a:p>
        </p:txBody>
      </p:sp>
      <p:cxnSp>
        <p:nvCxnSpPr>
          <p:cNvPr id="7" name="6 Conector recto"/>
          <p:cNvCxnSpPr/>
          <p:nvPr/>
        </p:nvCxnSpPr>
        <p:spPr>
          <a:xfrm>
            <a:off x="3383868" y="1791980"/>
            <a:ext cx="0" cy="3888432"/>
          </a:xfrm>
          <a:prstGeom prst="line">
            <a:avLst/>
          </a:prstGeom>
          <a:ln w="28575">
            <a:solidFill>
              <a:schemeClr val="accent2"/>
            </a:solidFill>
          </a:ln>
        </p:spPr>
        <p:style>
          <a:lnRef idx="2">
            <a:schemeClr val="accent6"/>
          </a:lnRef>
          <a:fillRef idx="0">
            <a:schemeClr val="accent6"/>
          </a:fillRef>
          <a:effectRef idx="1">
            <a:schemeClr val="accent6"/>
          </a:effectRef>
          <a:fontRef idx="minor">
            <a:schemeClr val="tx1"/>
          </a:fontRef>
        </p:style>
      </p:cxnSp>
      <p:sp>
        <p:nvSpPr>
          <p:cNvPr id="2" name="1 CuadroTexto"/>
          <p:cNvSpPr txBox="1"/>
          <p:nvPr/>
        </p:nvSpPr>
        <p:spPr>
          <a:xfrm>
            <a:off x="1547665" y="1970841"/>
            <a:ext cx="1674187" cy="3083921"/>
          </a:xfrm>
          <a:prstGeom prst="rect">
            <a:avLst/>
          </a:prstGeom>
          <a:noFill/>
        </p:spPr>
        <p:txBody>
          <a:bodyPr wrap="square" rtlCol="0">
            <a:spAutoFit/>
          </a:bodyPr>
          <a:lstStyle/>
          <a:p>
            <a:pPr algn="just">
              <a:lnSpc>
                <a:spcPct val="90000"/>
              </a:lnSpc>
              <a:spcBef>
                <a:spcPts val="751"/>
              </a:spcBef>
            </a:pPr>
            <a:r>
              <a:rPr lang="es-MX" sz="1200" dirty="0" smtClean="0">
                <a:solidFill>
                  <a:prstClr val="black"/>
                </a:solidFill>
              </a:rPr>
              <a:t>El miércoles 13 de octubre, el C. Delegado Ricardo Meléndez Romero se percató de la falta de una rejilla de una boca de tormenta que se encuentra en la calle San Blas esquina San Ignacio, en la Colonia Parques de Santa Cruz del Valle, por lo cual nos dimos a la tarea de realizar el reporte correspondiente al SIAPA con numero 11238699 este mismo día.</a:t>
            </a:r>
            <a:endParaRPr lang="es-MX" sz="1200" dirty="0">
              <a:solidFill>
                <a:prstClr val="black"/>
              </a:solidFill>
            </a:endParaRPr>
          </a:p>
        </p:txBody>
      </p:sp>
      <p:sp>
        <p:nvSpPr>
          <p:cNvPr id="3" name="2 CuadroTexto"/>
          <p:cNvSpPr txBox="1"/>
          <p:nvPr/>
        </p:nvSpPr>
        <p:spPr>
          <a:xfrm>
            <a:off x="5391673" y="1245369"/>
            <a:ext cx="1611399" cy="300210"/>
          </a:xfrm>
          <a:prstGeom prst="rect">
            <a:avLst/>
          </a:prstGeom>
          <a:noFill/>
        </p:spPr>
        <p:txBody>
          <a:bodyPr wrap="square" rtlCol="0">
            <a:spAutoFit/>
          </a:bodyPr>
          <a:lstStyle/>
          <a:p>
            <a:r>
              <a:rPr lang="es-MX" sz="1351" dirty="0" smtClean="0">
                <a:solidFill>
                  <a:prstClr val="black"/>
                </a:solidFill>
              </a:rPr>
              <a:t>OCTUBRE 2021</a:t>
            </a:r>
            <a:endParaRPr lang="es-MX" sz="1351" dirty="0">
              <a:solidFill>
                <a:prstClr val="black"/>
              </a:solidFill>
            </a:endParaRPr>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11393" y="1857203"/>
            <a:ext cx="2360560" cy="3612254"/>
          </a:xfrm>
          <a:prstGeom prst="rect">
            <a:avLst/>
          </a:prstGeom>
        </p:spPr>
      </p:pic>
    </p:spTree>
    <p:extLst>
      <p:ext uri="{BB962C8B-B14F-4D97-AF65-F5344CB8AC3E}">
        <p14:creationId xmlns:p14="http://schemas.microsoft.com/office/powerpoint/2010/main" val="19596735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439652" y="1601878"/>
            <a:ext cx="6048672" cy="3888432"/>
          </a:xfrm>
          <a:prstGeom prst="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s-MX" sz="2400" dirty="0" smtClean="0">
                <a:solidFill>
                  <a:prstClr val="black"/>
                </a:solidFill>
              </a:rPr>
              <a:t> </a:t>
            </a:r>
            <a:endParaRPr lang="es-MX" sz="2400" dirty="0">
              <a:solidFill>
                <a:prstClr val="black"/>
              </a:solidFill>
            </a:endParaRPr>
          </a:p>
        </p:txBody>
      </p:sp>
      <p:sp>
        <p:nvSpPr>
          <p:cNvPr id="5" name="4 Rectángulo"/>
          <p:cNvSpPr/>
          <p:nvPr/>
        </p:nvSpPr>
        <p:spPr>
          <a:xfrm>
            <a:off x="1439652" y="1178277"/>
            <a:ext cx="6048672" cy="378043"/>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r>
              <a:rPr lang="es-MX" sz="1351" dirty="0" smtClean="0">
                <a:solidFill>
                  <a:prstClr val="black"/>
                </a:solidFill>
              </a:rPr>
              <a:t>Brigada de Mantenimiento/Parques de Santa Cruz del Valle.   </a:t>
            </a:r>
            <a:endParaRPr lang="es-MX" sz="1351" dirty="0">
              <a:solidFill>
                <a:prstClr val="black"/>
              </a:solidFill>
            </a:endParaRPr>
          </a:p>
        </p:txBody>
      </p:sp>
      <p:cxnSp>
        <p:nvCxnSpPr>
          <p:cNvPr id="7" name="6 Conector recto"/>
          <p:cNvCxnSpPr/>
          <p:nvPr/>
        </p:nvCxnSpPr>
        <p:spPr>
          <a:xfrm>
            <a:off x="3383868" y="1791980"/>
            <a:ext cx="0" cy="3888432"/>
          </a:xfrm>
          <a:prstGeom prst="line">
            <a:avLst/>
          </a:prstGeom>
          <a:ln w="28575">
            <a:solidFill>
              <a:schemeClr val="accent2"/>
            </a:solidFill>
          </a:ln>
        </p:spPr>
        <p:style>
          <a:lnRef idx="2">
            <a:schemeClr val="accent6"/>
          </a:lnRef>
          <a:fillRef idx="0">
            <a:schemeClr val="accent6"/>
          </a:fillRef>
          <a:effectRef idx="1">
            <a:schemeClr val="accent6"/>
          </a:effectRef>
          <a:fontRef idx="minor">
            <a:schemeClr val="tx1"/>
          </a:fontRef>
        </p:style>
      </p:cxnSp>
      <p:sp>
        <p:nvSpPr>
          <p:cNvPr id="2" name="1 CuadroTexto"/>
          <p:cNvSpPr txBox="1"/>
          <p:nvPr/>
        </p:nvSpPr>
        <p:spPr>
          <a:xfrm>
            <a:off x="1547665" y="1970841"/>
            <a:ext cx="1674187" cy="2751522"/>
          </a:xfrm>
          <a:prstGeom prst="rect">
            <a:avLst/>
          </a:prstGeom>
          <a:noFill/>
        </p:spPr>
        <p:txBody>
          <a:bodyPr wrap="square" rtlCol="0">
            <a:spAutoFit/>
          </a:bodyPr>
          <a:lstStyle/>
          <a:p>
            <a:pPr algn="just">
              <a:lnSpc>
                <a:spcPct val="90000"/>
              </a:lnSpc>
              <a:spcBef>
                <a:spcPts val="751"/>
              </a:spcBef>
            </a:pPr>
            <a:r>
              <a:rPr lang="es-MX" sz="1200" dirty="0" smtClean="0">
                <a:solidFill>
                  <a:prstClr val="black"/>
                </a:solidFill>
              </a:rPr>
              <a:t>El miércoles 13 de octubre, el C. Delegado Ricardo Meléndez Romero y Personal de esta Delegación de López Cotilla, acudieron a las Unidades que se encuentran ubicadas en la calle San Ignacio en la Colonia Parques de Santa Cruz del Valle, con la finalidad de realizar la poda de maleza que se encuentran en esa área de recreo.</a:t>
            </a:r>
            <a:endParaRPr lang="es-MX" sz="1200" dirty="0">
              <a:solidFill>
                <a:prstClr val="black"/>
              </a:solidFill>
            </a:endParaRPr>
          </a:p>
        </p:txBody>
      </p:sp>
      <p:sp>
        <p:nvSpPr>
          <p:cNvPr id="3" name="2 CuadroTexto"/>
          <p:cNvSpPr txBox="1"/>
          <p:nvPr/>
        </p:nvSpPr>
        <p:spPr>
          <a:xfrm>
            <a:off x="5726149" y="1217193"/>
            <a:ext cx="1611399" cy="300210"/>
          </a:xfrm>
          <a:prstGeom prst="rect">
            <a:avLst/>
          </a:prstGeom>
          <a:noFill/>
        </p:spPr>
        <p:txBody>
          <a:bodyPr wrap="square" rtlCol="0">
            <a:spAutoFit/>
          </a:bodyPr>
          <a:lstStyle/>
          <a:p>
            <a:r>
              <a:rPr lang="es-MX" sz="1351" dirty="0" smtClean="0">
                <a:solidFill>
                  <a:prstClr val="black"/>
                </a:solidFill>
              </a:rPr>
              <a:t>OCTUBRE 2021</a:t>
            </a:r>
            <a:endParaRPr lang="es-MX" sz="1351" dirty="0">
              <a:solidFill>
                <a:prstClr val="black"/>
              </a:solidFill>
            </a:endParaRPr>
          </a:p>
        </p:txBody>
      </p:sp>
      <p:pic>
        <p:nvPicPr>
          <p:cNvPr id="11" name="Imagen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43666" y="1645387"/>
            <a:ext cx="1226769" cy="1900707"/>
          </a:xfrm>
          <a:prstGeom prst="rect">
            <a:avLst/>
          </a:prstGeom>
        </p:spPr>
      </p:pic>
      <p:pic>
        <p:nvPicPr>
          <p:cNvPr id="12" name="Imagen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4931" y="1645387"/>
            <a:ext cx="1170866" cy="1858036"/>
          </a:xfrm>
          <a:prstGeom prst="rect">
            <a:avLst/>
          </a:prstGeom>
        </p:spPr>
      </p:pic>
      <p:pic>
        <p:nvPicPr>
          <p:cNvPr id="13" name="Imagen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26573" y="1645387"/>
            <a:ext cx="1210975" cy="1858036"/>
          </a:xfrm>
          <a:prstGeom prst="rect">
            <a:avLst/>
          </a:prstGeom>
        </p:spPr>
      </p:pic>
      <p:pic>
        <p:nvPicPr>
          <p:cNvPr id="14" name="Imagen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3666" y="3632594"/>
            <a:ext cx="1226769" cy="1813886"/>
          </a:xfrm>
          <a:prstGeom prst="rect">
            <a:avLst/>
          </a:prstGeom>
        </p:spPr>
      </p:pic>
      <p:pic>
        <p:nvPicPr>
          <p:cNvPr id="15" name="Imagen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04931" y="3595122"/>
            <a:ext cx="1170867" cy="1803489"/>
          </a:xfrm>
          <a:prstGeom prst="rect">
            <a:avLst/>
          </a:prstGeom>
        </p:spPr>
      </p:pic>
      <p:pic>
        <p:nvPicPr>
          <p:cNvPr id="16" name="Imagen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10294" y="3593206"/>
            <a:ext cx="1227254" cy="1805405"/>
          </a:xfrm>
          <a:prstGeom prst="rect">
            <a:avLst/>
          </a:prstGeom>
        </p:spPr>
      </p:pic>
    </p:spTree>
    <p:extLst>
      <p:ext uri="{BB962C8B-B14F-4D97-AF65-F5344CB8AC3E}">
        <p14:creationId xmlns:p14="http://schemas.microsoft.com/office/powerpoint/2010/main" val="18532092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547665" y="1791980"/>
            <a:ext cx="6048672" cy="3888432"/>
          </a:xfrm>
          <a:prstGeom prst="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s-MX" sz="2400" dirty="0">
              <a:solidFill>
                <a:prstClr val="black"/>
              </a:solidFill>
            </a:endParaRPr>
          </a:p>
        </p:txBody>
      </p:sp>
      <p:sp>
        <p:nvSpPr>
          <p:cNvPr id="5" name="4 Rectángulo"/>
          <p:cNvSpPr/>
          <p:nvPr/>
        </p:nvSpPr>
        <p:spPr>
          <a:xfrm>
            <a:off x="1439652" y="1178277"/>
            <a:ext cx="6048672" cy="378043"/>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r>
              <a:rPr lang="es-MX" sz="1351" dirty="0" smtClean="0">
                <a:solidFill>
                  <a:prstClr val="black"/>
                </a:solidFill>
              </a:rPr>
              <a:t>Visita a colonia/ López Cotilla   </a:t>
            </a:r>
            <a:endParaRPr lang="es-MX" sz="1351" dirty="0">
              <a:solidFill>
                <a:prstClr val="black"/>
              </a:solidFill>
            </a:endParaRPr>
          </a:p>
        </p:txBody>
      </p:sp>
      <p:cxnSp>
        <p:nvCxnSpPr>
          <p:cNvPr id="7" name="6 Conector recto"/>
          <p:cNvCxnSpPr/>
          <p:nvPr/>
        </p:nvCxnSpPr>
        <p:spPr>
          <a:xfrm>
            <a:off x="3383868" y="1791980"/>
            <a:ext cx="0" cy="3888432"/>
          </a:xfrm>
          <a:prstGeom prst="line">
            <a:avLst/>
          </a:prstGeom>
          <a:ln w="28575">
            <a:solidFill>
              <a:schemeClr val="accent2"/>
            </a:solidFill>
          </a:ln>
        </p:spPr>
        <p:style>
          <a:lnRef idx="2">
            <a:schemeClr val="accent6"/>
          </a:lnRef>
          <a:fillRef idx="0">
            <a:schemeClr val="accent6"/>
          </a:fillRef>
          <a:effectRef idx="1">
            <a:schemeClr val="accent6"/>
          </a:effectRef>
          <a:fontRef idx="minor">
            <a:schemeClr val="tx1"/>
          </a:fontRef>
        </p:style>
      </p:cxnSp>
      <p:sp>
        <p:nvSpPr>
          <p:cNvPr id="2" name="1 CuadroTexto"/>
          <p:cNvSpPr txBox="1"/>
          <p:nvPr/>
        </p:nvSpPr>
        <p:spPr>
          <a:xfrm>
            <a:off x="1547665" y="1970841"/>
            <a:ext cx="1674187" cy="2585323"/>
          </a:xfrm>
          <a:prstGeom prst="rect">
            <a:avLst/>
          </a:prstGeom>
          <a:noFill/>
        </p:spPr>
        <p:txBody>
          <a:bodyPr wrap="square" rtlCol="0">
            <a:spAutoFit/>
          </a:bodyPr>
          <a:lstStyle/>
          <a:p>
            <a:pPr algn="just">
              <a:lnSpc>
                <a:spcPct val="90000"/>
              </a:lnSpc>
              <a:spcBef>
                <a:spcPts val="751"/>
              </a:spcBef>
            </a:pPr>
            <a:r>
              <a:rPr lang="es-MX" sz="1200" dirty="0">
                <a:solidFill>
                  <a:prstClr val="black"/>
                </a:solidFill>
              </a:rPr>
              <a:t>El  </a:t>
            </a:r>
            <a:r>
              <a:rPr lang="es-MX" sz="1200" dirty="0" smtClean="0">
                <a:solidFill>
                  <a:prstClr val="black"/>
                </a:solidFill>
              </a:rPr>
              <a:t>martes  28 de septiembre, personal de esta delegación, acudimos a revisar una fuga de agua sobre </a:t>
            </a:r>
            <a:r>
              <a:rPr lang="es-MX" sz="1200" dirty="0">
                <a:solidFill>
                  <a:prstClr val="black"/>
                </a:solidFill>
              </a:rPr>
              <a:t>la calle libertad # 15 entre </a:t>
            </a:r>
            <a:r>
              <a:rPr lang="es-MX" sz="1200" dirty="0" smtClean="0">
                <a:solidFill>
                  <a:prstClr val="black"/>
                </a:solidFill>
              </a:rPr>
              <a:t>Leandro Pérez </a:t>
            </a:r>
            <a:r>
              <a:rPr lang="es-MX" sz="1200" dirty="0">
                <a:solidFill>
                  <a:prstClr val="black"/>
                </a:solidFill>
              </a:rPr>
              <a:t>y </a:t>
            </a:r>
            <a:r>
              <a:rPr lang="es-MX" sz="1200" dirty="0" smtClean="0">
                <a:solidFill>
                  <a:prstClr val="black"/>
                </a:solidFill>
              </a:rPr>
              <a:t>Juárez, en la Colonia López Cotilla, esto en base a un reporte ciudadano, por lo cual se levantó un reporte con número 6132 en Agua Potable y Alcantarillado, mismo que fue atendido.</a:t>
            </a:r>
            <a:endParaRPr lang="es-MX" sz="1200" dirty="0">
              <a:solidFill>
                <a:prstClr val="black"/>
              </a:solidFill>
            </a:endParaRPr>
          </a:p>
        </p:txBody>
      </p:sp>
      <p:sp>
        <p:nvSpPr>
          <p:cNvPr id="3" name="2 CuadroTexto"/>
          <p:cNvSpPr txBox="1"/>
          <p:nvPr/>
        </p:nvSpPr>
        <p:spPr>
          <a:xfrm>
            <a:off x="5630254" y="1219110"/>
            <a:ext cx="1611399" cy="300210"/>
          </a:xfrm>
          <a:prstGeom prst="rect">
            <a:avLst/>
          </a:prstGeom>
          <a:noFill/>
        </p:spPr>
        <p:txBody>
          <a:bodyPr wrap="square" rtlCol="0">
            <a:spAutoFit/>
          </a:bodyPr>
          <a:lstStyle/>
          <a:p>
            <a:r>
              <a:rPr lang="es-MX" sz="1351" dirty="0" smtClean="0">
                <a:solidFill>
                  <a:prstClr val="black"/>
                </a:solidFill>
              </a:rPr>
              <a:t>OCTUBRE 2021</a:t>
            </a:r>
            <a:endParaRPr lang="es-MX" sz="1351" dirty="0">
              <a:solidFill>
                <a:prstClr val="black"/>
              </a:solidFill>
            </a:endParaRPr>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40754" y="1970841"/>
            <a:ext cx="1747570" cy="3108303"/>
          </a:xfrm>
          <a:prstGeom prst="rect">
            <a:avLst/>
          </a:prstGeom>
        </p:spPr>
      </p:pic>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16502" y="1970841"/>
            <a:ext cx="1747570" cy="3108303"/>
          </a:xfrm>
          <a:prstGeom prst="rect">
            <a:avLst/>
          </a:prstGeom>
        </p:spPr>
      </p:pic>
    </p:spTree>
    <p:extLst>
      <p:ext uri="{BB962C8B-B14F-4D97-AF65-F5344CB8AC3E}">
        <p14:creationId xmlns:p14="http://schemas.microsoft.com/office/powerpoint/2010/main" val="390313969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460590" y="1800158"/>
            <a:ext cx="6048672" cy="3888432"/>
          </a:xfrm>
          <a:prstGeom prst="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s-MX" sz="2400" dirty="0" smtClean="0">
                <a:solidFill>
                  <a:prstClr val="black"/>
                </a:solidFill>
              </a:rPr>
              <a:t> </a:t>
            </a:r>
            <a:endParaRPr lang="es-MX" sz="2400" dirty="0">
              <a:solidFill>
                <a:prstClr val="black"/>
              </a:solidFill>
            </a:endParaRPr>
          </a:p>
        </p:txBody>
      </p:sp>
      <p:sp>
        <p:nvSpPr>
          <p:cNvPr id="5" name="4 Rectángulo"/>
          <p:cNvSpPr/>
          <p:nvPr/>
        </p:nvSpPr>
        <p:spPr>
          <a:xfrm>
            <a:off x="1439652" y="1178277"/>
            <a:ext cx="6048672" cy="378043"/>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r>
              <a:rPr lang="es-MX" sz="1351" dirty="0" smtClean="0">
                <a:solidFill>
                  <a:prstClr val="black"/>
                </a:solidFill>
              </a:rPr>
              <a:t>Brigada de Mantenimiento / López Cotilla.   </a:t>
            </a:r>
            <a:endParaRPr lang="es-MX" sz="1351" dirty="0">
              <a:solidFill>
                <a:prstClr val="black"/>
              </a:solidFill>
            </a:endParaRPr>
          </a:p>
        </p:txBody>
      </p:sp>
      <p:cxnSp>
        <p:nvCxnSpPr>
          <p:cNvPr id="7" name="6 Conector recto"/>
          <p:cNvCxnSpPr/>
          <p:nvPr/>
        </p:nvCxnSpPr>
        <p:spPr>
          <a:xfrm>
            <a:off x="3383868" y="1791980"/>
            <a:ext cx="0" cy="3888432"/>
          </a:xfrm>
          <a:prstGeom prst="line">
            <a:avLst/>
          </a:prstGeom>
          <a:ln w="28575">
            <a:solidFill>
              <a:schemeClr val="accent2"/>
            </a:solidFill>
          </a:ln>
        </p:spPr>
        <p:style>
          <a:lnRef idx="2">
            <a:schemeClr val="accent6"/>
          </a:lnRef>
          <a:fillRef idx="0">
            <a:schemeClr val="accent6"/>
          </a:fillRef>
          <a:effectRef idx="1">
            <a:schemeClr val="accent6"/>
          </a:effectRef>
          <a:fontRef idx="minor">
            <a:schemeClr val="tx1"/>
          </a:fontRef>
        </p:style>
      </p:cxnSp>
      <p:sp>
        <p:nvSpPr>
          <p:cNvPr id="2" name="1 CuadroTexto"/>
          <p:cNvSpPr txBox="1"/>
          <p:nvPr/>
        </p:nvSpPr>
        <p:spPr>
          <a:xfrm>
            <a:off x="1547665" y="1970841"/>
            <a:ext cx="1674187" cy="1920526"/>
          </a:xfrm>
          <a:prstGeom prst="rect">
            <a:avLst/>
          </a:prstGeom>
          <a:noFill/>
        </p:spPr>
        <p:txBody>
          <a:bodyPr wrap="square" rtlCol="0">
            <a:spAutoFit/>
          </a:bodyPr>
          <a:lstStyle/>
          <a:p>
            <a:pPr algn="just">
              <a:lnSpc>
                <a:spcPct val="90000"/>
              </a:lnSpc>
              <a:spcBef>
                <a:spcPts val="751"/>
              </a:spcBef>
            </a:pPr>
            <a:r>
              <a:rPr lang="es-MX" sz="1200" dirty="0" smtClean="0">
                <a:solidFill>
                  <a:prstClr val="black"/>
                </a:solidFill>
              </a:rPr>
              <a:t>El jueves 14 de octubre, personal de esta Delegación de López Cotilla, acudió a la calle Hidalgo para verificar la reparación que se encontraban realizando  personal de Agua Potable y Alcantarillado en la calle Hidalgo en la Colonia López Cotilla.</a:t>
            </a:r>
            <a:endParaRPr lang="es-MX" sz="1200" dirty="0">
              <a:solidFill>
                <a:prstClr val="black"/>
              </a:solidFill>
            </a:endParaRPr>
          </a:p>
        </p:txBody>
      </p:sp>
      <p:sp>
        <p:nvSpPr>
          <p:cNvPr id="3" name="2 CuadroTexto"/>
          <p:cNvSpPr txBox="1"/>
          <p:nvPr/>
        </p:nvSpPr>
        <p:spPr>
          <a:xfrm>
            <a:off x="5643133" y="1223835"/>
            <a:ext cx="1611399" cy="300210"/>
          </a:xfrm>
          <a:prstGeom prst="rect">
            <a:avLst/>
          </a:prstGeom>
          <a:noFill/>
        </p:spPr>
        <p:txBody>
          <a:bodyPr wrap="square" rtlCol="0">
            <a:spAutoFit/>
          </a:bodyPr>
          <a:lstStyle/>
          <a:p>
            <a:r>
              <a:rPr lang="es-MX" sz="1351" dirty="0" smtClean="0">
                <a:solidFill>
                  <a:prstClr val="black"/>
                </a:solidFill>
              </a:rPr>
              <a:t>OCTUBRE 2021</a:t>
            </a:r>
            <a:endParaRPr lang="es-MX" sz="1351" dirty="0">
              <a:solidFill>
                <a:prstClr val="black"/>
              </a:solidFill>
            </a:endParaRPr>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4538" y="2231106"/>
            <a:ext cx="1725769" cy="3026535"/>
          </a:xfrm>
          <a:prstGeom prst="rect">
            <a:avLst/>
          </a:prstGeom>
        </p:spPr>
      </p:pic>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25037" y="4006564"/>
            <a:ext cx="1729495" cy="1621066"/>
          </a:xfrm>
          <a:prstGeom prst="rect">
            <a:avLst/>
          </a:prstGeom>
        </p:spPr>
      </p:pic>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25037" y="1833843"/>
            <a:ext cx="1729495" cy="2111762"/>
          </a:xfrm>
          <a:prstGeom prst="rect">
            <a:avLst/>
          </a:prstGeom>
        </p:spPr>
      </p:pic>
    </p:spTree>
    <p:extLst>
      <p:ext uri="{BB962C8B-B14F-4D97-AF65-F5344CB8AC3E}">
        <p14:creationId xmlns:p14="http://schemas.microsoft.com/office/powerpoint/2010/main" val="421370671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439652" y="1791980"/>
            <a:ext cx="6048672" cy="3888432"/>
          </a:xfrm>
          <a:prstGeom prst="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s-MX" sz="2400" dirty="0" smtClean="0">
                <a:solidFill>
                  <a:prstClr val="black"/>
                </a:solidFill>
              </a:rPr>
              <a:t> </a:t>
            </a:r>
            <a:endParaRPr lang="es-MX" sz="2400" dirty="0">
              <a:solidFill>
                <a:prstClr val="black"/>
              </a:solidFill>
            </a:endParaRPr>
          </a:p>
        </p:txBody>
      </p:sp>
      <p:sp>
        <p:nvSpPr>
          <p:cNvPr id="5" name="4 Rectángulo"/>
          <p:cNvSpPr/>
          <p:nvPr/>
        </p:nvSpPr>
        <p:spPr>
          <a:xfrm>
            <a:off x="1439652" y="1178277"/>
            <a:ext cx="6048672" cy="378043"/>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r>
              <a:rPr lang="es-MX" sz="1351" dirty="0" smtClean="0">
                <a:solidFill>
                  <a:prstClr val="black"/>
                </a:solidFill>
              </a:rPr>
              <a:t>Visitas a Colonias /Artesanos    </a:t>
            </a:r>
            <a:endParaRPr lang="es-MX" sz="1351" dirty="0">
              <a:solidFill>
                <a:prstClr val="black"/>
              </a:solidFill>
            </a:endParaRPr>
          </a:p>
        </p:txBody>
      </p:sp>
      <p:cxnSp>
        <p:nvCxnSpPr>
          <p:cNvPr id="7" name="6 Conector recto"/>
          <p:cNvCxnSpPr/>
          <p:nvPr/>
        </p:nvCxnSpPr>
        <p:spPr>
          <a:xfrm>
            <a:off x="3383868" y="1791980"/>
            <a:ext cx="0" cy="3888432"/>
          </a:xfrm>
          <a:prstGeom prst="line">
            <a:avLst/>
          </a:prstGeom>
          <a:ln w="28575">
            <a:solidFill>
              <a:schemeClr val="accent2"/>
            </a:solidFill>
          </a:ln>
        </p:spPr>
        <p:style>
          <a:lnRef idx="2">
            <a:schemeClr val="accent6"/>
          </a:lnRef>
          <a:fillRef idx="0">
            <a:schemeClr val="accent6"/>
          </a:fillRef>
          <a:effectRef idx="1">
            <a:schemeClr val="accent6"/>
          </a:effectRef>
          <a:fontRef idx="minor">
            <a:schemeClr val="tx1"/>
          </a:fontRef>
        </p:style>
      </p:cxnSp>
      <p:sp>
        <p:nvSpPr>
          <p:cNvPr id="2" name="1 CuadroTexto"/>
          <p:cNvSpPr txBox="1"/>
          <p:nvPr/>
        </p:nvSpPr>
        <p:spPr>
          <a:xfrm>
            <a:off x="1547665" y="1970841"/>
            <a:ext cx="1674187" cy="1588127"/>
          </a:xfrm>
          <a:prstGeom prst="rect">
            <a:avLst/>
          </a:prstGeom>
          <a:noFill/>
        </p:spPr>
        <p:txBody>
          <a:bodyPr wrap="square" rtlCol="0">
            <a:spAutoFit/>
          </a:bodyPr>
          <a:lstStyle/>
          <a:p>
            <a:pPr algn="just">
              <a:lnSpc>
                <a:spcPct val="90000"/>
              </a:lnSpc>
              <a:spcBef>
                <a:spcPts val="751"/>
              </a:spcBef>
            </a:pPr>
            <a:r>
              <a:rPr lang="es-MX" sz="1200" dirty="0" smtClean="0">
                <a:solidFill>
                  <a:prstClr val="black"/>
                </a:solidFill>
              </a:rPr>
              <a:t>El jueves 14 de octubre, personal de esta Delegación, se presentó a la Colonia Artesanos para verificar el balizamientos que se encontraban realizando el personal de pavimentos en la zona.</a:t>
            </a:r>
            <a:endParaRPr lang="es-MX" sz="1200" dirty="0">
              <a:solidFill>
                <a:prstClr val="black"/>
              </a:solidFill>
            </a:endParaRPr>
          </a:p>
        </p:txBody>
      </p:sp>
      <p:sp>
        <p:nvSpPr>
          <p:cNvPr id="3" name="2 CuadroTexto"/>
          <p:cNvSpPr txBox="1"/>
          <p:nvPr/>
        </p:nvSpPr>
        <p:spPr>
          <a:xfrm>
            <a:off x="5282524" y="1217193"/>
            <a:ext cx="1611399" cy="300210"/>
          </a:xfrm>
          <a:prstGeom prst="rect">
            <a:avLst/>
          </a:prstGeom>
          <a:noFill/>
        </p:spPr>
        <p:txBody>
          <a:bodyPr wrap="square" rtlCol="0">
            <a:spAutoFit/>
          </a:bodyPr>
          <a:lstStyle/>
          <a:p>
            <a:r>
              <a:rPr lang="es-MX" sz="1351" dirty="0" smtClean="0">
                <a:solidFill>
                  <a:prstClr val="black"/>
                </a:solidFill>
              </a:rPr>
              <a:t>OCTUBRE  2021</a:t>
            </a:r>
            <a:endParaRPr lang="es-MX" sz="1351" dirty="0">
              <a:solidFill>
                <a:prstClr val="black"/>
              </a:solidFill>
            </a:endParaRPr>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09822" y="3910766"/>
            <a:ext cx="1534194" cy="1713139"/>
          </a:xfrm>
          <a:prstGeom prst="rect">
            <a:avLst/>
          </a:prstGeom>
        </p:spPr>
      </p:pic>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8220" y="1872567"/>
            <a:ext cx="1489923" cy="1863629"/>
          </a:xfrm>
          <a:prstGeom prst="rect">
            <a:avLst/>
          </a:prstGeom>
        </p:spPr>
      </p:pic>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7545" y="1872566"/>
            <a:ext cx="1462965" cy="1863629"/>
          </a:xfrm>
          <a:prstGeom prst="rect">
            <a:avLst/>
          </a:prstGeom>
        </p:spPr>
      </p:pic>
    </p:spTree>
    <p:extLst>
      <p:ext uri="{BB962C8B-B14F-4D97-AF65-F5344CB8AC3E}">
        <p14:creationId xmlns:p14="http://schemas.microsoft.com/office/powerpoint/2010/main" val="74901230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439652" y="1791980"/>
            <a:ext cx="6048672" cy="3888432"/>
          </a:xfrm>
          <a:prstGeom prst="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s-MX" sz="2400" dirty="0" smtClean="0">
                <a:solidFill>
                  <a:prstClr val="black"/>
                </a:solidFill>
              </a:rPr>
              <a:t> </a:t>
            </a:r>
            <a:endParaRPr lang="es-MX" sz="2400" dirty="0">
              <a:solidFill>
                <a:prstClr val="black"/>
              </a:solidFill>
            </a:endParaRPr>
          </a:p>
        </p:txBody>
      </p:sp>
      <p:sp>
        <p:nvSpPr>
          <p:cNvPr id="5" name="4 Rectángulo"/>
          <p:cNvSpPr/>
          <p:nvPr/>
        </p:nvSpPr>
        <p:spPr>
          <a:xfrm>
            <a:off x="1439652" y="1203469"/>
            <a:ext cx="6048672" cy="378043"/>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r>
              <a:rPr lang="es-MX" sz="1351" dirty="0" smtClean="0">
                <a:solidFill>
                  <a:prstClr val="black"/>
                </a:solidFill>
              </a:rPr>
              <a:t>Brigada de Mantenimiento/ Las Juntitas  </a:t>
            </a:r>
            <a:endParaRPr lang="es-MX" sz="1351" dirty="0">
              <a:solidFill>
                <a:prstClr val="black"/>
              </a:solidFill>
            </a:endParaRPr>
          </a:p>
        </p:txBody>
      </p:sp>
      <p:cxnSp>
        <p:nvCxnSpPr>
          <p:cNvPr id="7" name="6 Conector recto"/>
          <p:cNvCxnSpPr/>
          <p:nvPr/>
        </p:nvCxnSpPr>
        <p:spPr>
          <a:xfrm>
            <a:off x="3383868" y="1791980"/>
            <a:ext cx="0" cy="3888432"/>
          </a:xfrm>
          <a:prstGeom prst="line">
            <a:avLst/>
          </a:prstGeom>
          <a:ln w="28575">
            <a:solidFill>
              <a:schemeClr val="accent2"/>
            </a:solidFill>
          </a:ln>
        </p:spPr>
        <p:style>
          <a:lnRef idx="2">
            <a:schemeClr val="accent6"/>
          </a:lnRef>
          <a:fillRef idx="0">
            <a:schemeClr val="accent6"/>
          </a:fillRef>
          <a:effectRef idx="1">
            <a:schemeClr val="accent6"/>
          </a:effectRef>
          <a:fontRef idx="minor">
            <a:schemeClr val="tx1"/>
          </a:fontRef>
        </p:style>
      </p:cxnSp>
      <p:sp>
        <p:nvSpPr>
          <p:cNvPr id="2" name="1 CuadroTexto"/>
          <p:cNvSpPr txBox="1"/>
          <p:nvPr/>
        </p:nvSpPr>
        <p:spPr>
          <a:xfrm>
            <a:off x="1547665" y="1970841"/>
            <a:ext cx="1674187" cy="2189317"/>
          </a:xfrm>
          <a:prstGeom prst="rect">
            <a:avLst/>
          </a:prstGeom>
          <a:noFill/>
        </p:spPr>
        <p:txBody>
          <a:bodyPr wrap="square" rtlCol="0">
            <a:spAutoFit/>
          </a:bodyPr>
          <a:lstStyle/>
          <a:p>
            <a:pPr algn="just">
              <a:lnSpc>
                <a:spcPct val="90000"/>
              </a:lnSpc>
              <a:spcBef>
                <a:spcPts val="751"/>
              </a:spcBef>
            </a:pPr>
            <a:r>
              <a:rPr lang="es-MX" sz="1200" dirty="0" smtClean="0">
                <a:solidFill>
                  <a:prstClr val="black"/>
                </a:solidFill>
              </a:rPr>
              <a:t>El Viernes 15 de octubre, personal de esta Delegación López Cotilla, acudieron a la Colonia Las Juntitas, con la finalidad de apoyar en la poda de maleza, debido al increíble crecimiento que se encuentra en la zona.</a:t>
            </a:r>
            <a:endParaRPr lang="es-MX" sz="1200" dirty="0">
              <a:solidFill>
                <a:prstClr val="black"/>
              </a:solidFill>
            </a:endParaRPr>
          </a:p>
          <a:p>
            <a:pPr algn="just">
              <a:lnSpc>
                <a:spcPct val="90000"/>
              </a:lnSpc>
              <a:spcBef>
                <a:spcPts val="751"/>
              </a:spcBef>
            </a:pPr>
            <a:endParaRPr lang="es-MX" sz="1200" dirty="0">
              <a:solidFill>
                <a:prstClr val="black"/>
              </a:solidFill>
            </a:endParaRPr>
          </a:p>
        </p:txBody>
      </p:sp>
      <p:sp>
        <p:nvSpPr>
          <p:cNvPr id="3" name="2 CuadroTexto"/>
          <p:cNvSpPr txBox="1"/>
          <p:nvPr/>
        </p:nvSpPr>
        <p:spPr>
          <a:xfrm>
            <a:off x="5102220" y="1256110"/>
            <a:ext cx="1611399" cy="300210"/>
          </a:xfrm>
          <a:prstGeom prst="rect">
            <a:avLst/>
          </a:prstGeom>
          <a:noFill/>
        </p:spPr>
        <p:txBody>
          <a:bodyPr wrap="square" rtlCol="0">
            <a:spAutoFit/>
          </a:bodyPr>
          <a:lstStyle/>
          <a:p>
            <a:r>
              <a:rPr lang="es-MX" sz="1351" dirty="0" smtClean="0">
                <a:solidFill>
                  <a:prstClr val="black"/>
                </a:solidFill>
              </a:rPr>
              <a:t>OCTUBRE 2021</a:t>
            </a:r>
            <a:endParaRPr lang="es-MX" sz="1351" dirty="0">
              <a:solidFill>
                <a:prstClr val="black"/>
              </a:solidFill>
            </a:endParaRPr>
          </a:p>
        </p:txBody>
      </p:sp>
      <p:pic>
        <p:nvPicPr>
          <p:cNvPr id="10" name="Imagen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92020" y="2057788"/>
            <a:ext cx="1410199" cy="1712517"/>
          </a:xfrm>
          <a:prstGeom prst="rect">
            <a:avLst/>
          </a:prstGeom>
        </p:spPr>
      </p:pic>
      <p:pic>
        <p:nvPicPr>
          <p:cNvPr id="11" name="Imagen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24629" y="3995341"/>
            <a:ext cx="3245476" cy="1535516"/>
          </a:xfrm>
          <a:prstGeom prst="rect">
            <a:avLst/>
          </a:prstGeom>
        </p:spPr>
      </p:pic>
      <p:pic>
        <p:nvPicPr>
          <p:cNvPr id="12" name="Imagen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37916" y="2063719"/>
            <a:ext cx="1461766" cy="1721154"/>
          </a:xfrm>
          <a:prstGeom prst="rect">
            <a:avLst/>
          </a:prstGeom>
        </p:spPr>
      </p:pic>
    </p:spTree>
    <p:extLst>
      <p:ext uri="{BB962C8B-B14F-4D97-AF65-F5344CB8AC3E}">
        <p14:creationId xmlns:p14="http://schemas.microsoft.com/office/powerpoint/2010/main" val="59456061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439652" y="1791980"/>
            <a:ext cx="6048672" cy="3888432"/>
          </a:xfrm>
          <a:prstGeom prst="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s-MX" sz="2400" dirty="0" smtClean="0">
                <a:solidFill>
                  <a:prstClr val="black"/>
                </a:solidFill>
              </a:rPr>
              <a:t> </a:t>
            </a:r>
            <a:endParaRPr lang="es-MX" sz="2400" dirty="0">
              <a:solidFill>
                <a:prstClr val="black"/>
              </a:solidFill>
            </a:endParaRPr>
          </a:p>
        </p:txBody>
      </p:sp>
      <p:sp>
        <p:nvSpPr>
          <p:cNvPr id="5" name="4 Rectángulo"/>
          <p:cNvSpPr/>
          <p:nvPr/>
        </p:nvSpPr>
        <p:spPr>
          <a:xfrm>
            <a:off x="1454731" y="1185388"/>
            <a:ext cx="6048672" cy="378043"/>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r>
              <a:rPr lang="es-MX" sz="1351" dirty="0" smtClean="0">
                <a:solidFill>
                  <a:prstClr val="black"/>
                </a:solidFill>
              </a:rPr>
              <a:t>Brigada de mantenimiento/López Cotilla   </a:t>
            </a:r>
            <a:endParaRPr lang="es-MX" sz="1351" dirty="0">
              <a:solidFill>
                <a:prstClr val="black"/>
              </a:solidFill>
            </a:endParaRPr>
          </a:p>
        </p:txBody>
      </p:sp>
      <p:cxnSp>
        <p:nvCxnSpPr>
          <p:cNvPr id="7" name="6 Conector recto"/>
          <p:cNvCxnSpPr/>
          <p:nvPr/>
        </p:nvCxnSpPr>
        <p:spPr>
          <a:xfrm>
            <a:off x="3383868" y="1791980"/>
            <a:ext cx="0" cy="3888432"/>
          </a:xfrm>
          <a:prstGeom prst="line">
            <a:avLst/>
          </a:prstGeom>
          <a:ln w="28575">
            <a:solidFill>
              <a:schemeClr val="accent2"/>
            </a:solidFill>
          </a:ln>
        </p:spPr>
        <p:style>
          <a:lnRef idx="2">
            <a:schemeClr val="accent6"/>
          </a:lnRef>
          <a:fillRef idx="0">
            <a:schemeClr val="accent6"/>
          </a:fillRef>
          <a:effectRef idx="1">
            <a:schemeClr val="accent6"/>
          </a:effectRef>
          <a:fontRef idx="minor">
            <a:schemeClr val="tx1"/>
          </a:fontRef>
        </p:style>
      </p:cxnSp>
      <p:sp>
        <p:nvSpPr>
          <p:cNvPr id="2" name="1 CuadroTexto"/>
          <p:cNvSpPr txBox="1"/>
          <p:nvPr/>
        </p:nvSpPr>
        <p:spPr>
          <a:xfrm>
            <a:off x="1547665" y="1970841"/>
            <a:ext cx="1674187" cy="3748719"/>
          </a:xfrm>
          <a:prstGeom prst="rect">
            <a:avLst/>
          </a:prstGeom>
          <a:noFill/>
        </p:spPr>
        <p:txBody>
          <a:bodyPr wrap="square" rtlCol="0">
            <a:spAutoFit/>
          </a:bodyPr>
          <a:lstStyle/>
          <a:p>
            <a:pPr algn="just">
              <a:lnSpc>
                <a:spcPct val="90000"/>
              </a:lnSpc>
              <a:spcBef>
                <a:spcPts val="751"/>
              </a:spcBef>
            </a:pPr>
            <a:r>
              <a:rPr lang="es-MX" sz="1200" dirty="0" smtClean="0">
                <a:solidFill>
                  <a:prstClr val="black"/>
                </a:solidFill>
              </a:rPr>
              <a:t>El viernes 15 de octubre, se realizó dos reportes ciudadanos de que las luminarias # 7540 (ubicada en Incalpa esquina Ramón Martínez)  y 7547 ubicada en Juárez esq. Jesús Ramírez, en la Plaza de López Cotilla) respectivamente, se encontraban fundidas, por lo cual esta Delegación de López Cotilla le dio seguimiento a hacer los reportes correspondientes a Alumbrado Público con los números 108522 y 108523, lo cual se hizo el cambio el mismo día.</a:t>
            </a:r>
            <a:endParaRPr lang="es-MX" sz="1200" dirty="0">
              <a:solidFill>
                <a:prstClr val="black"/>
              </a:solidFill>
            </a:endParaRPr>
          </a:p>
        </p:txBody>
      </p:sp>
      <p:sp>
        <p:nvSpPr>
          <p:cNvPr id="3" name="2 CuadroTexto"/>
          <p:cNvSpPr txBox="1"/>
          <p:nvPr/>
        </p:nvSpPr>
        <p:spPr>
          <a:xfrm>
            <a:off x="5527223" y="1217193"/>
            <a:ext cx="1611399" cy="300210"/>
          </a:xfrm>
          <a:prstGeom prst="rect">
            <a:avLst/>
          </a:prstGeom>
          <a:noFill/>
        </p:spPr>
        <p:txBody>
          <a:bodyPr wrap="square" rtlCol="0">
            <a:spAutoFit/>
          </a:bodyPr>
          <a:lstStyle/>
          <a:p>
            <a:r>
              <a:rPr lang="es-MX" sz="1351" dirty="0" smtClean="0">
                <a:solidFill>
                  <a:prstClr val="black"/>
                </a:solidFill>
              </a:rPr>
              <a:t>OCTUBRE 2021</a:t>
            </a:r>
            <a:endParaRPr lang="es-MX" sz="1351" dirty="0">
              <a:solidFill>
                <a:prstClr val="black"/>
              </a:solidFill>
            </a:endParaRPr>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22006" y="3710535"/>
            <a:ext cx="1913605" cy="1552307"/>
          </a:xfrm>
          <a:prstGeom prst="rect">
            <a:avLst/>
          </a:prstGeom>
        </p:spPr>
      </p:pic>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22006" y="1970841"/>
            <a:ext cx="1913606" cy="1504034"/>
          </a:xfrm>
          <a:prstGeom prst="rect">
            <a:avLst/>
          </a:prstGeom>
        </p:spPr>
      </p:pic>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60649" y="3710535"/>
            <a:ext cx="1808644" cy="1536589"/>
          </a:xfrm>
          <a:prstGeom prst="rect">
            <a:avLst/>
          </a:prstGeom>
        </p:spPr>
      </p:pic>
      <p:pic>
        <p:nvPicPr>
          <p:cNvPr id="10" name="Imagen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30717" y="1970841"/>
            <a:ext cx="1829271" cy="1504034"/>
          </a:xfrm>
          <a:prstGeom prst="rect">
            <a:avLst/>
          </a:prstGeom>
        </p:spPr>
      </p:pic>
    </p:spTree>
    <p:extLst>
      <p:ext uri="{BB962C8B-B14F-4D97-AF65-F5344CB8AC3E}">
        <p14:creationId xmlns:p14="http://schemas.microsoft.com/office/powerpoint/2010/main" val="123787602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561249" y="1767520"/>
            <a:ext cx="6048672" cy="3888432"/>
          </a:xfrm>
          <a:prstGeom prst="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s-MX" sz="2400" dirty="0" smtClean="0">
                <a:solidFill>
                  <a:prstClr val="black"/>
                </a:solidFill>
              </a:rPr>
              <a:t> </a:t>
            </a:r>
            <a:endParaRPr lang="es-MX" sz="2400" dirty="0">
              <a:solidFill>
                <a:prstClr val="black"/>
              </a:solidFill>
            </a:endParaRPr>
          </a:p>
        </p:txBody>
      </p:sp>
      <p:sp>
        <p:nvSpPr>
          <p:cNvPr id="5" name="4 Rectángulo"/>
          <p:cNvSpPr/>
          <p:nvPr/>
        </p:nvSpPr>
        <p:spPr>
          <a:xfrm>
            <a:off x="1439652" y="1178277"/>
            <a:ext cx="6048672" cy="378043"/>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r>
              <a:rPr lang="es-MX" sz="1351" dirty="0" smtClean="0">
                <a:solidFill>
                  <a:prstClr val="black"/>
                </a:solidFill>
              </a:rPr>
              <a:t>Visita a Colonias / Artesanos.   </a:t>
            </a:r>
            <a:endParaRPr lang="es-MX" sz="1351" dirty="0">
              <a:solidFill>
                <a:prstClr val="black"/>
              </a:solidFill>
            </a:endParaRPr>
          </a:p>
        </p:txBody>
      </p:sp>
      <p:cxnSp>
        <p:nvCxnSpPr>
          <p:cNvPr id="7" name="6 Conector recto"/>
          <p:cNvCxnSpPr/>
          <p:nvPr/>
        </p:nvCxnSpPr>
        <p:spPr>
          <a:xfrm>
            <a:off x="3383868" y="1791980"/>
            <a:ext cx="0" cy="3888432"/>
          </a:xfrm>
          <a:prstGeom prst="line">
            <a:avLst/>
          </a:prstGeom>
          <a:ln w="28575">
            <a:solidFill>
              <a:schemeClr val="accent2"/>
            </a:solidFill>
          </a:ln>
        </p:spPr>
        <p:style>
          <a:lnRef idx="2">
            <a:schemeClr val="accent6"/>
          </a:lnRef>
          <a:fillRef idx="0">
            <a:schemeClr val="accent6"/>
          </a:fillRef>
          <a:effectRef idx="1">
            <a:schemeClr val="accent6"/>
          </a:effectRef>
          <a:fontRef idx="minor">
            <a:schemeClr val="tx1"/>
          </a:fontRef>
        </p:style>
      </p:cxnSp>
      <p:sp>
        <p:nvSpPr>
          <p:cNvPr id="2" name="1 CuadroTexto"/>
          <p:cNvSpPr txBox="1"/>
          <p:nvPr/>
        </p:nvSpPr>
        <p:spPr>
          <a:xfrm>
            <a:off x="1547665" y="1970841"/>
            <a:ext cx="1674187" cy="1920526"/>
          </a:xfrm>
          <a:prstGeom prst="rect">
            <a:avLst/>
          </a:prstGeom>
          <a:noFill/>
        </p:spPr>
        <p:txBody>
          <a:bodyPr wrap="square" rtlCol="0">
            <a:spAutoFit/>
          </a:bodyPr>
          <a:lstStyle/>
          <a:p>
            <a:pPr algn="just">
              <a:lnSpc>
                <a:spcPct val="90000"/>
              </a:lnSpc>
              <a:spcBef>
                <a:spcPts val="751"/>
              </a:spcBef>
            </a:pPr>
            <a:r>
              <a:rPr lang="es-MX" sz="1200" dirty="0">
                <a:solidFill>
                  <a:prstClr val="black"/>
                </a:solidFill>
              </a:rPr>
              <a:t>El </a:t>
            </a:r>
            <a:r>
              <a:rPr lang="es-MX" sz="1200" dirty="0" smtClean="0">
                <a:solidFill>
                  <a:prstClr val="black"/>
                </a:solidFill>
              </a:rPr>
              <a:t>viernes 15 de octubre, personal de esta Delegación de López Cotilla, acudió a la Calle Artesanos para verificar un reporte ciudadano de que  requieren el arreglo y el bacheo por que se encuentran en pésima situación.</a:t>
            </a:r>
            <a:endParaRPr lang="es-MX" sz="1200" dirty="0">
              <a:solidFill>
                <a:prstClr val="black"/>
              </a:solidFill>
            </a:endParaRPr>
          </a:p>
        </p:txBody>
      </p:sp>
      <p:sp>
        <p:nvSpPr>
          <p:cNvPr id="3" name="2 CuadroTexto"/>
          <p:cNvSpPr txBox="1"/>
          <p:nvPr/>
        </p:nvSpPr>
        <p:spPr>
          <a:xfrm>
            <a:off x="5302454" y="1178277"/>
            <a:ext cx="1611399" cy="300210"/>
          </a:xfrm>
          <a:prstGeom prst="rect">
            <a:avLst/>
          </a:prstGeom>
          <a:noFill/>
        </p:spPr>
        <p:txBody>
          <a:bodyPr wrap="square" rtlCol="0">
            <a:spAutoFit/>
          </a:bodyPr>
          <a:lstStyle/>
          <a:p>
            <a:r>
              <a:rPr lang="es-MX" sz="1351" dirty="0" smtClean="0">
                <a:solidFill>
                  <a:prstClr val="black"/>
                </a:solidFill>
              </a:rPr>
              <a:t>OCTUBRE 2021</a:t>
            </a:r>
            <a:endParaRPr lang="es-MX" sz="1351" dirty="0">
              <a:solidFill>
                <a:prstClr val="black"/>
              </a:solidFill>
            </a:endParaRPr>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43212" y="3773489"/>
            <a:ext cx="1664942" cy="1783724"/>
          </a:xfrm>
          <a:prstGeom prst="rect">
            <a:avLst/>
          </a:prstGeom>
        </p:spPr>
      </p:pic>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28069" y="1850988"/>
            <a:ext cx="1515682" cy="1768926"/>
          </a:xfrm>
          <a:prstGeom prst="rect">
            <a:avLst/>
          </a:prstGeom>
        </p:spPr>
      </p:pic>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45885" y="1850988"/>
            <a:ext cx="1498586" cy="1768925"/>
          </a:xfrm>
          <a:prstGeom prst="rect">
            <a:avLst/>
          </a:prstGeom>
        </p:spPr>
      </p:pic>
    </p:spTree>
    <p:extLst>
      <p:ext uri="{BB962C8B-B14F-4D97-AF65-F5344CB8AC3E}">
        <p14:creationId xmlns:p14="http://schemas.microsoft.com/office/powerpoint/2010/main" val="330153857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561249" y="1767520"/>
            <a:ext cx="6048672" cy="3888432"/>
          </a:xfrm>
          <a:prstGeom prst="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s-MX" sz="2400" dirty="0" smtClean="0">
                <a:solidFill>
                  <a:prstClr val="black"/>
                </a:solidFill>
              </a:rPr>
              <a:t> </a:t>
            </a:r>
            <a:endParaRPr lang="es-MX" sz="2400" dirty="0">
              <a:solidFill>
                <a:prstClr val="black"/>
              </a:solidFill>
            </a:endParaRPr>
          </a:p>
        </p:txBody>
      </p:sp>
      <p:sp>
        <p:nvSpPr>
          <p:cNvPr id="5" name="4 Rectángulo"/>
          <p:cNvSpPr/>
          <p:nvPr/>
        </p:nvSpPr>
        <p:spPr>
          <a:xfrm>
            <a:off x="1439652" y="1178277"/>
            <a:ext cx="6048672" cy="378043"/>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r>
              <a:rPr lang="es-MX" sz="1351" dirty="0" smtClean="0">
                <a:solidFill>
                  <a:prstClr val="black"/>
                </a:solidFill>
              </a:rPr>
              <a:t>Brigada de Mantenimiento/</a:t>
            </a:r>
            <a:r>
              <a:rPr lang="es-MX" sz="1351" dirty="0" err="1" smtClean="0">
                <a:solidFill>
                  <a:prstClr val="black"/>
                </a:solidFill>
              </a:rPr>
              <a:t>Miravalle</a:t>
            </a:r>
            <a:r>
              <a:rPr lang="es-MX" sz="1351" dirty="0" smtClean="0">
                <a:solidFill>
                  <a:prstClr val="black"/>
                </a:solidFill>
              </a:rPr>
              <a:t>.   </a:t>
            </a:r>
            <a:endParaRPr lang="es-MX" sz="1351" dirty="0">
              <a:solidFill>
                <a:prstClr val="black"/>
              </a:solidFill>
            </a:endParaRPr>
          </a:p>
        </p:txBody>
      </p:sp>
      <p:cxnSp>
        <p:nvCxnSpPr>
          <p:cNvPr id="7" name="6 Conector recto"/>
          <p:cNvCxnSpPr/>
          <p:nvPr/>
        </p:nvCxnSpPr>
        <p:spPr>
          <a:xfrm flipH="1">
            <a:off x="3439067" y="1970841"/>
            <a:ext cx="3276" cy="3710333"/>
          </a:xfrm>
          <a:prstGeom prst="line">
            <a:avLst/>
          </a:prstGeom>
          <a:ln w="28575">
            <a:solidFill>
              <a:schemeClr val="accent2"/>
            </a:solidFill>
          </a:ln>
        </p:spPr>
        <p:style>
          <a:lnRef idx="2">
            <a:schemeClr val="accent6"/>
          </a:lnRef>
          <a:fillRef idx="0">
            <a:schemeClr val="accent6"/>
          </a:fillRef>
          <a:effectRef idx="1">
            <a:schemeClr val="accent6"/>
          </a:effectRef>
          <a:fontRef idx="minor">
            <a:schemeClr val="tx1"/>
          </a:fontRef>
        </p:style>
      </p:cxnSp>
      <p:sp>
        <p:nvSpPr>
          <p:cNvPr id="2" name="1 CuadroTexto"/>
          <p:cNvSpPr txBox="1"/>
          <p:nvPr/>
        </p:nvSpPr>
        <p:spPr>
          <a:xfrm>
            <a:off x="1547665" y="1970841"/>
            <a:ext cx="1674187" cy="1421928"/>
          </a:xfrm>
          <a:prstGeom prst="rect">
            <a:avLst/>
          </a:prstGeom>
          <a:noFill/>
        </p:spPr>
        <p:txBody>
          <a:bodyPr wrap="square" rtlCol="0">
            <a:spAutoFit/>
          </a:bodyPr>
          <a:lstStyle/>
          <a:p>
            <a:pPr algn="just">
              <a:lnSpc>
                <a:spcPct val="90000"/>
              </a:lnSpc>
              <a:spcBef>
                <a:spcPts val="751"/>
              </a:spcBef>
            </a:pPr>
            <a:r>
              <a:rPr lang="es-MX" sz="1200" dirty="0">
                <a:solidFill>
                  <a:prstClr val="black"/>
                </a:solidFill>
              </a:rPr>
              <a:t>El Lunes </a:t>
            </a:r>
            <a:r>
              <a:rPr lang="es-MX" sz="1200" dirty="0" smtClean="0">
                <a:solidFill>
                  <a:prstClr val="black"/>
                </a:solidFill>
              </a:rPr>
              <a:t>18 de octubre, </a:t>
            </a:r>
            <a:r>
              <a:rPr lang="es-MX" sz="1200" dirty="0">
                <a:solidFill>
                  <a:prstClr val="black"/>
                </a:solidFill>
              </a:rPr>
              <a:t>personal de esta Delegación, </a:t>
            </a:r>
            <a:r>
              <a:rPr lang="es-MX" sz="1200" dirty="0" smtClean="0">
                <a:solidFill>
                  <a:prstClr val="black"/>
                </a:solidFill>
              </a:rPr>
              <a:t>acudió a un operativo de limpieza en la Colonia </a:t>
            </a:r>
            <a:r>
              <a:rPr lang="es-MX" sz="1200" dirty="0" err="1" smtClean="0">
                <a:solidFill>
                  <a:prstClr val="black"/>
                </a:solidFill>
              </a:rPr>
              <a:t>Miravalle</a:t>
            </a:r>
            <a:r>
              <a:rPr lang="es-MX" sz="1200" dirty="0" smtClean="0">
                <a:solidFill>
                  <a:prstClr val="black"/>
                </a:solidFill>
              </a:rPr>
              <a:t>, debido a que se había realizado la poda de maleza sobre las calles. </a:t>
            </a:r>
            <a:endParaRPr lang="es-MX" sz="1200" dirty="0">
              <a:solidFill>
                <a:prstClr val="black"/>
              </a:solidFill>
            </a:endParaRPr>
          </a:p>
        </p:txBody>
      </p:sp>
      <p:sp>
        <p:nvSpPr>
          <p:cNvPr id="3" name="2 CuadroTexto"/>
          <p:cNvSpPr txBox="1"/>
          <p:nvPr/>
        </p:nvSpPr>
        <p:spPr>
          <a:xfrm>
            <a:off x="5302454" y="1178277"/>
            <a:ext cx="1611399" cy="300210"/>
          </a:xfrm>
          <a:prstGeom prst="rect">
            <a:avLst/>
          </a:prstGeom>
          <a:noFill/>
        </p:spPr>
        <p:txBody>
          <a:bodyPr wrap="square" rtlCol="0">
            <a:spAutoFit/>
          </a:bodyPr>
          <a:lstStyle/>
          <a:p>
            <a:r>
              <a:rPr lang="es-MX" sz="1351" dirty="0" smtClean="0">
                <a:solidFill>
                  <a:prstClr val="black"/>
                </a:solidFill>
              </a:rPr>
              <a:t>OCTUBRE 2021</a:t>
            </a:r>
            <a:endParaRPr lang="es-MX" sz="1351" dirty="0">
              <a:solidFill>
                <a:prstClr val="black"/>
              </a:solidFill>
            </a:endParaRPr>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47763" y="3873703"/>
            <a:ext cx="1580646" cy="1712663"/>
          </a:xfrm>
          <a:prstGeom prst="rect">
            <a:avLst/>
          </a:prstGeom>
        </p:spPr>
      </p:pic>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34922" y="3873703"/>
            <a:ext cx="1464747" cy="1712663"/>
          </a:xfrm>
          <a:prstGeom prst="rect">
            <a:avLst/>
          </a:prstGeom>
        </p:spPr>
      </p:pic>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47763" y="1970842"/>
            <a:ext cx="1555447" cy="1779824"/>
          </a:xfrm>
          <a:prstGeom prst="rect">
            <a:avLst/>
          </a:prstGeom>
        </p:spPr>
      </p:pic>
      <p:pic>
        <p:nvPicPr>
          <p:cNvPr id="10" name="Imagen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84552" y="1970841"/>
            <a:ext cx="1477077" cy="1779824"/>
          </a:xfrm>
          <a:prstGeom prst="rect">
            <a:avLst/>
          </a:prstGeom>
        </p:spPr>
      </p:pic>
    </p:spTree>
    <p:extLst>
      <p:ext uri="{BB962C8B-B14F-4D97-AF65-F5344CB8AC3E}">
        <p14:creationId xmlns:p14="http://schemas.microsoft.com/office/powerpoint/2010/main" val="308628254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561249" y="1767520"/>
            <a:ext cx="6048672" cy="3888432"/>
          </a:xfrm>
          <a:prstGeom prst="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s-MX" sz="2400" dirty="0" smtClean="0">
                <a:solidFill>
                  <a:prstClr val="black"/>
                </a:solidFill>
              </a:rPr>
              <a:t> </a:t>
            </a:r>
            <a:endParaRPr lang="es-MX" sz="2400" dirty="0">
              <a:solidFill>
                <a:prstClr val="black"/>
              </a:solidFill>
            </a:endParaRPr>
          </a:p>
        </p:txBody>
      </p:sp>
      <p:sp>
        <p:nvSpPr>
          <p:cNvPr id="5" name="4 Rectángulo"/>
          <p:cNvSpPr/>
          <p:nvPr/>
        </p:nvSpPr>
        <p:spPr>
          <a:xfrm>
            <a:off x="1439652" y="1178277"/>
            <a:ext cx="6048672" cy="378043"/>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r>
              <a:rPr lang="es-MX" sz="1351" dirty="0" smtClean="0">
                <a:solidFill>
                  <a:prstClr val="black"/>
                </a:solidFill>
              </a:rPr>
              <a:t>Brigada de mantenimiento / </a:t>
            </a:r>
            <a:r>
              <a:rPr lang="es-MX" sz="1351" dirty="0" err="1" smtClean="0">
                <a:solidFill>
                  <a:prstClr val="black"/>
                </a:solidFill>
              </a:rPr>
              <a:t>Miravalle</a:t>
            </a:r>
            <a:endParaRPr lang="es-MX" sz="1351" dirty="0" smtClean="0">
              <a:solidFill>
                <a:prstClr val="black"/>
              </a:solidFill>
            </a:endParaRPr>
          </a:p>
          <a:p>
            <a:r>
              <a:rPr lang="es-MX" sz="1351" dirty="0" smtClean="0">
                <a:solidFill>
                  <a:prstClr val="black"/>
                </a:solidFill>
              </a:rPr>
              <a:t>.   </a:t>
            </a:r>
            <a:endParaRPr lang="es-MX" sz="1351" dirty="0">
              <a:solidFill>
                <a:prstClr val="black"/>
              </a:solidFill>
            </a:endParaRPr>
          </a:p>
        </p:txBody>
      </p:sp>
      <p:cxnSp>
        <p:nvCxnSpPr>
          <p:cNvPr id="7" name="6 Conector recto"/>
          <p:cNvCxnSpPr/>
          <p:nvPr/>
        </p:nvCxnSpPr>
        <p:spPr>
          <a:xfrm>
            <a:off x="3383868" y="1791980"/>
            <a:ext cx="0" cy="3888432"/>
          </a:xfrm>
          <a:prstGeom prst="line">
            <a:avLst/>
          </a:prstGeom>
          <a:ln w="28575">
            <a:solidFill>
              <a:schemeClr val="accent2"/>
            </a:solidFill>
          </a:ln>
        </p:spPr>
        <p:style>
          <a:lnRef idx="2">
            <a:schemeClr val="accent6"/>
          </a:lnRef>
          <a:fillRef idx="0">
            <a:schemeClr val="accent6"/>
          </a:fillRef>
          <a:effectRef idx="1">
            <a:schemeClr val="accent6"/>
          </a:effectRef>
          <a:fontRef idx="minor">
            <a:schemeClr val="tx1"/>
          </a:fontRef>
        </p:style>
      </p:cxnSp>
      <p:sp>
        <p:nvSpPr>
          <p:cNvPr id="2" name="1 CuadroTexto"/>
          <p:cNvSpPr txBox="1"/>
          <p:nvPr/>
        </p:nvSpPr>
        <p:spPr>
          <a:xfrm>
            <a:off x="1547665" y="1970841"/>
            <a:ext cx="1674187" cy="1255728"/>
          </a:xfrm>
          <a:prstGeom prst="rect">
            <a:avLst/>
          </a:prstGeom>
          <a:noFill/>
        </p:spPr>
        <p:txBody>
          <a:bodyPr wrap="square" rtlCol="0">
            <a:spAutoFit/>
          </a:bodyPr>
          <a:lstStyle/>
          <a:p>
            <a:pPr algn="just">
              <a:lnSpc>
                <a:spcPct val="90000"/>
              </a:lnSpc>
              <a:spcBef>
                <a:spcPts val="751"/>
              </a:spcBef>
            </a:pPr>
            <a:r>
              <a:rPr lang="es-MX" sz="1200" dirty="0">
                <a:solidFill>
                  <a:prstClr val="black"/>
                </a:solidFill>
              </a:rPr>
              <a:t>El </a:t>
            </a:r>
            <a:r>
              <a:rPr lang="es-MX" sz="1200" dirty="0" smtClean="0">
                <a:solidFill>
                  <a:prstClr val="black"/>
                </a:solidFill>
              </a:rPr>
              <a:t>lunes 18 de octubre, </a:t>
            </a:r>
            <a:r>
              <a:rPr lang="es-MX" sz="1200" dirty="0">
                <a:solidFill>
                  <a:prstClr val="black"/>
                </a:solidFill>
              </a:rPr>
              <a:t>personal de esta Delegación, </a:t>
            </a:r>
            <a:r>
              <a:rPr lang="es-MX" sz="1200" dirty="0" smtClean="0">
                <a:solidFill>
                  <a:prstClr val="black"/>
                </a:solidFill>
              </a:rPr>
              <a:t>acudieron a un operativo a la colonia </a:t>
            </a:r>
            <a:r>
              <a:rPr lang="es-MX" sz="1200" dirty="0" err="1" smtClean="0">
                <a:solidFill>
                  <a:prstClr val="black"/>
                </a:solidFill>
              </a:rPr>
              <a:t>Miravalle</a:t>
            </a:r>
            <a:r>
              <a:rPr lang="es-MX" sz="1200" dirty="0" smtClean="0">
                <a:solidFill>
                  <a:prstClr val="black"/>
                </a:solidFill>
              </a:rPr>
              <a:t> para realizar la poda de árboles y maleza.</a:t>
            </a:r>
            <a:endParaRPr lang="es-MX" sz="1200" dirty="0">
              <a:solidFill>
                <a:prstClr val="black"/>
              </a:solidFill>
            </a:endParaRPr>
          </a:p>
        </p:txBody>
      </p:sp>
      <p:sp>
        <p:nvSpPr>
          <p:cNvPr id="3" name="2 CuadroTexto"/>
          <p:cNvSpPr txBox="1"/>
          <p:nvPr/>
        </p:nvSpPr>
        <p:spPr>
          <a:xfrm>
            <a:off x="5302454" y="1178277"/>
            <a:ext cx="1611399" cy="300210"/>
          </a:xfrm>
          <a:prstGeom prst="rect">
            <a:avLst/>
          </a:prstGeom>
          <a:noFill/>
        </p:spPr>
        <p:txBody>
          <a:bodyPr wrap="square" rtlCol="0">
            <a:spAutoFit/>
          </a:bodyPr>
          <a:lstStyle/>
          <a:p>
            <a:r>
              <a:rPr lang="es-MX" sz="1351" dirty="0" smtClean="0">
                <a:solidFill>
                  <a:prstClr val="black"/>
                </a:solidFill>
              </a:rPr>
              <a:t>OCTUBRE 2021</a:t>
            </a:r>
            <a:endParaRPr lang="es-MX" sz="1351" dirty="0">
              <a:solidFill>
                <a:prstClr val="black"/>
              </a:solidFill>
            </a:endParaRPr>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83358" y="1902373"/>
            <a:ext cx="1523130" cy="1811755"/>
          </a:xfrm>
          <a:prstGeom prst="rect">
            <a:avLst/>
          </a:prstGeom>
        </p:spPr>
      </p:pic>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69735" y="3817973"/>
            <a:ext cx="1494344" cy="1783467"/>
          </a:xfrm>
          <a:prstGeom prst="rect">
            <a:avLst/>
          </a:prstGeom>
        </p:spPr>
      </p:pic>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69735" y="1902373"/>
            <a:ext cx="1480760" cy="1833823"/>
          </a:xfrm>
          <a:prstGeom prst="rect">
            <a:avLst/>
          </a:prstGeom>
        </p:spPr>
      </p:pic>
      <p:pic>
        <p:nvPicPr>
          <p:cNvPr id="10" name="Imagen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83358" y="3777736"/>
            <a:ext cx="1523130" cy="1823703"/>
          </a:xfrm>
          <a:prstGeom prst="rect">
            <a:avLst/>
          </a:prstGeom>
        </p:spPr>
      </p:pic>
    </p:spTree>
    <p:extLst>
      <p:ext uri="{BB962C8B-B14F-4D97-AF65-F5344CB8AC3E}">
        <p14:creationId xmlns:p14="http://schemas.microsoft.com/office/powerpoint/2010/main" val="310835161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439652" y="1791980"/>
            <a:ext cx="6048672" cy="3888432"/>
          </a:xfrm>
          <a:prstGeom prst="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s-MX" sz="2400" dirty="0" smtClean="0">
                <a:solidFill>
                  <a:prstClr val="black"/>
                </a:solidFill>
              </a:rPr>
              <a:t> </a:t>
            </a:r>
            <a:endParaRPr lang="es-MX" sz="2400" dirty="0">
              <a:solidFill>
                <a:prstClr val="black"/>
              </a:solidFill>
            </a:endParaRPr>
          </a:p>
        </p:txBody>
      </p:sp>
      <p:sp>
        <p:nvSpPr>
          <p:cNvPr id="5" name="4 Rectángulo"/>
          <p:cNvSpPr/>
          <p:nvPr/>
        </p:nvSpPr>
        <p:spPr>
          <a:xfrm>
            <a:off x="1439652" y="1178277"/>
            <a:ext cx="6048672" cy="378043"/>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r>
              <a:rPr lang="es-MX" sz="1351" dirty="0" smtClean="0">
                <a:solidFill>
                  <a:prstClr val="black"/>
                </a:solidFill>
              </a:rPr>
              <a:t>Brigada de mantenimiento / López Cotilla.  </a:t>
            </a:r>
            <a:endParaRPr lang="es-MX" sz="1351" dirty="0">
              <a:solidFill>
                <a:prstClr val="black"/>
              </a:solidFill>
            </a:endParaRPr>
          </a:p>
        </p:txBody>
      </p:sp>
      <p:cxnSp>
        <p:nvCxnSpPr>
          <p:cNvPr id="7" name="6 Conector recto"/>
          <p:cNvCxnSpPr/>
          <p:nvPr/>
        </p:nvCxnSpPr>
        <p:spPr>
          <a:xfrm>
            <a:off x="3383868" y="1791980"/>
            <a:ext cx="0" cy="3888432"/>
          </a:xfrm>
          <a:prstGeom prst="line">
            <a:avLst/>
          </a:prstGeom>
          <a:ln w="28575">
            <a:solidFill>
              <a:schemeClr val="accent2"/>
            </a:solidFill>
          </a:ln>
        </p:spPr>
        <p:style>
          <a:lnRef idx="2">
            <a:schemeClr val="accent6"/>
          </a:lnRef>
          <a:fillRef idx="0">
            <a:schemeClr val="accent6"/>
          </a:fillRef>
          <a:effectRef idx="1">
            <a:schemeClr val="accent6"/>
          </a:effectRef>
          <a:fontRef idx="minor">
            <a:schemeClr val="tx1"/>
          </a:fontRef>
        </p:style>
      </p:cxnSp>
      <p:sp>
        <p:nvSpPr>
          <p:cNvPr id="2" name="1 CuadroTexto"/>
          <p:cNvSpPr txBox="1"/>
          <p:nvPr/>
        </p:nvSpPr>
        <p:spPr>
          <a:xfrm>
            <a:off x="1547665" y="1970841"/>
            <a:ext cx="1674187" cy="2419124"/>
          </a:xfrm>
          <a:prstGeom prst="rect">
            <a:avLst/>
          </a:prstGeom>
          <a:noFill/>
        </p:spPr>
        <p:txBody>
          <a:bodyPr wrap="square" rtlCol="0">
            <a:spAutoFit/>
          </a:bodyPr>
          <a:lstStyle/>
          <a:p>
            <a:pPr algn="just">
              <a:lnSpc>
                <a:spcPct val="90000"/>
              </a:lnSpc>
              <a:spcBef>
                <a:spcPts val="751"/>
              </a:spcBef>
            </a:pPr>
            <a:r>
              <a:rPr lang="es-MX" sz="1200" dirty="0">
                <a:solidFill>
                  <a:prstClr val="black"/>
                </a:solidFill>
              </a:rPr>
              <a:t>El </a:t>
            </a:r>
            <a:r>
              <a:rPr lang="es-MX" sz="1200" dirty="0" smtClean="0">
                <a:solidFill>
                  <a:prstClr val="black"/>
                </a:solidFill>
              </a:rPr>
              <a:t>Martes 19 de octubre, el C. Delegado Ricardo Meléndez Romero, acudió a la calle Juárez # 55, en la Colonia López Cotilla, junto con el personal de Agua Potable y Alcantarillado a la reparación de una fuga de agua que los ciudadanos reportaron, lo cual, quedó arreglada.</a:t>
            </a:r>
            <a:endParaRPr lang="es-MX" sz="1200" dirty="0">
              <a:solidFill>
                <a:prstClr val="black"/>
              </a:solidFill>
            </a:endParaRPr>
          </a:p>
        </p:txBody>
      </p:sp>
      <p:sp>
        <p:nvSpPr>
          <p:cNvPr id="3" name="2 CuadroTexto"/>
          <p:cNvSpPr txBox="1"/>
          <p:nvPr/>
        </p:nvSpPr>
        <p:spPr>
          <a:xfrm>
            <a:off x="5302454" y="1178277"/>
            <a:ext cx="1611399" cy="300210"/>
          </a:xfrm>
          <a:prstGeom prst="rect">
            <a:avLst/>
          </a:prstGeom>
          <a:noFill/>
        </p:spPr>
        <p:txBody>
          <a:bodyPr wrap="square" rtlCol="0">
            <a:spAutoFit/>
          </a:bodyPr>
          <a:lstStyle/>
          <a:p>
            <a:r>
              <a:rPr lang="es-MX" sz="1351" dirty="0" smtClean="0">
                <a:solidFill>
                  <a:prstClr val="black"/>
                </a:solidFill>
              </a:rPr>
              <a:t>OCTUBRE 2021</a:t>
            </a:r>
            <a:endParaRPr lang="es-MX" sz="1351" dirty="0">
              <a:solidFill>
                <a:prstClr val="black"/>
              </a:solidFill>
            </a:endParaRPr>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00640" y="1970841"/>
            <a:ext cx="1195944" cy="1719330"/>
          </a:xfrm>
          <a:prstGeom prst="rect">
            <a:avLst/>
          </a:prstGeom>
        </p:spPr>
      </p:pic>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58601" y="1970842"/>
            <a:ext cx="1154991" cy="1738274"/>
          </a:xfrm>
          <a:prstGeom prst="rect">
            <a:avLst/>
          </a:prstGeom>
        </p:spPr>
      </p:pic>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22591" y="1970841"/>
            <a:ext cx="1269097" cy="1719330"/>
          </a:xfrm>
          <a:prstGeom prst="rect">
            <a:avLst/>
          </a:prstGeom>
        </p:spPr>
      </p:pic>
      <p:pic>
        <p:nvPicPr>
          <p:cNvPr id="10" name="Imagen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500639" y="3875577"/>
            <a:ext cx="1195943" cy="1693572"/>
          </a:xfrm>
          <a:prstGeom prst="rect">
            <a:avLst/>
          </a:prstGeom>
        </p:spPr>
      </p:pic>
      <p:pic>
        <p:nvPicPr>
          <p:cNvPr id="11" name="Imagen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13352" y="3875577"/>
            <a:ext cx="1309239" cy="1693572"/>
          </a:xfrm>
          <a:prstGeom prst="rect">
            <a:avLst/>
          </a:prstGeom>
        </p:spPr>
      </p:pic>
      <p:pic>
        <p:nvPicPr>
          <p:cNvPr id="12" name="Imagen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78690" y="3824062"/>
            <a:ext cx="1212998" cy="1745087"/>
          </a:xfrm>
          <a:prstGeom prst="rect">
            <a:avLst/>
          </a:prstGeom>
        </p:spPr>
      </p:pic>
    </p:spTree>
    <p:extLst>
      <p:ext uri="{BB962C8B-B14F-4D97-AF65-F5344CB8AC3E}">
        <p14:creationId xmlns:p14="http://schemas.microsoft.com/office/powerpoint/2010/main" val="148594498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561249" y="1767520"/>
            <a:ext cx="6048672" cy="3888432"/>
          </a:xfrm>
          <a:prstGeom prst="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s-MX" sz="2400" dirty="0" smtClean="0">
                <a:solidFill>
                  <a:prstClr val="black"/>
                </a:solidFill>
              </a:rPr>
              <a:t> </a:t>
            </a:r>
            <a:endParaRPr lang="es-MX" sz="2400" dirty="0">
              <a:solidFill>
                <a:prstClr val="black"/>
              </a:solidFill>
            </a:endParaRPr>
          </a:p>
        </p:txBody>
      </p:sp>
      <p:sp>
        <p:nvSpPr>
          <p:cNvPr id="5" name="4 Rectángulo"/>
          <p:cNvSpPr/>
          <p:nvPr/>
        </p:nvSpPr>
        <p:spPr>
          <a:xfrm>
            <a:off x="1547665" y="1178277"/>
            <a:ext cx="6048672" cy="378043"/>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r>
              <a:rPr lang="es-MX" sz="1351" dirty="0" smtClean="0">
                <a:solidFill>
                  <a:prstClr val="black"/>
                </a:solidFill>
              </a:rPr>
              <a:t>Brigada de mantenimiento / López Cotilla   </a:t>
            </a:r>
            <a:endParaRPr lang="es-MX" sz="1351" dirty="0">
              <a:solidFill>
                <a:prstClr val="black"/>
              </a:solidFill>
            </a:endParaRPr>
          </a:p>
        </p:txBody>
      </p:sp>
      <p:cxnSp>
        <p:nvCxnSpPr>
          <p:cNvPr id="7" name="6 Conector recto"/>
          <p:cNvCxnSpPr/>
          <p:nvPr/>
        </p:nvCxnSpPr>
        <p:spPr>
          <a:xfrm>
            <a:off x="3383868" y="1791980"/>
            <a:ext cx="0" cy="3888432"/>
          </a:xfrm>
          <a:prstGeom prst="line">
            <a:avLst/>
          </a:prstGeom>
          <a:ln w="28575">
            <a:solidFill>
              <a:schemeClr val="accent2"/>
            </a:solidFill>
          </a:ln>
        </p:spPr>
        <p:style>
          <a:lnRef idx="2">
            <a:schemeClr val="accent6"/>
          </a:lnRef>
          <a:fillRef idx="0">
            <a:schemeClr val="accent6"/>
          </a:fillRef>
          <a:effectRef idx="1">
            <a:schemeClr val="accent6"/>
          </a:effectRef>
          <a:fontRef idx="minor">
            <a:schemeClr val="tx1"/>
          </a:fontRef>
        </p:style>
      </p:cxnSp>
      <p:sp>
        <p:nvSpPr>
          <p:cNvPr id="2" name="1 CuadroTexto"/>
          <p:cNvSpPr txBox="1"/>
          <p:nvPr/>
        </p:nvSpPr>
        <p:spPr>
          <a:xfrm>
            <a:off x="1547665" y="1970841"/>
            <a:ext cx="1674187" cy="2252924"/>
          </a:xfrm>
          <a:prstGeom prst="rect">
            <a:avLst/>
          </a:prstGeom>
          <a:noFill/>
        </p:spPr>
        <p:txBody>
          <a:bodyPr wrap="square" rtlCol="0">
            <a:spAutoFit/>
          </a:bodyPr>
          <a:lstStyle/>
          <a:p>
            <a:pPr algn="just">
              <a:lnSpc>
                <a:spcPct val="90000"/>
              </a:lnSpc>
              <a:spcBef>
                <a:spcPts val="751"/>
              </a:spcBef>
            </a:pPr>
            <a:r>
              <a:rPr lang="es-MX" sz="1200" dirty="0">
                <a:solidFill>
                  <a:prstClr val="black"/>
                </a:solidFill>
              </a:rPr>
              <a:t>El </a:t>
            </a:r>
            <a:r>
              <a:rPr lang="es-MX" sz="1200" dirty="0" smtClean="0">
                <a:solidFill>
                  <a:prstClr val="black"/>
                </a:solidFill>
              </a:rPr>
              <a:t>Martes 19 </a:t>
            </a:r>
            <a:r>
              <a:rPr lang="es-MX" sz="1200" dirty="0">
                <a:solidFill>
                  <a:prstClr val="black"/>
                </a:solidFill>
              </a:rPr>
              <a:t>de </a:t>
            </a:r>
            <a:r>
              <a:rPr lang="es-MX" sz="1200" dirty="0" smtClean="0">
                <a:solidFill>
                  <a:prstClr val="black"/>
                </a:solidFill>
              </a:rPr>
              <a:t>octubre, </a:t>
            </a:r>
            <a:r>
              <a:rPr lang="es-MX" sz="1200" dirty="0">
                <a:solidFill>
                  <a:prstClr val="black"/>
                </a:solidFill>
              </a:rPr>
              <a:t>personal de esta Delegación, </a:t>
            </a:r>
            <a:r>
              <a:rPr lang="es-MX" sz="1200" dirty="0" smtClean="0">
                <a:solidFill>
                  <a:prstClr val="black"/>
                </a:solidFill>
              </a:rPr>
              <a:t>acudió </a:t>
            </a:r>
            <a:r>
              <a:rPr lang="es-MX" sz="1200" dirty="0">
                <a:solidFill>
                  <a:prstClr val="black"/>
                </a:solidFill>
              </a:rPr>
              <a:t>al domicilio que se encuentra ubicado </a:t>
            </a:r>
            <a:r>
              <a:rPr lang="es-MX" sz="1200" dirty="0" smtClean="0">
                <a:solidFill>
                  <a:prstClr val="black"/>
                </a:solidFill>
              </a:rPr>
              <a:t>en la calle Ferrocarril esquina Anáhuac en la colonia López Cotilla, junto con el personal de Aseo Publico, con la finalidad de que se realice la recolección de basura, lo cual se hizo.</a:t>
            </a:r>
            <a:endParaRPr lang="es-MX" sz="1200" dirty="0">
              <a:solidFill>
                <a:prstClr val="black"/>
              </a:solidFill>
            </a:endParaRPr>
          </a:p>
        </p:txBody>
      </p:sp>
      <p:sp>
        <p:nvSpPr>
          <p:cNvPr id="3" name="2 CuadroTexto"/>
          <p:cNvSpPr txBox="1"/>
          <p:nvPr/>
        </p:nvSpPr>
        <p:spPr>
          <a:xfrm>
            <a:off x="5302454" y="1178277"/>
            <a:ext cx="1611399" cy="300210"/>
          </a:xfrm>
          <a:prstGeom prst="rect">
            <a:avLst/>
          </a:prstGeom>
          <a:noFill/>
        </p:spPr>
        <p:txBody>
          <a:bodyPr wrap="square" rtlCol="0">
            <a:spAutoFit/>
          </a:bodyPr>
          <a:lstStyle/>
          <a:p>
            <a:r>
              <a:rPr lang="es-MX" sz="1351" dirty="0" smtClean="0">
                <a:solidFill>
                  <a:prstClr val="black"/>
                </a:solidFill>
              </a:rPr>
              <a:t>OCTUBRE 2021</a:t>
            </a:r>
            <a:endParaRPr lang="es-MX" sz="1351" dirty="0">
              <a:solidFill>
                <a:prstClr val="black"/>
              </a:solidFill>
            </a:endParaRPr>
          </a:p>
        </p:txBody>
      </p:sp>
      <p:pic>
        <p:nvPicPr>
          <p:cNvPr id="10" name="Imagen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79583" y="3747753"/>
            <a:ext cx="1596980" cy="1832496"/>
          </a:xfrm>
          <a:prstGeom prst="rect">
            <a:avLst/>
          </a:prstGeom>
        </p:spPr>
      </p:pic>
      <p:pic>
        <p:nvPicPr>
          <p:cNvPr id="11" name="Imagen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70479" y="3764560"/>
            <a:ext cx="1536008" cy="1830844"/>
          </a:xfrm>
          <a:prstGeom prst="rect">
            <a:avLst/>
          </a:prstGeom>
        </p:spPr>
      </p:pic>
      <p:pic>
        <p:nvPicPr>
          <p:cNvPr id="12" name="Imagen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79583" y="1794463"/>
            <a:ext cx="1596980" cy="1853554"/>
          </a:xfrm>
          <a:prstGeom prst="rect">
            <a:avLst/>
          </a:prstGeom>
        </p:spPr>
      </p:pic>
      <p:pic>
        <p:nvPicPr>
          <p:cNvPr id="13" name="Imagen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50128" y="1792260"/>
            <a:ext cx="1556359" cy="1857961"/>
          </a:xfrm>
          <a:prstGeom prst="rect">
            <a:avLst/>
          </a:prstGeom>
        </p:spPr>
      </p:pic>
    </p:spTree>
    <p:extLst>
      <p:ext uri="{BB962C8B-B14F-4D97-AF65-F5344CB8AC3E}">
        <p14:creationId xmlns:p14="http://schemas.microsoft.com/office/powerpoint/2010/main" val="188827769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561249" y="1767520"/>
            <a:ext cx="6048672" cy="3888432"/>
          </a:xfrm>
          <a:prstGeom prst="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s-MX" sz="2400" dirty="0" smtClean="0">
                <a:solidFill>
                  <a:prstClr val="black"/>
                </a:solidFill>
              </a:rPr>
              <a:t> </a:t>
            </a:r>
            <a:endParaRPr lang="es-MX" sz="2400" dirty="0">
              <a:solidFill>
                <a:prstClr val="black"/>
              </a:solidFill>
            </a:endParaRPr>
          </a:p>
        </p:txBody>
      </p:sp>
      <p:sp>
        <p:nvSpPr>
          <p:cNvPr id="5" name="4 Rectángulo"/>
          <p:cNvSpPr/>
          <p:nvPr/>
        </p:nvSpPr>
        <p:spPr>
          <a:xfrm>
            <a:off x="1439652" y="1178277"/>
            <a:ext cx="6048672" cy="378043"/>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r>
              <a:rPr lang="es-MX" sz="1351" dirty="0" smtClean="0">
                <a:solidFill>
                  <a:prstClr val="black"/>
                </a:solidFill>
              </a:rPr>
              <a:t>Brigada de Mantenimiento / López Cotilla.   </a:t>
            </a:r>
            <a:endParaRPr lang="es-MX" sz="1351" dirty="0">
              <a:solidFill>
                <a:prstClr val="black"/>
              </a:solidFill>
            </a:endParaRPr>
          </a:p>
        </p:txBody>
      </p:sp>
      <p:cxnSp>
        <p:nvCxnSpPr>
          <p:cNvPr id="7" name="6 Conector recto"/>
          <p:cNvCxnSpPr/>
          <p:nvPr/>
        </p:nvCxnSpPr>
        <p:spPr>
          <a:xfrm>
            <a:off x="3383868" y="1791980"/>
            <a:ext cx="0" cy="3888432"/>
          </a:xfrm>
          <a:prstGeom prst="line">
            <a:avLst/>
          </a:prstGeom>
          <a:ln w="28575">
            <a:solidFill>
              <a:schemeClr val="accent2"/>
            </a:solidFill>
          </a:ln>
        </p:spPr>
        <p:style>
          <a:lnRef idx="2">
            <a:schemeClr val="accent6"/>
          </a:lnRef>
          <a:fillRef idx="0">
            <a:schemeClr val="accent6"/>
          </a:fillRef>
          <a:effectRef idx="1">
            <a:schemeClr val="accent6"/>
          </a:effectRef>
          <a:fontRef idx="minor">
            <a:schemeClr val="tx1"/>
          </a:fontRef>
        </p:style>
      </p:cxnSp>
      <p:sp>
        <p:nvSpPr>
          <p:cNvPr id="2" name="1 CuadroTexto"/>
          <p:cNvSpPr txBox="1"/>
          <p:nvPr/>
        </p:nvSpPr>
        <p:spPr>
          <a:xfrm>
            <a:off x="1547665" y="1970841"/>
            <a:ext cx="1674187" cy="1754326"/>
          </a:xfrm>
          <a:prstGeom prst="rect">
            <a:avLst/>
          </a:prstGeom>
          <a:noFill/>
        </p:spPr>
        <p:txBody>
          <a:bodyPr wrap="square" rtlCol="0">
            <a:spAutoFit/>
          </a:bodyPr>
          <a:lstStyle/>
          <a:p>
            <a:pPr algn="just">
              <a:lnSpc>
                <a:spcPct val="90000"/>
              </a:lnSpc>
              <a:spcBef>
                <a:spcPts val="751"/>
              </a:spcBef>
            </a:pPr>
            <a:r>
              <a:rPr lang="es-MX" sz="1200" dirty="0">
                <a:solidFill>
                  <a:prstClr val="black"/>
                </a:solidFill>
              </a:rPr>
              <a:t>El </a:t>
            </a:r>
            <a:r>
              <a:rPr lang="es-MX" sz="1200" dirty="0" smtClean="0">
                <a:solidFill>
                  <a:prstClr val="black"/>
                </a:solidFill>
              </a:rPr>
              <a:t>Martes 19 de octubre, el C. Delegado Ricardo Meléndez Romero, acudió junto con personal de pavimento, a recoger material para la reparación de adoquín de las calles de la Colonia López Cotilla.</a:t>
            </a:r>
            <a:endParaRPr lang="es-MX" sz="1200" dirty="0">
              <a:solidFill>
                <a:prstClr val="black"/>
              </a:solidFill>
            </a:endParaRPr>
          </a:p>
        </p:txBody>
      </p:sp>
      <p:sp>
        <p:nvSpPr>
          <p:cNvPr id="3" name="2 CuadroTexto"/>
          <p:cNvSpPr txBox="1"/>
          <p:nvPr/>
        </p:nvSpPr>
        <p:spPr>
          <a:xfrm>
            <a:off x="5302454" y="1178277"/>
            <a:ext cx="1611399" cy="300210"/>
          </a:xfrm>
          <a:prstGeom prst="rect">
            <a:avLst/>
          </a:prstGeom>
          <a:noFill/>
        </p:spPr>
        <p:txBody>
          <a:bodyPr wrap="square" rtlCol="0">
            <a:spAutoFit/>
          </a:bodyPr>
          <a:lstStyle/>
          <a:p>
            <a:r>
              <a:rPr lang="es-MX" sz="1351" dirty="0" smtClean="0">
                <a:solidFill>
                  <a:prstClr val="black"/>
                </a:solidFill>
              </a:rPr>
              <a:t>OCTUBRE 2021</a:t>
            </a:r>
            <a:endParaRPr lang="es-MX" sz="1351" dirty="0">
              <a:solidFill>
                <a:prstClr val="black"/>
              </a:solidFill>
            </a:endParaRPr>
          </a:p>
        </p:txBody>
      </p:sp>
      <p:pic>
        <p:nvPicPr>
          <p:cNvPr id="11" name="Imagen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79636" y="2352849"/>
            <a:ext cx="2291005" cy="1719328"/>
          </a:xfrm>
          <a:prstGeom prst="rect">
            <a:avLst/>
          </a:prstGeom>
        </p:spPr>
      </p:pic>
      <p:pic>
        <p:nvPicPr>
          <p:cNvPr id="12" name="Imagen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97453" y="1984679"/>
            <a:ext cx="1842904" cy="2455669"/>
          </a:xfrm>
          <a:prstGeom prst="rect">
            <a:avLst/>
          </a:prstGeom>
        </p:spPr>
      </p:pic>
    </p:spTree>
    <p:extLst>
      <p:ext uri="{BB962C8B-B14F-4D97-AF65-F5344CB8AC3E}">
        <p14:creationId xmlns:p14="http://schemas.microsoft.com/office/powerpoint/2010/main" val="15424995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439652" y="1791980"/>
            <a:ext cx="6048672" cy="3888432"/>
          </a:xfrm>
          <a:prstGeom prst="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s-MX" sz="2400" dirty="0">
              <a:solidFill>
                <a:prstClr val="black"/>
              </a:solidFill>
            </a:endParaRPr>
          </a:p>
        </p:txBody>
      </p:sp>
      <p:sp>
        <p:nvSpPr>
          <p:cNvPr id="5" name="4 Rectángulo"/>
          <p:cNvSpPr/>
          <p:nvPr/>
        </p:nvSpPr>
        <p:spPr>
          <a:xfrm>
            <a:off x="1439652" y="1178277"/>
            <a:ext cx="6048672" cy="378043"/>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r>
              <a:rPr lang="es-MX" sz="1351" dirty="0" smtClean="0">
                <a:solidFill>
                  <a:prstClr val="black"/>
                </a:solidFill>
              </a:rPr>
              <a:t>Brigadas de Mantenimiento / Valle de la Misericordia </a:t>
            </a:r>
            <a:endParaRPr lang="es-MX" sz="1351" dirty="0">
              <a:solidFill>
                <a:prstClr val="black"/>
              </a:solidFill>
            </a:endParaRPr>
          </a:p>
        </p:txBody>
      </p:sp>
      <p:cxnSp>
        <p:nvCxnSpPr>
          <p:cNvPr id="7" name="6 Conector recto"/>
          <p:cNvCxnSpPr/>
          <p:nvPr/>
        </p:nvCxnSpPr>
        <p:spPr>
          <a:xfrm>
            <a:off x="3383868" y="1791980"/>
            <a:ext cx="0" cy="3888432"/>
          </a:xfrm>
          <a:prstGeom prst="line">
            <a:avLst/>
          </a:prstGeom>
          <a:ln w="28575">
            <a:solidFill>
              <a:schemeClr val="accent2"/>
            </a:solidFill>
          </a:ln>
        </p:spPr>
        <p:style>
          <a:lnRef idx="2">
            <a:schemeClr val="accent6"/>
          </a:lnRef>
          <a:fillRef idx="0">
            <a:schemeClr val="accent6"/>
          </a:fillRef>
          <a:effectRef idx="1">
            <a:schemeClr val="accent6"/>
          </a:effectRef>
          <a:fontRef idx="minor">
            <a:schemeClr val="tx1"/>
          </a:fontRef>
        </p:style>
      </p:cxnSp>
      <p:sp>
        <p:nvSpPr>
          <p:cNvPr id="2" name="1 CuadroTexto"/>
          <p:cNvSpPr txBox="1"/>
          <p:nvPr/>
        </p:nvSpPr>
        <p:spPr>
          <a:xfrm>
            <a:off x="1547665" y="1970841"/>
            <a:ext cx="1674187" cy="2585323"/>
          </a:xfrm>
          <a:prstGeom prst="rect">
            <a:avLst/>
          </a:prstGeom>
          <a:noFill/>
        </p:spPr>
        <p:txBody>
          <a:bodyPr wrap="square" rtlCol="0">
            <a:spAutoFit/>
          </a:bodyPr>
          <a:lstStyle/>
          <a:p>
            <a:pPr algn="just">
              <a:lnSpc>
                <a:spcPct val="90000"/>
              </a:lnSpc>
              <a:spcBef>
                <a:spcPts val="751"/>
              </a:spcBef>
            </a:pPr>
            <a:r>
              <a:rPr lang="es-MX" sz="1200" dirty="0" smtClean="0">
                <a:solidFill>
                  <a:prstClr val="black"/>
                </a:solidFill>
              </a:rPr>
              <a:t>El 28 de septiembre, personal de esta Delegación, acudimos a la calle San Ignacio y San Fernando, en la Colonia Valle de la Misericordia, para revisar los trabajos de limpieza y así mismo, se llevó a cabo la realización de una zanja para que circule el agua a causa de las inundaciones del temporal de lluvia.</a:t>
            </a:r>
            <a:endParaRPr lang="es-MX" sz="1200" dirty="0">
              <a:solidFill>
                <a:prstClr val="black"/>
              </a:solidFill>
            </a:endParaRPr>
          </a:p>
        </p:txBody>
      </p:sp>
      <p:sp>
        <p:nvSpPr>
          <p:cNvPr id="3" name="2 CuadroTexto"/>
          <p:cNvSpPr txBox="1"/>
          <p:nvPr/>
        </p:nvSpPr>
        <p:spPr>
          <a:xfrm>
            <a:off x="5437071" y="1223835"/>
            <a:ext cx="1611399" cy="300210"/>
          </a:xfrm>
          <a:prstGeom prst="rect">
            <a:avLst/>
          </a:prstGeom>
          <a:noFill/>
        </p:spPr>
        <p:txBody>
          <a:bodyPr wrap="square" rtlCol="0">
            <a:spAutoFit/>
          </a:bodyPr>
          <a:lstStyle/>
          <a:p>
            <a:r>
              <a:rPr lang="es-MX" sz="1351" dirty="0" smtClean="0">
                <a:solidFill>
                  <a:prstClr val="black"/>
                </a:solidFill>
              </a:rPr>
              <a:t>OCTUBRE 2021</a:t>
            </a:r>
            <a:endParaRPr lang="es-MX" sz="1351" dirty="0">
              <a:solidFill>
                <a:prstClr val="black"/>
              </a:solidFill>
            </a:endParaRPr>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69185" y="3849472"/>
            <a:ext cx="1707377" cy="1466880"/>
          </a:xfrm>
          <a:prstGeom prst="rect">
            <a:avLst/>
          </a:prstGeom>
        </p:spPr>
      </p:pic>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30218" y="3850783"/>
            <a:ext cx="1807334" cy="1465569"/>
          </a:xfrm>
          <a:prstGeom prst="rect">
            <a:avLst/>
          </a:prstGeom>
        </p:spPr>
      </p:pic>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87136" y="2024538"/>
            <a:ext cx="1849935" cy="1462185"/>
          </a:xfrm>
          <a:prstGeom prst="rect">
            <a:avLst/>
          </a:prstGeom>
        </p:spPr>
      </p:pic>
      <p:pic>
        <p:nvPicPr>
          <p:cNvPr id="10" name="Imagen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9185" y="2024538"/>
            <a:ext cx="1707377" cy="1460874"/>
          </a:xfrm>
          <a:prstGeom prst="rect">
            <a:avLst/>
          </a:prstGeom>
        </p:spPr>
      </p:pic>
    </p:spTree>
    <p:extLst>
      <p:ext uri="{BB962C8B-B14F-4D97-AF65-F5344CB8AC3E}">
        <p14:creationId xmlns:p14="http://schemas.microsoft.com/office/powerpoint/2010/main" val="134944466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561249" y="1767520"/>
            <a:ext cx="6048672" cy="3888432"/>
          </a:xfrm>
          <a:prstGeom prst="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s-MX" sz="2400" dirty="0" smtClean="0">
                <a:solidFill>
                  <a:prstClr val="black"/>
                </a:solidFill>
              </a:rPr>
              <a:t> </a:t>
            </a:r>
            <a:endParaRPr lang="es-MX" sz="2400" dirty="0">
              <a:solidFill>
                <a:prstClr val="black"/>
              </a:solidFill>
            </a:endParaRPr>
          </a:p>
        </p:txBody>
      </p:sp>
      <p:sp>
        <p:nvSpPr>
          <p:cNvPr id="5" name="4 Rectángulo"/>
          <p:cNvSpPr/>
          <p:nvPr/>
        </p:nvSpPr>
        <p:spPr>
          <a:xfrm>
            <a:off x="1439652" y="1178277"/>
            <a:ext cx="6048672" cy="378043"/>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r>
              <a:rPr lang="es-MX" sz="1351" dirty="0" smtClean="0">
                <a:solidFill>
                  <a:prstClr val="black"/>
                </a:solidFill>
              </a:rPr>
              <a:t>Brigada de mantenimiento / López Cotilla.   </a:t>
            </a:r>
            <a:endParaRPr lang="es-MX" sz="1351" dirty="0">
              <a:solidFill>
                <a:prstClr val="black"/>
              </a:solidFill>
            </a:endParaRPr>
          </a:p>
        </p:txBody>
      </p:sp>
      <p:cxnSp>
        <p:nvCxnSpPr>
          <p:cNvPr id="7" name="6 Conector recto"/>
          <p:cNvCxnSpPr/>
          <p:nvPr/>
        </p:nvCxnSpPr>
        <p:spPr>
          <a:xfrm>
            <a:off x="3383868" y="1791980"/>
            <a:ext cx="0" cy="3888432"/>
          </a:xfrm>
          <a:prstGeom prst="line">
            <a:avLst/>
          </a:prstGeom>
          <a:ln w="28575">
            <a:solidFill>
              <a:schemeClr val="accent2"/>
            </a:solidFill>
          </a:ln>
        </p:spPr>
        <p:style>
          <a:lnRef idx="2">
            <a:schemeClr val="accent6"/>
          </a:lnRef>
          <a:fillRef idx="0">
            <a:schemeClr val="accent6"/>
          </a:fillRef>
          <a:effectRef idx="1">
            <a:schemeClr val="accent6"/>
          </a:effectRef>
          <a:fontRef idx="minor">
            <a:schemeClr val="tx1"/>
          </a:fontRef>
        </p:style>
      </p:cxnSp>
      <p:sp>
        <p:nvSpPr>
          <p:cNvPr id="2" name="1 CuadroTexto"/>
          <p:cNvSpPr txBox="1"/>
          <p:nvPr/>
        </p:nvSpPr>
        <p:spPr>
          <a:xfrm>
            <a:off x="1547665" y="1970841"/>
            <a:ext cx="1674187" cy="3186513"/>
          </a:xfrm>
          <a:prstGeom prst="rect">
            <a:avLst/>
          </a:prstGeom>
          <a:noFill/>
        </p:spPr>
        <p:txBody>
          <a:bodyPr wrap="square" rtlCol="0">
            <a:spAutoFit/>
          </a:bodyPr>
          <a:lstStyle/>
          <a:p>
            <a:pPr algn="just">
              <a:lnSpc>
                <a:spcPct val="90000"/>
              </a:lnSpc>
              <a:spcBef>
                <a:spcPts val="751"/>
              </a:spcBef>
            </a:pPr>
            <a:r>
              <a:rPr lang="es-MX" sz="1200" dirty="0">
                <a:solidFill>
                  <a:prstClr val="black"/>
                </a:solidFill>
              </a:rPr>
              <a:t>El </a:t>
            </a:r>
            <a:r>
              <a:rPr lang="es-MX" sz="1200" dirty="0" smtClean="0">
                <a:solidFill>
                  <a:prstClr val="black"/>
                </a:solidFill>
              </a:rPr>
              <a:t>martes 19 de octubre, el C. Delegado Ricardo Meléndez Romero, </a:t>
            </a:r>
            <a:r>
              <a:rPr lang="es-MX" sz="1200" dirty="0">
                <a:solidFill>
                  <a:prstClr val="black"/>
                </a:solidFill>
              </a:rPr>
              <a:t>acudió a la </a:t>
            </a:r>
            <a:r>
              <a:rPr lang="es-MX" sz="1200" dirty="0" smtClean="0">
                <a:solidFill>
                  <a:prstClr val="black"/>
                </a:solidFill>
              </a:rPr>
              <a:t>reparación </a:t>
            </a:r>
            <a:r>
              <a:rPr lang="es-MX" sz="1200" dirty="0">
                <a:solidFill>
                  <a:prstClr val="black"/>
                </a:solidFill>
              </a:rPr>
              <a:t>de adoquín </a:t>
            </a:r>
            <a:r>
              <a:rPr lang="es-MX" sz="1200" dirty="0" smtClean="0">
                <a:solidFill>
                  <a:prstClr val="black"/>
                </a:solidFill>
              </a:rPr>
              <a:t>ubicado en la calle  Incalpa afuera el </a:t>
            </a:r>
            <a:r>
              <a:rPr lang="es-MX" sz="1200" dirty="0">
                <a:solidFill>
                  <a:prstClr val="black"/>
                </a:solidFill>
              </a:rPr>
              <a:t>centro </a:t>
            </a:r>
            <a:r>
              <a:rPr lang="es-MX" sz="1200" dirty="0" smtClean="0">
                <a:solidFill>
                  <a:prstClr val="black"/>
                </a:solidFill>
              </a:rPr>
              <a:t>pastoral, en la Colonia de López Cotilla, con la finalidad supervisar que la obra quede </a:t>
            </a:r>
            <a:r>
              <a:rPr lang="es-MX" sz="1200" dirty="0">
                <a:solidFill>
                  <a:prstClr val="black"/>
                </a:solidFill>
              </a:rPr>
              <a:t>terminada por la Dirección de Mantenimiento a Vialidades y Pavimentos para la reparación de dicha calle.</a:t>
            </a:r>
          </a:p>
          <a:p>
            <a:pPr algn="just">
              <a:lnSpc>
                <a:spcPct val="90000"/>
              </a:lnSpc>
              <a:spcBef>
                <a:spcPts val="751"/>
              </a:spcBef>
            </a:pPr>
            <a:r>
              <a:rPr lang="es-MX" sz="1200" dirty="0" smtClean="0">
                <a:solidFill>
                  <a:prstClr val="black"/>
                </a:solidFill>
              </a:rPr>
              <a:t>.</a:t>
            </a:r>
            <a:endParaRPr lang="es-MX" sz="1200" dirty="0">
              <a:solidFill>
                <a:prstClr val="black"/>
              </a:solidFill>
            </a:endParaRPr>
          </a:p>
        </p:txBody>
      </p:sp>
      <p:sp>
        <p:nvSpPr>
          <p:cNvPr id="3" name="2 CuadroTexto"/>
          <p:cNvSpPr txBox="1"/>
          <p:nvPr/>
        </p:nvSpPr>
        <p:spPr>
          <a:xfrm>
            <a:off x="5302454" y="1178277"/>
            <a:ext cx="1611399" cy="300210"/>
          </a:xfrm>
          <a:prstGeom prst="rect">
            <a:avLst/>
          </a:prstGeom>
          <a:noFill/>
        </p:spPr>
        <p:txBody>
          <a:bodyPr wrap="square" rtlCol="0">
            <a:spAutoFit/>
          </a:bodyPr>
          <a:lstStyle/>
          <a:p>
            <a:r>
              <a:rPr lang="es-MX" sz="1351" dirty="0" smtClean="0">
                <a:solidFill>
                  <a:prstClr val="black"/>
                </a:solidFill>
              </a:rPr>
              <a:t>OCTUBRE 2021</a:t>
            </a:r>
            <a:endParaRPr lang="es-MX" sz="1351" dirty="0">
              <a:solidFill>
                <a:prstClr val="black"/>
              </a:solidFill>
            </a:endParaRPr>
          </a:p>
        </p:txBody>
      </p:sp>
      <p:pic>
        <p:nvPicPr>
          <p:cNvPr id="10" name="Imagen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53826" y="3773510"/>
            <a:ext cx="1491531" cy="1831755"/>
          </a:xfrm>
          <a:prstGeom prst="rect">
            <a:avLst/>
          </a:prstGeom>
        </p:spPr>
      </p:pic>
      <p:pic>
        <p:nvPicPr>
          <p:cNvPr id="11" name="Imagen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5885" y="3813399"/>
            <a:ext cx="1498586" cy="1699618"/>
          </a:xfrm>
          <a:prstGeom prst="rect">
            <a:avLst/>
          </a:prstGeom>
        </p:spPr>
      </p:pic>
      <p:pic>
        <p:nvPicPr>
          <p:cNvPr id="12" name="Imagen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53826" y="1970841"/>
            <a:ext cx="1491532" cy="1699622"/>
          </a:xfrm>
          <a:prstGeom prst="rect">
            <a:avLst/>
          </a:prstGeom>
        </p:spPr>
      </p:pic>
      <p:pic>
        <p:nvPicPr>
          <p:cNvPr id="13" name="Imagen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45885" y="1970841"/>
            <a:ext cx="1498586" cy="1699621"/>
          </a:xfrm>
          <a:prstGeom prst="rect">
            <a:avLst/>
          </a:prstGeom>
        </p:spPr>
      </p:pic>
    </p:spTree>
    <p:extLst>
      <p:ext uri="{BB962C8B-B14F-4D97-AF65-F5344CB8AC3E}">
        <p14:creationId xmlns:p14="http://schemas.microsoft.com/office/powerpoint/2010/main" val="20399383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561249" y="1767520"/>
            <a:ext cx="6048672" cy="3888432"/>
          </a:xfrm>
          <a:prstGeom prst="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s-MX" sz="2400" smtClean="0">
                <a:solidFill>
                  <a:prstClr val="black"/>
                </a:solidFill>
              </a:rPr>
              <a:t> </a:t>
            </a:r>
            <a:endParaRPr lang="es-MX" sz="2400" dirty="0">
              <a:solidFill>
                <a:prstClr val="black"/>
              </a:solidFill>
            </a:endParaRPr>
          </a:p>
        </p:txBody>
      </p:sp>
      <p:sp>
        <p:nvSpPr>
          <p:cNvPr id="5" name="4 Rectángulo"/>
          <p:cNvSpPr/>
          <p:nvPr/>
        </p:nvSpPr>
        <p:spPr>
          <a:xfrm>
            <a:off x="1439652" y="1178277"/>
            <a:ext cx="6048672" cy="378043"/>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r>
              <a:rPr lang="es-MX" sz="1351" dirty="0" smtClean="0">
                <a:solidFill>
                  <a:prstClr val="black"/>
                </a:solidFill>
              </a:rPr>
              <a:t>Brigada de mantenimiento / López Cotilla.   </a:t>
            </a:r>
            <a:endParaRPr lang="es-MX" sz="1351" dirty="0">
              <a:solidFill>
                <a:prstClr val="black"/>
              </a:solidFill>
            </a:endParaRPr>
          </a:p>
        </p:txBody>
      </p:sp>
      <p:cxnSp>
        <p:nvCxnSpPr>
          <p:cNvPr id="7" name="6 Conector recto"/>
          <p:cNvCxnSpPr/>
          <p:nvPr/>
        </p:nvCxnSpPr>
        <p:spPr>
          <a:xfrm>
            <a:off x="3383868" y="1791980"/>
            <a:ext cx="0" cy="3888432"/>
          </a:xfrm>
          <a:prstGeom prst="line">
            <a:avLst/>
          </a:prstGeom>
          <a:ln w="28575">
            <a:solidFill>
              <a:schemeClr val="accent2"/>
            </a:solidFill>
          </a:ln>
        </p:spPr>
        <p:style>
          <a:lnRef idx="2">
            <a:schemeClr val="accent6"/>
          </a:lnRef>
          <a:fillRef idx="0">
            <a:schemeClr val="accent6"/>
          </a:fillRef>
          <a:effectRef idx="1">
            <a:schemeClr val="accent6"/>
          </a:effectRef>
          <a:fontRef idx="minor">
            <a:schemeClr val="tx1"/>
          </a:fontRef>
        </p:style>
      </p:cxnSp>
      <p:sp>
        <p:nvSpPr>
          <p:cNvPr id="2" name="1 CuadroTexto"/>
          <p:cNvSpPr txBox="1"/>
          <p:nvPr/>
        </p:nvSpPr>
        <p:spPr>
          <a:xfrm>
            <a:off x="1547665" y="1970841"/>
            <a:ext cx="1674187" cy="3020314"/>
          </a:xfrm>
          <a:prstGeom prst="rect">
            <a:avLst/>
          </a:prstGeom>
          <a:noFill/>
        </p:spPr>
        <p:txBody>
          <a:bodyPr wrap="square" rtlCol="0">
            <a:spAutoFit/>
          </a:bodyPr>
          <a:lstStyle/>
          <a:p>
            <a:pPr algn="just">
              <a:lnSpc>
                <a:spcPct val="90000"/>
              </a:lnSpc>
              <a:spcBef>
                <a:spcPts val="751"/>
              </a:spcBef>
            </a:pPr>
            <a:r>
              <a:rPr lang="es-MX" sz="1200" dirty="0" smtClean="0">
                <a:solidFill>
                  <a:prstClr val="black"/>
                </a:solidFill>
              </a:rPr>
              <a:t>El </a:t>
            </a:r>
            <a:r>
              <a:rPr lang="es-MX" sz="1200" dirty="0">
                <a:solidFill>
                  <a:prstClr val="black"/>
                </a:solidFill>
              </a:rPr>
              <a:t>martes 19 de octubre, el C. Delegado Ricardo Meléndez Romero, acudió a la reparación de adoquín ubicado en la calle  </a:t>
            </a:r>
            <a:r>
              <a:rPr lang="es-MX" sz="1200" dirty="0" smtClean="0">
                <a:solidFill>
                  <a:prstClr val="black"/>
                </a:solidFill>
              </a:rPr>
              <a:t>Jesús Ramírez # 57, </a:t>
            </a:r>
            <a:r>
              <a:rPr lang="es-MX" sz="1200" dirty="0">
                <a:solidFill>
                  <a:prstClr val="black"/>
                </a:solidFill>
              </a:rPr>
              <a:t>en la Colonia de López Cotilla, con la finalidad supervisar que la obra quede terminada por la Dirección de Mantenimiento a Vialidades y Pavimentos para la reparación de dicha calle.</a:t>
            </a:r>
          </a:p>
          <a:p>
            <a:pPr algn="just">
              <a:lnSpc>
                <a:spcPct val="90000"/>
              </a:lnSpc>
              <a:spcBef>
                <a:spcPts val="751"/>
              </a:spcBef>
            </a:pPr>
            <a:r>
              <a:rPr lang="es-MX" sz="1200" dirty="0" smtClean="0">
                <a:solidFill>
                  <a:prstClr val="black"/>
                </a:solidFill>
              </a:rPr>
              <a:t> </a:t>
            </a:r>
            <a:endParaRPr lang="es-MX" sz="1200" dirty="0">
              <a:solidFill>
                <a:prstClr val="black"/>
              </a:solidFill>
            </a:endParaRPr>
          </a:p>
        </p:txBody>
      </p:sp>
      <p:sp>
        <p:nvSpPr>
          <p:cNvPr id="3" name="2 CuadroTexto"/>
          <p:cNvSpPr txBox="1"/>
          <p:nvPr/>
        </p:nvSpPr>
        <p:spPr>
          <a:xfrm>
            <a:off x="5302454" y="1178277"/>
            <a:ext cx="1611399" cy="300210"/>
          </a:xfrm>
          <a:prstGeom prst="rect">
            <a:avLst/>
          </a:prstGeom>
          <a:noFill/>
        </p:spPr>
        <p:txBody>
          <a:bodyPr wrap="square" rtlCol="0">
            <a:spAutoFit/>
          </a:bodyPr>
          <a:lstStyle/>
          <a:p>
            <a:r>
              <a:rPr lang="es-MX" sz="1351" dirty="0" smtClean="0">
                <a:solidFill>
                  <a:prstClr val="black"/>
                </a:solidFill>
              </a:rPr>
              <a:t>OCTUBRE 2021</a:t>
            </a:r>
            <a:endParaRPr lang="es-MX" sz="1351" dirty="0">
              <a:solidFill>
                <a:prstClr val="black"/>
              </a:solidFill>
            </a:endParaRPr>
          </a:p>
        </p:txBody>
      </p:sp>
      <p:pic>
        <p:nvPicPr>
          <p:cNvPr id="8" name="Imagen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58288" y="1791981"/>
            <a:ext cx="2178117" cy="1679250"/>
          </a:xfrm>
          <a:prstGeom prst="rect">
            <a:avLst/>
          </a:prstGeom>
        </p:spPr>
      </p:pic>
      <p:pic>
        <p:nvPicPr>
          <p:cNvPr id="9" name="Imagen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76553" y="3615744"/>
            <a:ext cx="1468192" cy="1848118"/>
          </a:xfrm>
          <a:prstGeom prst="rect">
            <a:avLst/>
          </a:prstGeom>
        </p:spPr>
      </p:pic>
      <p:pic>
        <p:nvPicPr>
          <p:cNvPr id="10" name="Imagen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3871" y="3615744"/>
            <a:ext cx="1441616" cy="1848118"/>
          </a:xfrm>
          <a:prstGeom prst="rect">
            <a:avLst/>
          </a:prstGeom>
        </p:spPr>
      </p:pic>
    </p:spTree>
    <p:extLst>
      <p:ext uri="{BB962C8B-B14F-4D97-AF65-F5344CB8AC3E}">
        <p14:creationId xmlns:p14="http://schemas.microsoft.com/office/powerpoint/2010/main" val="256517833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486811" y="1793237"/>
            <a:ext cx="6048672" cy="3888432"/>
          </a:xfrm>
          <a:prstGeom prst="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s-MX" sz="2400" dirty="0" smtClean="0">
                <a:solidFill>
                  <a:prstClr val="black"/>
                </a:solidFill>
              </a:rPr>
              <a:t> </a:t>
            </a:r>
            <a:endParaRPr lang="es-MX" sz="2400" dirty="0">
              <a:solidFill>
                <a:prstClr val="black"/>
              </a:solidFill>
            </a:endParaRPr>
          </a:p>
        </p:txBody>
      </p:sp>
      <p:sp>
        <p:nvSpPr>
          <p:cNvPr id="5" name="4 Rectángulo"/>
          <p:cNvSpPr/>
          <p:nvPr/>
        </p:nvSpPr>
        <p:spPr>
          <a:xfrm>
            <a:off x="1422536" y="1139360"/>
            <a:ext cx="6048672" cy="378043"/>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r>
              <a:rPr lang="es-MX" sz="1351" dirty="0">
                <a:solidFill>
                  <a:prstClr val="black"/>
                </a:solidFill>
              </a:rPr>
              <a:t>Brigadas de </a:t>
            </a:r>
            <a:r>
              <a:rPr lang="es-MX" sz="1351" dirty="0" smtClean="0">
                <a:solidFill>
                  <a:prstClr val="black"/>
                </a:solidFill>
              </a:rPr>
              <a:t>Mantenimiento/López Cotilla.   </a:t>
            </a:r>
            <a:endParaRPr lang="es-MX" sz="1351" dirty="0">
              <a:solidFill>
                <a:prstClr val="black"/>
              </a:solidFill>
            </a:endParaRPr>
          </a:p>
        </p:txBody>
      </p:sp>
      <p:cxnSp>
        <p:nvCxnSpPr>
          <p:cNvPr id="7" name="6 Conector recto"/>
          <p:cNvCxnSpPr/>
          <p:nvPr/>
        </p:nvCxnSpPr>
        <p:spPr>
          <a:xfrm>
            <a:off x="3383868" y="1791980"/>
            <a:ext cx="0" cy="3888432"/>
          </a:xfrm>
          <a:prstGeom prst="line">
            <a:avLst/>
          </a:prstGeom>
          <a:ln w="28575">
            <a:solidFill>
              <a:schemeClr val="accent2"/>
            </a:solidFill>
          </a:ln>
        </p:spPr>
        <p:style>
          <a:lnRef idx="2">
            <a:schemeClr val="accent6"/>
          </a:lnRef>
          <a:fillRef idx="0">
            <a:schemeClr val="accent6"/>
          </a:fillRef>
          <a:effectRef idx="1">
            <a:schemeClr val="accent6"/>
          </a:effectRef>
          <a:fontRef idx="minor">
            <a:schemeClr val="tx1"/>
          </a:fontRef>
        </p:style>
      </p:cxnSp>
      <p:sp>
        <p:nvSpPr>
          <p:cNvPr id="2" name="1 CuadroTexto"/>
          <p:cNvSpPr txBox="1"/>
          <p:nvPr/>
        </p:nvSpPr>
        <p:spPr>
          <a:xfrm>
            <a:off x="1547665" y="1970841"/>
            <a:ext cx="1674187" cy="2751522"/>
          </a:xfrm>
          <a:prstGeom prst="rect">
            <a:avLst/>
          </a:prstGeom>
          <a:noFill/>
        </p:spPr>
        <p:txBody>
          <a:bodyPr wrap="square" rtlCol="0">
            <a:spAutoFit/>
          </a:bodyPr>
          <a:lstStyle/>
          <a:p>
            <a:pPr algn="just">
              <a:lnSpc>
                <a:spcPct val="90000"/>
              </a:lnSpc>
              <a:spcBef>
                <a:spcPts val="751"/>
              </a:spcBef>
            </a:pPr>
            <a:r>
              <a:rPr lang="es-MX" sz="1200" dirty="0">
                <a:solidFill>
                  <a:prstClr val="black"/>
                </a:solidFill>
              </a:rPr>
              <a:t>El  martes 19 de octubre, el C. Delegado Ricardo Meléndez Romero, acudió a la reparación de adoquín ubicado en la calle </a:t>
            </a:r>
            <a:r>
              <a:rPr lang="es-MX" sz="1200" dirty="0" smtClean="0">
                <a:solidFill>
                  <a:prstClr val="black"/>
                </a:solidFill>
              </a:rPr>
              <a:t> Leandro </a:t>
            </a:r>
            <a:r>
              <a:rPr lang="es-MX" sz="1200" dirty="0">
                <a:solidFill>
                  <a:prstClr val="black"/>
                </a:solidFill>
              </a:rPr>
              <a:t>Pérez </a:t>
            </a:r>
            <a:r>
              <a:rPr lang="es-MX" sz="1200" dirty="0" smtClean="0">
                <a:solidFill>
                  <a:prstClr val="black"/>
                </a:solidFill>
              </a:rPr>
              <a:t>32, </a:t>
            </a:r>
            <a:r>
              <a:rPr lang="es-MX" sz="1200" dirty="0">
                <a:solidFill>
                  <a:prstClr val="black"/>
                </a:solidFill>
              </a:rPr>
              <a:t>en la Colonia de López Cotilla, con la finalidad supervisar que la obra quede terminada por la Dirección de Mantenimiento a Vialidades y Pavimentos para la reparación de dicha calle</a:t>
            </a:r>
            <a:r>
              <a:rPr lang="es-MX" sz="1200" dirty="0" smtClean="0">
                <a:solidFill>
                  <a:prstClr val="black"/>
                </a:solidFill>
              </a:rPr>
              <a:t>.</a:t>
            </a:r>
            <a:endParaRPr lang="es-MX" sz="1200" dirty="0">
              <a:solidFill>
                <a:prstClr val="black"/>
              </a:solidFill>
            </a:endParaRPr>
          </a:p>
        </p:txBody>
      </p:sp>
      <p:sp>
        <p:nvSpPr>
          <p:cNvPr id="3" name="2 CuadroTexto"/>
          <p:cNvSpPr txBox="1"/>
          <p:nvPr/>
        </p:nvSpPr>
        <p:spPr>
          <a:xfrm>
            <a:off x="5859809" y="1178276"/>
            <a:ext cx="1611399" cy="300210"/>
          </a:xfrm>
          <a:prstGeom prst="rect">
            <a:avLst/>
          </a:prstGeom>
          <a:noFill/>
        </p:spPr>
        <p:txBody>
          <a:bodyPr wrap="square" rtlCol="0">
            <a:spAutoFit/>
          </a:bodyPr>
          <a:lstStyle/>
          <a:p>
            <a:r>
              <a:rPr lang="es-MX" sz="1351" dirty="0" smtClean="0">
                <a:solidFill>
                  <a:prstClr val="black"/>
                </a:solidFill>
              </a:rPr>
              <a:t>OCTUBRE 2021</a:t>
            </a:r>
            <a:endParaRPr lang="es-MX" sz="1351" dirty="0">
              <a:solidFill>
                <a:prstClr val="black"/>
              </a:solidFill>
            </a:endParaRPr>
          </a:p>
        </p:txBody>
      </p:sp>
      <p:pic>
        <p:nvPicPr>
          <p:cNvPr id="9" name="Imagen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80926" y="3883721"/>
            <a:ext cx="2188040" cy="1642056"/>
          </a:xfrm>
          <a:prstGeom prst="rect">
            <a:avLst/>
          </a:prstGeom>
        </p:spPr>
      </p:pic>
      <p:pic>
        <p:nvPicPr>
          <p:cNvPr id="10" name="Imagen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5885" y="1970841"/>
            <a:ext cx="2059282" cy="1642056"/>
          </a:xfrm>
          <a:prstGeom prst="rect">
            <a:avLst/>
          </a:prstGeom>
        </p:spPr>
      </p:pic>
      <p:pic>
        <p:nvPicPr>
          <p:cNvPr id="11" name="Imagen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45885" y="3729663"/>
            <a:ext cx="1400223" cy="1835239"/>
          </a:xfrm>
          <a:prstGeom prst="rect">
            <a:avLst/>
          </a:prstGeom>
        </p:spPr>
      </p:pic>
      <p:pic>
        <p:nvPicPr>
          <p:cNvPr id="12" name="Imagen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77604" y="1890095"/>
            <a:ext cx="1591362" cy="1846101"/>
          </a:xfrm>
          <a:prstGeom prst="rect">
            <a:avLst/>
          </a:prstGeom>
        </p:spPr>
      </p:pic>
    </p:spTree>
    <p:extLst>
      <p:ext uri="{BB962C8B-B14F-4D97-AF65-F5344CB8AC3E}">
        <p14:creationId xmlns:p14="http://schemas.microsoft.com/office/powerpoint/2010/main" val="47155759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561249" y="1767520"/>
            <a:ext cx="6048672" cy="3888432"/>
          </a:xfrm>
          <a:prstGeom prst="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s-MX" sz="2400" dirty="0" smtClean="0">
                <a:solidFill>
                  <a:prstClr val="black"/>
                </a:solidFill>
              </a:rPr>
              <a:t> </a:t>
            </a:r>
            <a:endParaRPr lang="es-MX" sz="2400" dirty="0">
              <a:solidFill>
                <a:prstClr val="black"/>
              </a:solidFill>
            </a:endParaRPr>
          </a:p>
        </p:txBody>
      </p:sp>
      <p:sp>
        <p:nvSpPr>
          <p:cNvPr id="5" name="4 Rectángulo"/>
          <p:cNvSpPr/>
          <p:nvPr/>
        </p:nvSpPr>
        <p:spPr>
          <a:xfrm>
            <a:off x="1439652" y="1178277"/>
            <a:ext cx="6048672" cy="378043"/>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r>
              <a:rPr lang="es-MX" sz="1351" dirty="0" smtClean="0">
                <a:solidFill>
                  <a:prstClr val="black"/>
                </a:solidFill>
              </a:rPr>
              <a:t>Brigada de mantenimiento / López Cotilla. </a:t>
            </a:r>
            <a:endParaRPr lang="es-MX" sz="1351" dirty="0">
              <a:solidFill>
                <a:prstClr val="black"/>
              </a:solidFill>
            </a:endParaRPr>
          </a:p>
        </p:txBody>
      </p:sp>
      <p:cxnSp>
        <p:nvCxnSpPr>
          <p:cNvPr id="7" name="6 Conector recto"/>
          <p:cNvCxnSpPr/>
          <p:nvPr/>
        </p:nvCxnSpPr>
        <p:spPr>
          <a:xfrm>
            <a:off x="3383868" y="1791980"/>
            <a:ext cx="0" cy="3888432"/>
          </a:xfrm>
          <a:prstGeom prst="line">
            <a:avLst/>
          </a:prstGeom>
          <a:ln w="28575">
            <a:solidFill>
              <a:schemeClr val="accent2"/>
            </a:solidFill>
          </a:ln>
        </p:spPr>
        <p:style>
          <a:lnRef idx="2">
            <a:schemeClr val="accent6"/>
          </a:lnRef>
          <a:fillRef idx="0">
            <a:schemeClr val="accent6"/>
          </a:fillRef>
          <a:effectRef idx="1">
            <a:schemeClr val="accent6"/>
          </a:effectRef>
          <a:fontRef idx="minor">
            <a:schemeClr val="tx1"/>
          </a:fontRef>
        </p:style>
      </p:cxnSp>
      <p:sp>
        <p:nvSpPr>
          <p:cNvPr id="2" name="1 CuadroTexto"/>
          <p:cNvSpPr txBox="1"/>
          <p:nvPr/>
        </p:nvSpPr>
        <p:spPr>
          <a:xfrm>
            <a:off x="1547665" y="1970841"/>
            <a:ext cx="1674187" cy="3186513"/>
          </a:xfrm>
          <a:prstGeom prst="rect">
            <a:avLst/>
          </a:prstGeom>
          <a:noFill/>
        </p:spPr>
        <p:txBody>
          <a:bodyPr wrap="square" rtlCol="0">
            <a:spAutoFit/>
          </a:bodyPr>
          <a:lstStyle/>
          <a:p>
            <a:pPr algn="just">
              <a:lnSpc>
                <a:spcPct val="90000"/>
              </a:lnSpc>
              <a:spcBef>
                <a:spcPts val="751"/>
              </a:spcBef>
            </a:pPr>
            <a:r>
              <a:rPr lang="es-MX" sz="1200" dirty="0" smtClean="0">
                <a:solidFill>
                  <a:prstClr val="black"/>
                </a:solidFill>
              </a:rPr>
              <a:t>El  </a:t>
            </a:r>
            <a:r>
              <a:rPr lang="es-MX" sz="1200" dirty="0">
                <a:solidFill>
                  <a:prstClr val="black"/>
                </a:solidFill>
              </a:rPr>
              <a:t>martes 19 de octubre, el C. Delegado Ricardo Meléndez Romero, acudió a la reparación de adoquín ubicado en la calle  </a:t>
            </a:r>
            <a:r>
              <a:rPr lang="es-MX" sz="1200" dirty="0" smtClean="0">
                <a:solidFill>
                  <a:prstClr val="black"/>
                </a:solidFill>
              </a:rPr>
              <a:t>Ramón Martínez afuera de la carnicería, </a:t>
            </a:r>
            <a:r>
              <a:rPr lang="es-MX" sz="1200" dirty="0">
                <a:solidFill>
                  <a:prstClr val="black"/>
                </a:solidFill>
              </a:rPr>
              <a:t>en la Colonia de López Cotilla, con la finalidad supervisar que la obra quede terminada por la Dirección de Mantenimiento a Vialidades y Pavimentos para la reparación de dicha calle.</a:t>
            </a:r>
          </a:p>
          <a:p>
            <a:pPr algn="just">
              <a:lnSpc>
                <a:spcPct val="90000"/>
              </a:lnSpc>
              <a:spcBef>
                <a:spcPts val="751"/>
              </a:spcBef>
            </a:pPr>
            <a:r>
              <a:rPr lang="es-MX" sz="1200" dirty="0" smtClean="0">
                <a:solidFill>
                  <a:prstClr val="black"/>
                </a:solidFill>
              </a:rPr>
              <a:t>.</a:t>
            </a:r>
            <a:endParaRPr lang="es-MX" sz="1200" dirty="0">
              <a:solidFill>
                <a:prstClr val="black"/>
              </a:solidFill>
            </a:endParaRPr>
          </a:p>
        </p:txBody>
      </p:sp>
      <p:sp>
        <p:nvSpPr>
          <p:cNvPr id="3" name="2 CuadroTexto"/>
          <p:cNvSpPr txBox="1"/>
          <p:nvPr/>
        </p:nvSpPr>
        <p:spPr>
          <a:xfrm>
            <a:off x="5302454" y="1178277"/>
            <a:ext cx="1611399" cy="300210"/>
          </a:xfrm>
          <a:prstGeom prst="rect">
            <a:avLst/>
          </a:prstGeom>
          <a:noFill/>
        </p:spPr>
        <p:txBody>
          <a:bodyPr wrap="square" rtlCol="0">
            <a:spAutoFit/>
          </a:bodyPr>
          <a:lstStyle/>
          <a:p>
            <a:r>
              <a:rPr lang="es-MX" sz="1351" dirty="0" smtClean="0">
                <a:solidFill>
                  <a:prstClr val="black"/>
                </a:solidFill>
              </a:rPr>
              <a:t>OCTUBRE 2021</a:t>
            </a:r>
            <a:endParaRPr lang="es-MX" sz="1351" dirty="0">
              <a:solidFill>
                <a:prstClr val="black"/>
              </a:solidFill>
            </a:endParaRPr>
          </a:p>
        </p:txBody>
      </p:sp>
      <p:pic>
        <p:nvPicPr>
          <p:cNvPr id="8" name="Imagen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50794" y="2060993"/>
            <a:ext cx="1937530" cy="2691072"/>
          </a:xfrm>
          <a:prstGeom prst="rect">
            <a:avLst/>
          </a:prstGeom>
        </p:spPr>
      </p:pic>
      <p:pic>
        <p:nvPicPr>
          <p:cNvPr id="11" name="Imagen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77329" y="2060993"/>
            <a:ext cx="1825125" cy="2691072"/>
          </a:xfrm>
          <a:prstGeom prst="rect">
            <a:avLst/>
          </a:prstGeom>
        </p:spPr>
      </p:pic>
    </p:spTree>
    <p:extLst>
      <p:ext uri="{BB962C8B-B14F-4D97-AF65-F5344CB8AC3E}">
        <p14:creationId xmlns:p14="http://schemas.microsoft.com/office/powerpoint/2010/main" val="367298520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561249" y="1767520"/>
            <a:ext cx="6048672" cy="3888432"/>
          </a:xfrm>
          <a:prstGeom prst="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s-MX" sz="2400" dirty="0" smtClean="0">
                <a:solidFill>
                  <a:prstClr val="black"/>
                </a:solidFill>
              </a:rPr>
              <a:t> </a:t>
            </a:r>
            <a:endParaRPr lang="es-MX" sz="2400" dirty="0">
              <a:solidFill>
                <a:prstClr val="black"/>
              </a:solidFill>
            </a:endParaRPr>
          </a:p>
        </p:txBody>
      </p:sp>
      <p:sp>
        <p:nvSpPr>
          <p:cNvPr id="5" name="4 Rectángulo"/>
          <p:cNvSpPr/>
          <p:nvPr/>
        </p:nvSpPr>
        <p:spPr>
          <a:xfrm>
            <a:off x="1439652" y="1178277"/>
            <a:ext cx="6048672" cy="378043"/>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r>
              <a:rPr lang="es-MX" sz="1351" dirty="0" smtClean="0">
                <a:solidFill>
                  <a:prstClr val="black"/>
                </a:solidFill>
              </a:rPr>
              <a:t>Brigada de mantenimiento / López Cotilla.   </a:t>
            </a:r>
            <a:endParaRPr lang="es-MX" sz="1351" dirty="0">
              <a:solidFill>
                <a:prstClr val="black"/>
              </a:solidFill>
            </a:endParaRPr>
          </a:p>
        </p:txBody>
      </p:sp>
      <p:cxnSp>
        <p:nvCxnSpPr>
          <p:cNvPr id="7" name="6 Conector recto"/>
          <p:cNvCxnSpPr/>
          <p:nvPr/>
        </p:nvCxnSpPr>
        <p:spPr>
          <a:xfrm>
            <a:off x="3383868" y="1791980"/>
            <a:ext cx="0" cy="3888432"/>
          </a:xfrm>
          <a:prstGeom prst="line">
            <a:avLst/>
          </a:prstGeom>
          <a:ln w="28575">
            <a:solidFill>
              <a:schemeClr val="accent2"/>
            </a:solidFill>
          </a:ln>
        </p:spPr>
        <p:style>
          <a:lnRef idx="2">
            <a:schemeClr val="accent6"/>
          </a:lnRef>
          <a:fillRef idx="0">
            <a:schemeClr val="accent6"/>
          </a:fillRef>
          <a:effectRef idx="1">
            <a:schemeClr val="accent6"/>
          </a:effectRef>
          <a:fontRef idx="minor">
            <a:schemeClr val="tx1"/>
          </a:fontRef>
        </p:style>
      </p:cxnSp>
      <p:sp>
        <p:nvSpPr>
          <p:cNvPr id="2" name="1 CuadroTexto"/>
          <p:cNvSpPr txBox="1"/>
          <p:nvPr/>
        </p:nvSpPr>
        <p:spPr>
          <a:xfrm>
            <a:off x="1547665" y="1970841"/>
            <a:ext cx="1674187" cy="2086725"/>
          </a:xfrm>
          <a:prstGeom prst="rect">
            <a:avLst/>
          </a:prstGeom>
          <a:noFill/>
        </p:spPr>
        <p:txBody>
          <a:bodyPr wrap="square" rtlCol="0">
            <a:spAutoFit/>
          </a:bodyPr>
          <a:lstStyle/>
          <a:p>
            <a:pPr algn="just">
              <a:lnSpc>
                <a:spcPct val="90000"/>
              </a:lnSpc>
              <a:spcBef>
                <a:spcPts val="751"/>
              </a:spcBef>
            </a:pPr>
            <a:r>
              <a:rPr lang="es-MX" sz="1200" dirty="0" smtClean="0">
                <a:solidFill>
                  <a:prstClr val="black"/>
                </a:solidFill>
              </a:rPr>
              <a:t>El Miércoles 20 </a:t>
            </a:r>
            <a:r>
              <a:rPr lang="es-MX" sz="1200" dirty="0">
                <a:solidFill>
                  <a:prstClr val="black"/>
                </a:solidFill>
              </a:rPr>
              <a:t>de </a:t>
            </a:r>
            <a:r>
              <a:rPr lang="es-MX" sz="1200" dirty="0" smtClean="0">
                <a:solidFill>
                  <a:prstClr val="black"/>
                </a:solidFill>
              </a:rPr>
              <a:t>octubre, </a:t>
            </a:r>
            <a:r>
              <a:rPr lang="es-MX" sz="1200" dirty="0">
                <a:solidFill>
                  <a:prstClr val="black"/>
                </a:solidFill>
              </a:rPr>
              <a:t>personal de esta Delegación, acudieron al domicilio que se encuentra ubicado en la calle </a:t>
            </a:r>
            <a:r>
              <a:rPr lang="es-MX" sz="1200" dirty="0" smtClean="0">
                <a:solidFill>
                  <a:prstClr val="black"/>
                </a:solidFill>
              </a:rPr>
              <a:t>La Huerta, en la Colonia López Cotilla, con la finalidad de realizar la poda de la maleza que se encontraba bastante crecida.</a:t>
            </a:r>
            <a:endParaRPr lang="es-MX" sz="1200" dirty="0">
              <a:solidFill>
                <a:prstClr val="black"/>
              </a:solidFill>
            </a:endParaRPr>
          </a:p>
        </p:txBody>
      </p:sp>
      <p:sp>
        <p:nvSpPr>
          <p:cNvPr id="3" name="2 CuadroTexto"/>
          <p:cNvSpPr txBox="1"/>
          <p:nvPr/>
        </p:nvSpPr>
        <p:spPr>
          <a:xfrm>
            <a:off x="5302454" y="1178277"/>
            <a:ext cx="1611399" cy="300210"/>
          </a:xfrm>
          <a:prstGeom prst="rect">
            <a:avLst/>
          </a:prstGeom>
          <a:noFill/>
        </p:spPr>
        <p:txBody>
          <a:bodyPr wrap="square" rtlCol="0">
            <a:spAutoFit/>
          </a:bodyPr>
          <a:lstStyle/>
          <a:p>
            <a:r>
              <a:rPr lang="es-MX" sz="1351" dirty="0" smtClean="0">
                <a:solidFill>
                  <a:prstClr val="black"/>
                </a:solidFill>
              </a:rPr>
              <a:t>OCTUBRE 2021</a:t>
            </a:r>
            <a:endParaRPr lang="es-MX" sz="1351" dirty="0">
              <a:solidFill>
                <a:prstClr val="black"/>
              </a:solidFill>
            </a:endParaRPr>
          </a:p>
        </p:txBody>
      </p:sp>
      <p:pic>
        <p:nvPicPr>
          <p:cNvPr id="8" name="Imagen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05823" y="3729003"/>
            <a:ext cx="1358276" cy="1770275"/>
          </a:xfrm>
          <a:prstGeom prst="rect">
            <a:avLst/>
          </a:prstGeom>
        </p:spPr>
      </p:pic>
      <p:pic>
        <p:nvPicPr>
          <p:cNvPr id="9" name="Imagen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875852" y="1923727"/>
            <a:ext cx="1217878" cy="1648601"/>
          </a:xfrm>
          <a:prstGeom prst="rect">
            <a:avLst/>
          </a:prstGeom>
        </p:spPr>
      </p:pic>
      <p:pic>
        <p:nvPicPr>
          <p:cNvPr id="10" name="Imagen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545884" y="1923725"/>
            <a:ext cx="1213777" cy="1649073"/>
          </a:xfrm>
          <a:prstGeom prst="rect">
            <a:avLst/>
          </a:prstGeom>
        </p:spPr>
      </p:pic>
      <p:pic>
        <p:nvPicPr>
          <p:cNvPr id="11" name="Imagen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205821" y="1923725"/>
            <a:ext cx="1358277" cy="1648603"/>
          </a:xfrm>
          <a:prstGeom prst="rect">
            <a:avLst/>
          </a:prstGeom>
        </p:spPr>
      </p:pic>
      <p:pic>
        <p:nvPicPr>
          <p:cNvPr id="12" name="Imagen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77801" y="3736196"/>
            <a:ext cx="1240201" cy="1770275"/>
          </a:xfrm>
          <a:prstGeom prst="rect">
            <a:avLst/>
          </a:prstGeom>
        </p:spPr>
      </p:pic>
      <p:pic>
        <p:nvPicPr>
          <p:cNvPr id="13" name="Imagen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45886" y="3729003"/>
            <a:ext cx="1213776" cy="1770275"/>
          </a:xfrm>
          <a:prstGeom prst="rect">
            <a:avLst/>
          </a:prstGeom>
        </p:spPr>
      </p:pic>
    </p:spTree>
    <p:extLst>
      <p:ext uri="{BB962C8B-B14F-4D97-AF65-F5344CB8AC3E}">
        <p14:creationId xmlns:p14="http://schemas.microsoft.com/office/powerpoint/2010/main" val="140170863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561249" y="1767520"/>
            <a:ext cx="6048672" cy="3888432"/>
          </a:xfrm>
          <a:prstGeom prst="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s-MX" sz="2400" dirty="0" smtClean="0">
                <a:solidFill>
                  <a:prstClr val="black"/>
                </a:solidFill>
              </a:rPr>
              <a:t> </a:t>
            </a:r>
            <a:endParaRPr lang="es-MX" sz="2400" dirty="0">
              <a:solidFill>
                <a:prstClr val="black"/>
              </a:solidFill>
            </a:endParaRPr>
          </a:p>
        </p:txBody>
      </p:sp>
      <p:sp>
        <p:nvSpPr>
          <p:cNvPr id="5" name="4 Rectángulo"/>
          <p:cNvSpPr/>
          <p:nvPr/>
        </p:nvSpPr>
        <p:spPr>
          <a:xfrm>
            <a:off x="1439652" y="1178277"/>
            <a:ext cx="6048672" cy="378043"/>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r>
              <a:rPr lang="es-MX" sz="1351" dirty="0" smtClean="0">
                <a:solidFill>
                  <a:prstClr val="black"/>
                </a:solidFill>
              </a:rPr>
              <a:t>DENGUE / Fumigación .   </a:t>
            </a:r>
            <a:endParaRPr lang="es-MX" sz="1351" dirty="0">
              <a:solidFill>
                <a:prstClr val="black"/>
              </a:solidFill>
            </a:endParaRPr>
          </a:p>
        </p:txBody>
      </p:sp>
      <p:cxnSp>
        <p:nvCxnSpPr>
          <p:cNvPr id="7" name="6 Conector recto"/>
          <p:cNvCxnSpPr/>
          <p:nvPr/>
        </p:nvCxnSpPr>
        <p:spPr>
          <a:xfrm>
            <a:off x="3383868" y="1791980"/>
            <a:ext cx="0" cy="3888432"/>
          </a:xfrm>
          <a:prstGeom prst="line">
            <a:avLst/>
          </a:prstGeom>
          <a:ln w="28575">
            <a:solidFill>
              <a:schemeClr val="accent2"/>
            </a:solidFill>
          </a:ln>
        </p:spPr>
        <p:style>
          <a:lnRef idx="2">
            <a:schemeClr val="accent6"/>
          </a:lnRef>
          <a:fillRef idx="0">
            <a:schemeClr val="accent6"/>
          </a:fillRef>
          <a:effectRef idx="1">
            <a:schemeClr val="accent6"/>
          </a:effectRef>
          <a:fontRef idx="minor">
            <a:schemeClr val="tx1"/>
          </a:fontRef>
        </p:style>
      </p:cxnSp>
      <p:sp>
        <p:nvSpPr>
          <p:cNvPr id="2" name="1 CuadroTexto"/>
          <p:cNvSpPr txBox="1"/>
          <p:nvPr/>
        </p:nvSpPr>
        <p:spPr>
          <a:xfrm>
            <a:off x="1547665" y="1970841"/>
            <a:ext cx="1674187" cy="1856919"/>
          </a:xfrm>
          <a:prstGeom prst="rect">
            <a:avLst/>
          </a:prstGeom>
          <a:noFill/>
        </p:spPr>
        <p:txBody>
          <a:bodyPr wrap="square" rtlCol="0">
            <a:spAutoFit/>
          </a:bodyPr>
          <a:lstStyle/>
          <a:p>
            <a:pPr algn="just">
              <a:lnSpc>
                <a:spcPct val="90000"/>
              </a:lnSpc>
              <a:spcBef>
                <a:spcPts val="751"/>
              </a:spcBef>
            </a:pPr>
            <a:r>
              <a:rPr lang="es-MX" sz="1200" dirty="0">
                <a:solidFill>
                  <a:prstClr val="black"/>
                </a:solidFill>
              </a:rPr>
              <a:t>El </a:t>
            </a:r>
            <a:r>
              <a:rPr lang="es-MX" sz="1200" dirty="0" smtClean="0">
                <a:solidFill>
                  <a:prstClr val="black"/>
                </a:solidFill>
              </a:rPr>
              <a:t>Miércoles 20 de octubre, </a:t>
            </a:r>
            <a:r>
              <a:rPr lang="es-MX" sz="1200" dirty="0">
                <a:solidFill>
                  <a:prstClr val="black"/>
                </a:solidFill>
              </a:rPr>
              <a:t>personal de aseo publico realizó la </a:t>
            </a:r>
            <a:r>
              <a:rPr lang="es-MX" sz="1200" dirty="0" smtClean="0">
                <a:solidFill>
                  <a:prstClr val="black"/>
                </a:solidFill>
              </a:rPr>
              <a:t>fumigación de este edificio, </a:t>
            </a:r>
            <a:r>
              <a:rPr lang="es-MX" sz="1200" dirty="0">
                <a:solidFill>
                  <a:prstClr val="black"/>
                </a:solidFill>
              </a:rPr>
              <a:t>de la </a:t>
            </a:r>
            <a:r>
              <a:rPr lang="es-MX" sz="1200" dirty="0" smtClean="0">
                <a:solidFill>
                  <a:prstClr val="black"/>
                </a:solidFill>
              </a:rPr>
              <a:t>Delegación López Cotilla, con la finalidad de evitar la propagación del DENGUE. </a:t>
            </a:r>
            <a:endParaRPr lang="es-MX" sz="1200" dirty="0">
              <a:solidFill>
                <a:prstClr val="black"/>
              </a:solidFill>
            </a:endParaRPr>
          </a:p>
          <a:p>
            <a:pPr algn="just">
              <a:lnSpc>
                <a:spcPct val="90000"/>
              </a:lnSpc>
              <a:spcBef>
                <a:spcPts val="751"/>
              </a:spcBef>
            </a:pPr>
            <a:endParaRPr lang="es-MX" sz="1200" dirty="0">
              <a:solidFill>
                <a:prstClr val="black"/>
              </a:solidFill>
            </a:endParaRPr>
          </a:p>
        </p:txBody>
      </p:sp>
      <p:sp>
        <p:nvSpPr>
          <p:cNvPr id="3" name="2 CuadroTexto"/>
          <p:cNvSpPr txBox="1"/>
          <p:nvPr/>
        </p:nvSpPr>
        <p:spPr>
          <a:xfrm>
            <a:off x="5302454" y="1178277"/>
            <a:ext cx="1611399" cy="300210"/>
          </a:xfrm>
          <a:prstGeom prst="rect">
            <a:avLst/>
          </a:prstGeom>
          <a:noFill/>
        </p:spPr>
        <p:txBody>
          <a:bodyPr wrap="square" rtlCol="0">
            <a:spAutoFit/>
          </a:bodyPr>
          <a:lstStyle/>
          <a:p>
            <a:r>
              <a:rPr lang="es-MX" sz="1351" dirty="0" smtClean="0">
                <a:solidFill>
                  <a:prstClr val="black"/>
                </a:solidFill>
              </a:rPr>
              <a:t>OCTUBRE 2021</a:t>
            </a:r>
            <a:endParaRPr lang="es-MX" sz="1351" dirty="0">
              <a:solidFill>
                <a:prstClr val="black"/>
              </a:solidFill>
            </a:endParaRPr>
          </a:p>
        </p:txBody>
      </p:sp>
      <p:pic>
        <p:nvPicPr>
          <p:cNvPr id="9" name="Imagen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09127" y="3797759"/>
            <a:ext cx="1435617" cy="1683720"/>
          </a:xfrm>
          <a:prstGeom prst="rect">
            <a:avLst/>
          </a:prstGeom>
        </p:spPr>
      </p:pic>
      <p:pic>
        <p:nvPicPr>
          <p:cNvPr id="11" name="Imagen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6507" y="3797759"/>
            <a:ext cx="1455193" cy="1683719"/>
          </a:xfrm>
          <a:prstGeom prst="rect">
            <a:avLst/>
          </a:prstGeom>
        </p:spPr>
      </p:pic>
      <p:pic>
        <p:nvPicPr>
          <p:cNvPr id="12" name="Imagen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80631" y="1821973"/>
            <a:ext cx="1202103" cy="1801311"/>
          </a:xfrm>
          <a:prstGeom prst="rect">
            <a:avLst/>
          </a:prstGeom>
        </p:spPr>
      </p:pic>
      <p:pic>
        <p:nvPicPr>
          <p:cNvPr id="13" name="Imagen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32609" y="1821974"/>
            <a:ext cx="1133340" cy="1801311"/>
          </a:xfrm>
          <a:prstGeom prst="rect">
            <a:avLst/>
          </a:prstGeom>
        </p:spPr>
      </p:pic>
      <p:pic>
        <p:nvPicPr>
          <p:cNvPr id="14" name="Imagen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40536" y="1821974"/>
            <a:ext cx="1271399" cy="1801311"/>
          </a:xfrm>
          <a:prstGeom prst="rect">
            <a:avLst/>
          </a:prstGeom>
        </p:spPr>
      </p:pic>
    </p:spTree>
    <p:extLst>
      <p:ext uri="{BB962C8B-B14F-4D97-AF65-F5344CB8AC3E}">
        <p14:creationId xmlns:p14="http://schemas.microsoft.com/office/powerpoint/2010/main" val="176279423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561249" y="1767520"/>
            <a:ext cx="6048672" cy="3888432"/>
          </a:xfrm>
          <a:prstGeom prst="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s-MX" sz="2400" dirty="0" smtClean="0">
                <a:solidFill>
                  <a:prstClr val="black"/>
                </a:solidFill>
              </a:rPr>
              <a:t> </a:t>
            </a:r>
            <a:endParaRPr lang="es-MX" sz="2400" dirty="0">
              <a:solidFill>
                <a:prstClr val="black"/>
              </a:solidFill>
            </a:endParaRPr>
          </a:p>
        </p:txBody>
      </p:sp>
      <p:sp>
        <p:nvSpPr>
          <p:cNvPr id="5" name="4 Rectángulo"/>
          <p:cNvSpPr/>
          <p:nvPr/>
        </p:nvSpPr>
        <p:spPr>
          <a:xfrm>
            <a:off x="1439652" y="1178277"/>
            <a:ext cx="6048672" cy="378043"/>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r>
              <a:rPr lang="es-MX" sz="1351" dirty="0" smtClean="0">
                <a:solidFill>
                  <a:prstClr val="black"/>
                </a:solidFill>
              </a:rPr>
              <a:t>Visita a Colonias / Huerta de Peña.</a:t>
            </a:r>
            <a:endParaRPr lang="es-MX" sz="1351" dirty="0">
              <a:solidFill>
                <a:prstClr val="black"/>
              </a:solidFill>
            </a:endParaRPr>
          </a:p>
        </p:txBody>
      </p:sp>
      <p:cxnSp>
        <p:nvCxnSpPr>
          <p:cNvPr id="7" name="6 Conector recto"/>
          <p:cNvCxnSpPr/>
          <p:nvPr/>
        </p:nvCxnSpPr>
        <p:spPr>
          <a:xfrm>
            <a:off x="3383868" y="1791980"/>
            <a:ext cx="0" cy="3888432"/>
          </a:xfrm>
          <a:prstGeom prst="line">
            <a:avLst/>
          </a:prstGeom>
          <a:ln w="28575">
            <a:solidFill>
              <a:schemeClr val="accent2"/>
            </a:solidFill>
          </a:ln>
        </p:spPr>
        <p:style>
          <a:lnRef idx="2">
            <a:schemeClr val="accent6"/>
          </a:lnRef>
          <a:fillRef idx="0">
            <a:schemeClr val="accent6"/>
          </a:fillRef>
          <a:effectRef idx="1">
            <a:schemeClr val="accent6"/>
          </a:effectRef>
          <a:fontRef idx="minor">
            <a:schemeClr val="tx1"/>
          </a:fontRef>
        </p:style>
      </p:cxnSp>
      <p:sp>
        <p:nvSpPr>
          <p:cNvPr id="2" name="1 CuadroTexto"/>
          <p:cNvSpPr txBox="1"/>
          <p:nvPr/>
        </p:nvSpPr>
        <p:spPr>
          <a:xfrm>
            <a:off x="1547665" y="1970841"/>
            <a:ext cx="1674187" cy="2189317"/>
          </a:xfrm>
          <a:prstGeom prst="rect">
            <a:avLst/>
          </a:prstGeom>
          <a:noFill/>
        </p:spPr>
        <p:txBody>
          <a:bodyPr wrap="square" rtlCol="0">
            <a:spAutoFit/>
          </a:bodyPr>
          <a:lstStyle/>
          <a:p>
            <a:pPr algn="just">
              <a:lnSpc>
                <a:spcPct val="90000"/>
              </a:lnSpc>
              <a:spcBef>
                <a:spcPts val="751"/>
              </a:spcBef>
            </a:pPr>
            <a:r>
              <a:rPr lang="es-MX" sz="1200" dirty="0">
                <a:solidFill>
                  <a:prstClr val="black"/>
                </a:solidFill>
              </a:rPr>
              <a:t>El </a:t>
            </a:r>
            <a:r>
              <a:rPr lang="es-MX" sz="1200" dirty="0" smtClean="0">
                <a:solidFill>
                  <a:prstClr val="black"/>
                </a:solidFill>
              </a:rPr>
              <a:t>miércoles 20 de octubre, personal de esta Delegación de López Cotilla, acudieron a la Colonia Huerta de Peña, con el propósito de revisar los al rededores, encontrándose con maleza crecida y agua estancada.</a:t>
            </a:r>
            <a:endParaRPr lang="es-MX" sz="1200" dirty="0">
              <a:solidFill>
                <a:prstClr val="black"/>
              </a:solidFill>
            </a:endParaRPr>
          </a:p>
          <a:p>
            <a:pPr algn="just">
              <a:lnSpc>
                <a:spcPct val="90000"/>
              </a:lnSpc>
              <a:spcBef>
                <a:spcPts val="751"/>
              </a:spcBef>
            </a:pPr>
            <a:endParaRPr lang="es-MX" sz="1200" dirty="0">
              <a:solidFill>
                <a:prstClr val="black"/>
              </a:solidFill>
            </a:endParaRPr>
          </a:p>
        </p:txBody>
      </p:sp>
      <p:sp>
        <p:nvSpPr>
          <p:cNvPr id="3" name="2 CuadroTexto"/>
          <p:cNvSpPr txBox="1"/>
          <p:nvPr/>
        </p:nvSpPr>
        <p:spPr>
          <a:xfrm>
            <a:off x="5302454" y="1178277"/>
            <a:ext cx="1611399" cy="300210"/>
          </a:xfrm>
          <a:prstGeom prst="rect">
            <a:avLst/>
          </a:prstGeom>
          <a:noFill/>
        </p:spPr>
        <p:txBody>
          <a:bodyPr wrap="square" rtlCol="0">
            <a:spAutoFit/>
          </a:bodyPr>
          <a:lstStyle/>
          <a:p>
            <a:r>
              <a:rPr lang="es-MX" sz="1351" dirty="0" smtClean="0">
                <a:solidFill>
                  <a:prstClr val="black"/>
                </a:solidFill>
              </a:rPr>
              <a:t>OCTUBRE 2021</a:t>
            </a:r>
            <a:endParaRPr lang="es-MX" sz="1351" dirty="0">
              <a:solidFill>
                <a:prstClr val="black"/>
              </a:solidFill>
            </a:endParaRPr>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26397" y="3736196"/>
            <a:ext cx="1329387" cy="1814598"/>
          </a:xfrm>
          <a:prstGeom prst="rect">
            <a:avLst/>
          </a:prstGeom>
        </p:spPr>
      </p:pic>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9481" y="3736196"/>
            <a:ext cx="1248518" cy="1814598"/>
          </a:xfrm>
          <a:prstGeom prst="rect">
            <a:avLst/>
          </a:prstGeom>
        </p:spPr>
      </p:pic>
      <p:pic>
        <p:nvPicPr>
          <p:cNvPr id="10" name="Imagen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6526" y="3736196"/>
            <a:ext cx="1274557" cy="1814598"/>
          </a:xfrm>
          <a:prstGeom prst="rect">
            <a:avLst/>
          </a:prstGeom>
        </p:spPr>
      </p:pic>
      <p:pic>
        <p:nvPicPr>
          <p:cNvPr id="12" name="Imagen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45886" y="1839932"/>
            <a:ext cx="1250092" cy="1685064"/>
          </a:xfrm>
          <a:prstGeom prst="rect">
            <a:avLst/>
          </a:prstGeom>
        </p:spPr>
      </p:pic>
      <p:pic>
        <p:nvPicPr>
          <p:cNvPr id="13" name="Imagen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79481" y="1854558"/>
            <a:ext cx="1165014" cy="1670438"/>
          </a:xfrm>
          <a:prstGeom prst="rect">
            <a:avLst/>
          </a:prstGeom>
        </p:spPr>
      </p:pic>
      <p:pic>
        <p:nvPicPr>
          <p:cNvPr id="14" name="Imagen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26397" y="1860548"/>
            <a:ext cx="1261927" cy="1664448"/>
          </a:xfrm>
          <a:prstGeom prst="rect">
            <a:avLst/>
          </a:prstGeom>
        </p:spPr>
      </p:pic>
    </p:spTree>
    <p:extLst>
      <p:ext uri="{BB962C8B-B14F-4D97-AF65-F5344CB8AC3E}">
        <p14:creationId xmlns:p14="http://schemas.microsoft.com/office/powerpoint/2010/main" val="142507578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561249" y="1767520"/>
            <a:ext cx="6048672" cy="3888432"/>
          </a:xfrm>
          <a:prstGeom prst="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s-MX" sz="2400" dirty="0" smtClean="0">
                <a:solidFill>
                  <a:prstClr val="black"/>
                </a:solidFill>
              </a:rPr>
              <a:t> </a:t>
            </a:r>
            <a:endParaRPr lang="es-MX" sz="2400" dirty="0">
              <a:solidFill>
                <a:prstClr val="black"/>
              </a:solidFill>
            </a:endParaRPr>
          </a:p>
        </p:txBody>
      </p:sp>
      <p:sp>
        <p:nvSpPr>
          <p:cNvPr id="5" name="4 Rectángulo"/>
          <p:cNvSpPr/>
          <p:nvPr/>
        </p:nvSpPr>
        <p:spPr>
          <a:xfrm>
            <a:off x="1439652" y="1178277"/>
            <a:ext cx="6048672" cy="378043"/>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r>
              <a:rPr lang="es-MX" sz="1351" dirty="0" smtClean="0">
                <a:solidFill>
                  <a:prstClr val="black"/>
                </a:solidFill>
              </a:rPr>
              <a:t>Brigada de mantenimiento /Santa Cruz del Valle .</a:t>
            </a:r>
            <a:endParaRPr lang="es-MX" sz="1351" dirty="0">
              <a:solidFill>
                <a:prstClr val="black"/>
              </a:solidFill>
            </a:endParaRPr>
          </a:p>
        </p:txBody>
      </p:sp>
      <p:cxnSp>
        <p:nvCxnSpPr>
          <p:cNvPr id="7" name="6 Conector recto"/>
          <p:cNvCxnSpPr/>
          <p:nvPr/>
        </p:nvCxnSpPr>
        <p:spPr>
          <a:xfrm>
            <a:off x="3383868" y="1791980"/>
            <a:ext cx="0" cy="3888432"/>
          </a:xfrm>
          <a:prstGeom prst="line">
            <a:avLst/>
          </a:prstGeom>
          <a:ln w="28575">
            <a:solidFill>
              <a:schemeClr val="accent2"/>
            </a:solidFill>
          </a:ln>
        </p:spPr>
        <p:style>
          <a:lnRef idx="2">
            <a:schemeClr val="accent6"/>
          </a:lnRef>
          <a:fillRef idx="0">
            <a:schemeClr val="accent6"/>
          </a:fillRef>
          <a:effectRef idx="1">
            <a:schemeClr val="accent6"/>
          </a:effectRef>
          <a:fontRef idx="minor">
            <a:schemeClr val="tx1"/>
          </a:fontRef>
        </p:style>
      </p:cxnSp>
      <p:sp>
        <p:nvSpPr>
          <p:cNvPr id="2" name="1 CuadroTexto"/>
          <p:cNvSpPr txBox="1"/>
          <p:nvPr/>
        </p:nvSpPr>
        <p:spPr>
          <a:xfrm>
            <a:off x="1547665" y="1970841"/>
            <a:ext cx="1674187" cy="1856919"/>
          </a:xfrm>
          <a:prstGeom prst="rect">
            <a:avLst/>
          </a:prstGeom>
          <a:noFill/>
        </p:spPr>
        <p:txBody>
          <a:bodyPr wrap="square" rtlCol="0">
            <a:spAutoFit/>
          </a:bodyPr>
          <a:lstStyle/>
          <a:p>
            <a:pPr algn="just">
              <a:lnSpc>
                <a:spcPct val="90000"/>
              </a:lnSpc>
              <a:spcBef>
                <a:spcPts val="751"/>
              </a:spcBef>
            </a:pPr>
            <a:r>
              <a:rPr lang="es-MX" sz="1200" dirty="0">
                <a:solidFill>
                  <a:prstClr val="black"/>
                </a:solidFill>
              </a:rPr>
              <a:t>El </a:t>
            </a:r>
            <a:r>
              <a:rPr lang="es-MX" sz="1200" dirty="0" smtClean="0">
                <a:solidFill>
                  <a:prstClr val="black"/>
                </a:solidFill>
              </a:rPr>
              <a:t>jueves 23 de septiembre, Personal de esta Delegación, acudieron a revisar la reparación bacheo que se encontraba realizando en la calle </a:t>
            </a:r>
            <a:r>
              <a:rPr lang="es-MX" sz="1200" dirty="0">
                <a:solidFill>
                  <a:prstClr val="black"/>
                </a:solidFill>
              </a:rPr>
              <a:t>Morelos </a:t>
            </a:r>
            <a:r>
              <a:rPr lang="es-MX" sz="1200" dirty="0" smtClean="0">
                <a:solidFill>
                  <a:prstClr val="black"/>
                </a:solidFill>
              </a:rPr>
              <a:t>en la Colonia </a:t>
            </a:r>
            <a:r>
              <a:rPr lang="es-MX" sz="1200" dirty="0">
                <a:solidFill>
                  <a:prstClr val="black"/>
                </a:solidFill>
              </a:rPr>
              <a:t>Santa Cruz del </a:t>
            </a:r>
            <a:r>
              <a:rPr lang="es-MX" sz="1200" dirty="0" smtClean="0">
                <a:solidFill>
                  <a:prstClr val="black"/>
                </a:solidFill>
              </a:rPr>
              <a:t>valle.</a:t>
            </a:r>
            <a:endParaRPr lang="es-MX" sz="1200" dirty="0">
              <a:solidFill>
                <a:prstClr val="black"/>
              </a:solidFill>
            </a:endParaRPr>
          </a:p>
          <a:p>
            <a:pPr algn="just">
              <a:lnSpc>
                <a:spcPct val="90000"/>
              </a:lnSpc>
              <a:spcBef>
                <a:spcPts val="751"/>
              </a:spcBef>
            </a:pPr>
            <a:endParaRPr lang="es-MX" sz="1200" dirty="0">
              <a:solidFill>
                <a:prstClr val="black"/>
              </a:solidFill>
            </a:endParaRPr>
          </a:p>
        </p:txBody>
      </p:sp>
      <p:sp>
        <p:nvSpPr>
          <p:cNvPr id="3" name="2 CuadroTexto"/>
          <p:cNvSpPr txBox="1"/>
          <p:nvPr/>
        </p:nvSpPr>
        <p:spPr>
          <a:xfrm>
            <a:off x="5302454" y="1178277"/>
            <a:ext cx="1611399" cy="300210"/>
          </a:xfrm>
          <a:prstGeom prst="rect">
            <a:avLst/>
          </a:prstGeom>
          <a:noFill/>
        </p:spPr>
        <p:txBody>
          <a:bodyPr wrap="square" rtlCol="0">
            <a:spAutoFit/>
          </a:bodyPr>
          <a:lstStyle/>
          <a:p>
            <a:r>
              <a:rPr lang="es-MX" sz="1351" dirty="0" smtClean="0">
                <a:solidFill>
                  <a:prstClr val="black"/>
                </a:solidFill>
              </a:rPr>
              <a:t>OCTUBRE 2021</a:t>
            </a:r>
            <a:endParaRPr lang="es-MX" sz="1351" dirty="0">
              <a:solidFill>
                <a:prstClr val="black"/>
              </a:solidFill>
            </a:endParaRPr>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19331" y="3790095"/>
            <a:ext cx="1705716" cy="1812854"/>
          </a:xfrm>
          <a:prstGeom prst="rect">
            <a:avLst/>
          </a:prstGeom>
        </p:spPr>
      </p:pic>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5884" y="3814554"/>
            <a:ext cx="1660603" cy="1788395"/>
          </a:xfrm>
          <a:prstGeom prst="rect">
            <a:avLst/>
          </a:prstGeom>
        </p:spPr>
      </p:pic>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12158" y="1791980"/>
            <a:ext cx="1712889" cy="1969570"/>
          </a:xfrm>
          <a:prstGeom prst="rect">
            <a:avLst/>
          </a:prstGeom>
        </p:spPr>
      </p:pic>
      <p:pic>
        <p:nvPicPr>
          <p:cNvPr id="10" name="Imagen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45884" y="1791980"/>
            <a:ext cx="1660603" cy="1998114"/>
          </a:xfrm>
          <a:prstGeom prst="rect">
            <a:avLst/>
          </a:prstGeom>
        </p:spPr>
      </p:pic>
    </p:spTree>
    <p:extLst>
      <p:ext uri="{BB962C8B-B14F-4D97-AF65-F5344CB8AC3E}">
        <p14:creationId xmlns:p14="http://schemas.microsoft.com/office/powerpoint/2010/main" val="34984882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561249" y="1767520"/>
            <a:ext cx="6048672" cy="3888432"/>
          </a:xfrm>
          <a:prstGeom prst="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s-MX" sz="2400" dirty="0" smtClean="0">
                <a:solidFill>
                  <a:prstClr val="black"/>
                </a:solidFill>
              </a:rPr>
              <a:t> </a:t>
            </a:r>
            <a:endParaRPr lang="es-MX" sz="2400" dirty="0">
              <a:solidFill>
                <a:prstClr val="black"/>
              </a:solidFill>
            </a:endParaRPr>
          </a:p>
        </p:txBody>
      </p:sp>
      <p:sp>
        <p:nvSpPr>
          <p:cNvPr id="5" name="4 Rectángulo"/>
          <p:cNvSpPr/>
          <p:nvPr/>
        </p:nvSpPr>
        <p:spPr>
          <a:xfrm>
            <a:off x="1439652" y="1178277"/>
            <a:ext cx="6048672" cy="378043"/>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r>
              <a:rPr lang="es-MX" sz="1351" dirty="0" smtClean="0">
                <a:solidFill>
                  <a:prstClr val="black"/>
                </a:solidFill>
              </a:rPr>
              <a:t>Brigadas de mantenimiento / López Cotilla.</a:t>
            </a:r>
            <a:endParaRPr lang="es-MX" sz="1351" dirty="0">
              <a:solidFill>
                <a:prstClr val="black"/>
              </a:solidFill>
            </a:endParaRPr>
          </a:p>
        </p:txBody>
      </p:sp>
      <p:cxnSp>
        <p:nvCxnSpPr>
          <p:cNvPr id="7" name="6 Conector recto"/>
          <p:cNvCxnSpPr/>
          <p:nvPr/>
        </p:nvCxnSpPr>
        <p:spPr>
          <a:xfrm>
            <a:off x="3383868" y="1791980"/>
            <a:ext cx="0" cy="3888432"/>
          </a:xfrm>
          <a:prstGeom prst="line">
            <a:avLst/>
          </a:prstGeom>
          <a:ln w="28575">
            <a:solidFill>
              <a:schemeClr val="accent2"/>
            </a:solidFill>
          </a:ln>
        </p:spPr>
        <p:style>
          <a:lnRef idx="2">
            <a:schemeClr val="accent6"/>
          </a:lnRef>
          <a:fillRef idx="0">
            <a:schemeClr val="accent6"/>
          </a:fillRef>
          <a:effectRef idx="1">
            <a:schemeClr val="accent6"/>
          </a:effectRef>
          <a:fontRef idx="minor">
            <a:schemeClr val="tx1"/>
          </a:fontRef>
        </p:style>
      </p:cxnSp>
      <p:sp>
        <p:nvSpPr>
          <p:cNvPr id="2" name="1 CuadroTexto"/>
          <p:cNvSpPr txBox="1"/>
          <p:nvPr/>
        </p:nvSpPr>
        <p:spPr>
          <a:xfrm>
            <a:off x="1547665" y="1970841"/>
            <a:ext cx="1674187" cy="2189317"/>
          </a:xfrm>
          <a:prstGeom prst="rect">
            <a:avLst/>
          </a:prstGeom>
          <a:noFill/>
        </p:spPr>
        <p:txBody>
          <a:bodyPr wrap="square" rtlCol="0">
            <a:spAutoFit/>
          </a:bodyPr>
          <a:lstStyle/>
          <a:p>
            <a:pPr algn="just">
              <a:lnSpc>
                <a:spcPct val="90000"/>
              </a:lnSpc>
              <a:spcBef>
                <a:spcPts val="751"/>
              </a:spcBef>
            </a:pPr>
            <a:r>
              <a:rPr lang="es-MX" sz="1200" dirty="0" smtClean="0">
                <a:solidFill>
                  <a:prstClr val="black"/>
                </a:solidFill>
              </a:rPr>
              <a:t>El jueves </a:t>
            </a:r>
            <a:r>
              <a:rPr lang="es-MX" sz="1200" dirty="0">
                <a:solidFill>
                  <a:prstClr val="black"/>
                </a:solidFill>
              </a:rPr>
              <a:t>21 </a:t>
            </a:r>
            <a:r>
              <a:rPr lang="es-MX" sz="1200" dirty="0" smtClean="0">
                <a:solidFill>
                  <a:prstClr val="black"/>
                </a:solidFill>
              </a:rPr>
              <a:t>de octubre, el C. Delegado Ricardo Meléndez Romero, acudió a supervisar la reparación </a:t>
            </a:r>
            <a:r>
              <a:rPr lang="es-MX" sz="1200" dirty="0">
                <a:solidFill>
                  <a:prstClr val="black"/>
                </a:solidFill>
              </a:rPr>
              <a:t>de fuga </a:t>
            </a:r>
            <a:r>
              <a:rPr lang="es-MX" sz="1200" dirty="0" smtClean="0">
                <a:solidFill>
                  <a:prstClr val="black"/>
                </a:solidFill>
              </a:rPr>
              <a:t>en la calle </a:t>
            </a:r>
            <a:r>
              <a:rPr lang="es-MX" sz="1200" dirty="0">
                <a:solidFill>
                  <a:prstClr val="black"/>
                </a:solidFill>
              </a:rPr>
              <a:t>Álvaro </a:t>
            </a:r>
            <a:r>
              <a:rPr lang="es-MX" sz="1200" dirty="0" smtClean="0">
                <a:solidFill>
                  <a:prstClr val="black"/>
                </a:solidFill>
              </a:rPr>
              <a:t>obregón en la Colonia de </a:t>
            </a:r>
            <a:r>
              <a:rPr lang="es-MX" sz="1200" dirty="0">
                <a:solidFill>
                  <a:prstClr val="black"/>
                </a:solidFill>
              </a:rPr>
              <a:t>López </a:t>
            </a:r>
            <a:r>
              <a:rPr lang="es-MX" sz="1200" dirty="0" smtClean="0">
                <a:solidFill>
                  <a:prstClr val="black"/>
                </a:solidFill>
              </a:rPr>
              <a:t>cotilla, en relación al reporte ciudadano que se interpuso por nuestro conducto.</a:t>
            </a:r>
            <a:endParaRPr lang="es-MX" sz="1200" dirty="0">
              <a:solidFill>
                <a:prstClr val="black"/>
              </a:solidFill>
            </a:endParaRPr>
          </a:p>
          <a:p>
            <a:pPr algn="just">
              <a:lnSpc>
                <a:spcPct val="90000"/>
              </a:lnSpc>
              <a:spcBef>
                <a:spcPts val="751"/>
              </a:spcBef>
            </a:pPr>
            <a:endParaRPr lang="es-MX" sz="1200" dirty="0">
              <a:solidFill>
                <a:prstClr val="black"/>
              </a:solidFill>
            </a:endParaRPr>
          </a:p>
        </p:txBody>
      </p:sp>
      <p:sp>
        <p:nvSpPr>
          <p:cNvPr id="3" name="2 CuadroTexto"/>
          <p:cNvSpPr txBox="1"/>
          <p:nvPr/>
        </p:nvSpPr>
        <p:spPr>
          <a:xfrm>
            <a:off x="5302454" y="1178277"/>
            <a:ext cx="1611399" cy="300210"/>
          </a:xfrm>
          <a:prstGeom prst="rect">
            <a:avLst/>
          </a:prstGeom>
          <a:noFill/>
        </p:spPr>
        <p:txBody>
          <a:bodyPr wrap="square" rtlCol="0">
            <a:spAutoFit/>
          </a:bodyPr>
          <a:lstStyle/>
          <a:p>
            <a:r>
              <a:rPr lang="es-MX" sz="1351" dirty="0" smtClean="0">
                <a:solidFill>
                  <a:prstClr val="black"/>
                </a:solidFill>
              </a:rPr>
              <a:t>OCTUBRE 2021</a:t>
            </a:r>
            <a:endParaRPr lang="es-MX" sz="1351" dirty="0">
              <a:solidFill>
                <a:prstClr val="black"/>
              </a:solidFill>
            </a:endParaRPr>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56855" y="3642252"/>
            <a:ext cx="1647061" cy="1979182"/>
          </a:xfrm>
          <a:prstGeom prst="rect">
            <a:avLst/>
          </a:prstGeom>
        </p:spPr>
      </p:pic>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1613" y="1913448"/>
            <a:ext cx="2063814" cy="1653397"/>
          </a:xfrm>
          <a:prstGeom prst="rect">
            <a:avLst/>
          </a:prstGeom>
        </p:spPr>
      </p:pic>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75415" y="3656577"/>
            <a:ext cx="1598105" cy="1923968"/>
          </a:xfrm>
          <a:prstGeom prst="rect">
            <a:avLst/>
          </a:prstGeom>
        </p:spPr>
      </p:pic>
    </p:spTree>
    <p:extLst>
      <p:ext uri="{BB962C8B-B14F-4D97-AF65-F5344CB8AC3E}">
        <p14:creationId xmlns:p14="http://schemas.microsoft.com/office/powerpoint/2010/main" val="187861631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561249" y="1767520"/>
            <a:ext cx="6048672" cy="3888432"/>
          </a:xfrm>
          <a:prstGeom prst="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s-MX" sz="2400" dirty="0" smtClean="0">
                <a:solidFill>
                  <a:prstClr val="black"/>
                </a:solidFill>
              </a:rPr>
              <a:t> </a:t>
            </a:r>
            <a:endParaRPr lang="es-MX" sz="2400" dirty="0">
              <a:solidFill>
                <a:prstClr val="black"/>
              </a:solidFill>
            </a:endParaRPr>
          </a:p>
        </p:txBody>
      </p:sp>
      <p:sp>
        <p:nvSpPr>
          <p:cNvPr id="5" name="4 Rectángulo"/>
          <p:cNvSpPr/>
          <p:nvPr/>
        </p:nvSpPr>
        <p:spPr>
          <a:xfrm>
            <a:off x="1439652" y="1178277"/>
            <a:ext cx="6048672" cy="378043"/>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r>
              <a:rPr lang="es-MX" sz="1351" dirty="0" smtClean="0">
                <a:solidFill>
                  <a:prstClr val="black"/>
                </a:solidFill>
              </a:rPr>
              <a:t>Brigada de Mantenimiento/ López Cotilla.</a:t>
            </a:r>
            <a:endParaRPr lang="es-MX" sz="1351" dirty="0">
              <a:solidFill>
                <a:prstClr val="black"/>
              </a:solidFill>
            </a:endParaRPr>
          </a:p>
        </p:txBody>
      </p:sp>
      <p:cxnSp>
        <p:nvCxnSpPr>
          <p:cNvPr id="7" name="6 Conector recto"/>
          <p:cNvCxnSpPr/>
          <p:nvPr/>
        </p:nvCxnSpPr>
        <p:spPr>
          <a:xfrm>
            <a:off x="3383868" y="1791980"/>
            <a:ext cx="0" cy="3888432"/>
          </a:xfrm>
          <a:prstGeom prst="line">
            <a:avLst/>
          </a:prstGeom>
          <a:ln w="28575">
            <a:solidFill>
              <a:schemeClr val="accent2"/>
            </a:solidFill>
          </a:ln>
        </p:spPr>
        <p:style>
          <a:lnRef idx="2">
            <a:schemeClr val="accent6"/>
          </a:lnRef>
          <a:fillRef idx="0">
            <a:schemeClr val="accent6"/>
          </a:fillRef>
          <a:effectRef idx="1">
            <a:schemeClr val="accent6"/>
          </a:effectRef>
          <a:fontRef idx="minor">
            <a:schemeClr val="tx1"/>
          </a:fontRef>
        </p:style>
      </p:cxnSp>
      <p:sp>
        <p:nvSpPr>
          <p:cNvPr id="2" name="1 CuadroTexto"/>
          <p:cNvSpPr txBox="1"/>
          <p:nvPr/>
        </p:nvSpPr>
        <p:spPr>
          <a:xfrm>
            <a:off x="1547665" y="1970841"/>
            <a:ext cx="1674187" cy="2585323"/>
          </a:xfrm>
          <a:prstGeom prst="rect">
            <a:avLst/>
          </a:prstGeom>
          <a:noFill/>
        </p:spPr>
        <p:txBody>
          <a:bodyPr wrap="square" rtlCol="0">
            <a:spAutoFit/>
          </a:bodyPr>
          <a:lstStyle/>
          <a:p>
            <a:pPr algn="just">
              <a:lnSpc>
                <a:spcPct val="90000"/>
              </a:lnSpc>
              <a:spcBef>
                <a:spcPts val="751"/>
              </a:spcBef>
            </a:pPr>
            <a:r>
              <a:rPr lang="es-MX" sz="1200" dirty="0">
                <a:solidFill>
                  <a:prstClr val="black"/>
                </a:solidFill>
              </a:rPr>
              <a:t>El </a:t>
            </a:r>
            <a:r>
              <a:rPr lang="es-MX" sz="1200" dirty="0" smtClean="0">
                <a:solidFill>
                  <a:prstClr val="black"/>
                </a:solidFill>
              </a:rPr>
              <a:t>jueves 21 de octubre, el </a:t>
            </a:r>
            <a:r>
              <a:rPr lang="es-MX" sz="1200" dirty="0">
                <a:solidFill>
                  <a:prstClr val="black"/>
                </a:solidFill>
              </a:rPr>
              <a:t>C</a:t>
            </a:r>
            <a:r>
              <a:rPr lang="es-MX" sz="1200" dirty="0" smtClean="0">
                <a:solidFill>
                  <a:prstClr val="black"/>
                </a:solidFill>
              </a:rPr>
              <a:t>. Ricardo Meléndez Romero, Delegado de López Cotilla, acudió a la revisión del trabajo del personal de agua potable y alcantarillas, en relación al reporte ciudadano de la fuga de agua que se encuentra en la calle Incalpa  en la Colonia López Cotilla y que por nuestro conducto se realizó dicha gestión.</a:t>
            </a:r>
            <a:endParaRPr lang="es-MX" sz="1200" dirty="0">
              <a:solidFill>
                <a:prstClr val="black"/>
              </a:solidFill>
            </a:endParaRPr>
          </a:p>
        </p:txBody>
      </p:sp>
      <p:sp>
        <p:nvSpPr>
          <p:cNvPr id="3" name="2 CuadroTexto"/>
          <p:cNvSpPr txBox="1"/>
          <p:nvPr/>
        </p:nvSpPr>
        <p:spPr>
          <a:xfrm>
            <a:off x="5302454" y="1178277"/>
            <a:ext cx="1611399" cy="300210"/>
          </a:xfrm>
          <a:prstGeom prst="rect">
            <a:avLst/>
          </a:prstGeom>
          <a:noFill/>
        </p:spPr>
        <p:txBody>
          <a:bodyPr wrap="square" rtlCol="0">
            <a:spAutoFit/>
          </a:bodyPr>
          <a:lstStyle/>
          <a:p>
            <a:r>
              <a:rPr lang="es-MX" sz="1351" dirty="0" smtClean="0">
                <a:solidFill>
                  <a:prstClr val="black"/>
                </a:solidFill>
              </a:rPr>
              <a:t>OCTUBRE 2021</a:t>
            </a:r>
            <a:endParaRPr lang="es-MX" sz="1351" dirty="0">
              <a:solidFill>
                <a:prstClr val="black"/>
              </a:solidFill>
            </a:endParaRPr>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60642" y="3736196"/>
            <a:ext cx="1700011" cy="1784336"/>
          </a:xfrm>
          <a:prstGeom prst="rect">
            <a:avLst/>
          </a:prstGeom>
        </p:spPr>
      </p:pic>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1110" y="1970840"/>
            <a:ext cx="1833768" cy="1529695"/>
          </a:xfrm>
          <a:prstGeom prst="rect">
            <a:avLst/>
          </a:prstGeom>
        </p:spPr>
      </p:pic>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45886" y="3711735"/>
            <a:ext cx="1498585" cy="1844993"/>
          </a:xfrm>
          <a:prstGeom prst="rect">
            <a:avLst/>
          </a:prstGeom>
        </p:spPr>
      </p:pic>
      <p:pic>
        <p:nvPicPr>
          <p:cNvPr id="10" name="Imagen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21565" y="1931196"/>
            <a:ext cx="1339088" cy="1664207"/>
          </a:xfrm>
          <a:prstGeom prst="rect">
            <a:avLst/>
          </a:prstGeom>
        </p:spPr>
      </p:pic>
    </p:spTree>
    <p:extLst>
      <p:ext uri="{BB962C8B-B14F-4D97-AF65-F5344CB8AC3E}">
        <p14:creationId xmlns:p14="http://schemas.microsoft.com/office/powerpoint/2010/main" val="40268743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439652" y="1791980"/>
            <a:ext cx="6048672" cy="3888432"/>
          </a:xfrm>
          <a:prstGeom prst="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s-MX" sz="2400" dirty="0">
              <a:solidFill>
                <a:prstClr val="black"/>
              </a:solidFill>
            </a:endParaRPr>
          </a:p>
        </p:txBody>
      </p:sp>
      <p:sp>
        <p:nvSpPr>
          <p:cNvPr id="5" name="4 Rectángulo"/>
          <p:cNvSpPr/>
          <p:nvPr/>
        </p:nvSpPr>
        <p:spPr>
          <a:xfrm>
            <a:off x="1439652" y="1178277"/>
            <a:ext cx="6048672" cy="378043"/>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r>
              <a:rPr lang="es-MX" sz="1351" dirty="0" smtClean="0">
                <a:solidFill>
                  <a:prstClr val="black"/>
                </a:solidFill>
              </a:rPr>
              <a:t>Brigada de mantenimiento / Reforestación Villa Fontana  </a:t>
            </a:r>
            <a:endParaRPr lang="es-MX" sz="1351" dirty="0">
              <a:solidFill>
                <a:prstClr val="black"/>
              </a:solidFill>
            </a:endParaRPr>
          </a:p>
        </p:txBody>
      </p:sp>
      <p:cxnSp>
        <p:nvCxnSpPr>
          <p:cNvPr id="7" name="6 Conector recto"/>
          <p:cNvCxnSpPr/>
          <p:nvPr/>
        </p:nvCxnSpPr>
        <p:spPr>
          <a:xfrm>
            <a:off x="3383868" y="1791980"/>
            <a:ext cx="0" cy="3888432"/>
          </a:xfrm>
          <a:prstGeom prst="line">
            <a:avLst/>
          </a:prstGeom>
          <a:ln w="28575">
            <a:solidFill>
              <a:schemeClr val="accent2"/>
            </a:solidFill>
          </a:ln>
        </p:spPr>
        <p:style>
          <a:lnRef idx="2">
            <a:schemeClr val="accent6"/>
          </a:lnRef>
          <a:fillRef idx="0">
            <a:schemeClr val="accent6"/>
          </a:fillRef>
          <a:effectRef idx="1">
            <a:schemeClr val="accent6"/>
          </a:effectRef>
          <a:fontRef idx="minor">
            <a:schemeClr val="tx1"/>
          </a:fontRef>
        </p:style>
      </p:cxnSp>
      <p:sp>
        <p:nvSpPr>
          <p:cNvPr id="2" name="1 CuadroTexto"/>
          <p:cNvSpPr txBox="1"/>
          <p:nvPr/>
        </p:nvSpPr>
        <p:spPr>
          <a:xfrm>
            <a:off x="1547665" y="1970841"/>
            <a:ext cx="1674187" cy="2086725"/>
          </a:xfrm>
          <a:prstGeom prst="rect">
            <a:avLst/>
          </a:prstGeom>
          <a:noFill/>
        </p:spPr>
        <p:txBody>
          <a:bodyPr wrap="square" rtlCol="0">
            <a:spAutoFit/>
          </a:bodyPr>
          <a:lstStyle/>
          <a:p>
            <a:pPr algn="just">
              <a:lnSpc>
                <a:spcPct val="90000"/>
              </a:lnSpc>
              <a:spcBef>
                <a:spcPts val="751"/>
              </a:spcBef>
            </a:pPr>
            <a:r>
              <a:rPr lang="es-MX" sz="1200" dirty="0" smtClean="0">
                <a:solidFill>
                  <a:prstClr val="black"/>
                </a:solidFill>
              </a:rPr>
              <a:t>El martes 28 de septiembre, personal de esta Delegación acudieron a realizar una supervisión al Parque Central del Fraccionamiento Villa Fontana Residencial, donde personal de Parques y Jardines realizaron el corte de maleza</a:t>
            </a:r>
            <a:r>
              <a:rPr lang="es-MX" sz="1200" dirty="0">
                <a:solidFill>
                  <a:prstClr val="black"/>
                </a:solidFill>
              </a:rPr>
              <a:t>. </a:t>
            </a:r>
          </a:p>
        </p:txBody>
      </p:sp>
      <p:sp>
        <p:nvSpPr>
          <p:cNvPr id="3" name="2 CuadroTexto"/>
          <p:cNvSpPr txBox="1"/>
          <p:nvPr/>
        </p:nvSpPr>
        <p:spPr>
          <a:xfrm>
            <a:off x="5735560" y="1256110"/>
            <a:ext cx="1611399" cy="300210"/>
          </a:xfrm>
          <a:prstGeom prst="rect">
            <a:avLst/>
          </a:prstGeom>
          <a:noFill/>
        </p:spPr>
        <p:txBody>
          <a:bodyPr wrap="square" rtlCol="0">
            <a:spAutoFit/>
          </a:bodyPr>
          <a:lstStyle/>
          <a:p>
            <a:r>
              <a:rPr lang="es-MX" sz="1351" dirty="0" smtClean="0">
                <a:solidFill>
                  <a:prstClr val="black"/>
                </a:solidFill>
              </a:rPr>
              <a:t>OCTUBRE 2021</a:t>
            </a:r>
            <a:endParaRPr lang="es-MX" sz="1351" dirty="0">
              <a:solidFill>
                <a:prstClr val="black"/>
              </a:solidFill>
            </a:endParaRPr>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51389" y="3862057"/>
            <a:ext cx="1643268" cy="1726633"/>
          </a:xfrm>
          <a:prstGeom prst="rect">
            <a:avLst/>
          </a:prstGeom>
        </p:spPr>
      </p:pic>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3672" y="1921084"/>
            <a:ext cx="1540683" cy="1811869"/>
          </a:xfrm>
          <a:prstGeom prst="rect">
            <a:avLst/>
          </a:prstGeom>
        </p:spPr>
      </p:pic>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29546" y="1921084"/>
            <a:ext cx="1488449" cy="1811869"/>
          </a:xfrm>
          <a:prstGeom prst="rect">
            <a:avLst/>
          </a:prstGeom>
        </p:spPr>
      </p:pic>
    </p:spTree>
    <p:extLst>
      <p:ext uri="{BB962C8B-B14F-4D97-AF65-F5344CB8AC3E}">
        <p14:creationId xmlns:p14="http://schemas.microsoft.com/office/powerpoint/2010/main" val="66597135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561249" y="1767520"/>
            <a:ext cx="6048672" cy="3888432"/>
          </a:xfrm>
          <a:prstGeom prst="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s-MX" sz="2400" dirty="0" smtClean="0">
                <a:solidFill>
                  <a:prstClr val="black"/>
                </a:solidFill>
              </a:rPr>
              <a:t> </a:t>
            </a:r>
            <a:endParaRPr lang="es-MX" sz="2400" dirty="0">
              <a:solidFill>
                <a:prstClr val="black"/>
              </a:solidFill>
            </a:endParaRPr>
          </a:p>
        </p:txBody>
      </p:sp>
      <p:sp>
        <p:nvSpPr>
          <p:cNvPr id="5" name="4 Rectángulo"/>
          <p:cNvSpPr/>
          <p:nvPr/>
        </p:nvSpPr>
        <p:spPr>
          <a:xfrm>
            <a:off x="1439652" y="1178277"/>
            <a:ext cx="6048672" cy="378043"/>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r>
              <a:rPr lang="es-MX" sz="1351" dirty="0" smtClean="0">
                <a:solidFill>
                  <a:prstClr val="black"/>
                </a:solidFill>
              </a:rPr>
              <a:t>Brigada de Mantenimiento / López Cotilla.</a:t>
            </a:r>
            <a:endParaRPr lang="es-MX" sz="1351" dirty="0">
              <a:solidFill>
                <a:prstClr val="black"/>
              </a:solidFill>
            </a:endParaRPr>
          </a:p>
        </p:txBody>
      </p:sp>
      <p:cxnSp>
        <p:nvCxnSpPr>
          <p:cNvPr id="7" name="6 Conector recto"/>
          <p:cNvCxnSpPr/>
          <p:nvPr/>
        </p:nvCxnSpPr>
        <p:spPr>
          <a:xfrm>
            <a:off x="3383868" y="1791980"/>
            <a:ext cx="0" cy="3888432"/>
          </a:xfrm>
          <a:prstGeom prst="line">
            <a:avLst/>
          </a:prstGeom>
          <a:ln w="28575">
            <a:solidFill>
              <a:schemeClr val="accent2"/>
            </a:solidFill>
          </a:ln>
        </p:spPr>
        <p:style>
          <a:lnRef idx="2">
            <a:schemeClr val="accent6"/>
          </a:lnRef>
          <a:fillRef idx="0">
            <a:schemeClr val="accent6"/>
          </a:fillRef>
          <a:effectRef idx="1">
            <a:schemeClr val="accent6"/>
          </a:effectRef>
          <a:fontRef idx="minor">
            <a:schemeClr val="tx1"/>
          </a:fontRef>
        </p:style>
      </p:cxnSp>
      <p:sp>
        <p:nvSpPr>
          <p:cNvPr id="2" name="1 CuadroTexto"/>
          <p:cNvSpPr txBox="1"/>
          <p:nvPr/>
        </p:nvSpPr>
        <p:spPr>
          <a:xfrm>
            <a:off x="1547665" y="1970841"/>
            <a:ext cx="1674187" cy="3621504"/>
          </a:xfrm>
          <a:prstGeom prst="rect">
            <a:avLst/>
          </a:prstGeom>
          <a:noFill/>
        </p:spPr>
        <p:txBody>
          <a:bodyPr wrap="square" rtlCol="0">
            <a:spAutoFit/>
          </a:bodyPr>
          <a:lstStyle/>
          <a:p>
            <a:pPr algn="just">
              <a:lnSpc>
                <a:spcPct val="90000"/>
              </a:lnSpc>
              <a:spcBef>
                <a:spcPts val="751"/>
              </a:spcBef>
            </a:pPr>
            <a:r>
              <a:rPr lang="es-MX" sz="1200" dirty="0">
                <a:solidFill>
                  <a:prstClr val="black"/>
                </a:solidFill>
              </a:rPr>
              <a:t>El </a:t>
            </a:r>
            <a:r>
              <a:rPr lang="es-MX" sz="1200" dirty="0" smtClean="0">
                <a:solidFill>
                  <a:prstClr val="black"/>
                </a:solidFill>
              </a:rPr>
              <a:t>jueves 21 de octubre, el </a:t>
            </a:r>
            <a:r>
              <a:rPr lang="es-MX" sz="1200" dirty="0">
                <a:solidFill>
                  <a:prstClr val="black"/>
                </a:solidFill>
              </a:rPr>
              <a:t>C</a:t>
            </a:r>
            <a:r>
              <a:rPr lang="es-MX" sz="1200" dirty="0" smtClean="0">
                <a:solidFill>
                  <a:prstClr val="black"/>
                </a:solidFill>
              </a:rPr>
              <a:t>. Ricardo Meléndez Romero, Delegado de López Cotilla, acudió </a:t>
            </a:r>
            <a:r>
              <a:rPr lang="es-MX" sz="1200" dirty="0">
                <a:solidFill>
                  <a:prstClr val="black"/>
                </a:solidFill>
              </a:rPr>
              <a:t>a la reparación de </a:t>
            </a:r>
            <a:r>
              <a:rPr lang="es-MX" sz="1200" dirty="0" smtClean="0">
                <a:solidFill>
                  <a:prstClr val="black"/>
                </a:solidFill>
              </a:rPr>
              <a:t>adoquín, </a:t>
            </a:r>
            <a:r>
              <a:rPr lang="es-MX" sz="1200" dirty="0">
                <a:solidFill>
                  <a:prstClr val="black"/>
                </a:solidFill>
              </a:rPr>
              <a:t>ubicado en la calle   </a:t>
            </a:r>
            <a:r>
              <a:rPr lang="es-MX" sz="1200" dirty="0" smtClean="0">
                <a:solidFill>
                  <a:prstClr val="black"/>
                </a:solidFill>
              </a:rPr>
              <a:t>Incalpa </a:t>
            </a:r>
            <a:r>
              <a:rPr lang="es-MX" sz="1200" dirty="0">
                <a:solidFill>
                  <a:prstClr val="black"/>
                </a:solidFill>
              </a:rPr>
              <a:t>esq. </a:t>
            </a:r>
            <a:r>
              <a:rPr lang="es-MX" sz="1200" dirty="0" smtClean="0">
                <a:solidFill>
                  <a:prstClr val="black"/>
                </a:solidFill>
              </a:rPr>
              <a:t>Ramón Martínez Zamora, </a:t>
            </a:r>
            <a:r>
              <a:rPr lang="es-MX" sz="1200" dirty="0">
                <a:solidFill>
                  <a:prstClr val="black"/>
                </a:solidFill>
              </a:rPr>
              <a:t>en la </a:t>
            </a:r>
            <a:r>
              <a:rPr lang="es-MX" sz="1200" dirty="0" smtClean="0">
                <a:solidFill>
                  <a:prstClr val="black"/>
                </a:solidFill>
              </a:rPr>
              <a:t>Colonia </a:t>
            </a:r>
            <a:r>
              <a:rPr lang="es-MX" sz="1200" dirty="0">
                <a:solidFill>
                  <a:prstClr val="black"/>
                </a:solidFill>
              </a:rPr>
              <a:t>López Cotilla, con la finalidad supervisar que la obra quede terminada por la Dirección de Mantenimiento a Vialidades y Pavimentos para la reparación de dicha calle.</a:t>
            </a:r>
          </a:p>
          <a:p>
            <a:pPr algn="just">
              <a:lnSpc>
                <a:spcPct val="90000"/>
              </a:lnSpc>
              <a:spcBef>
                <a:spcPts val="751"/>
              </a:spcBef>
            </a:pPr>
            <a:r>
              <a:rPr lang="es-MX" sz="1200" dirty="0" smtClean="0">
                <a:solidFill>
                  <a:prstClr val="black"/>
                </a:solidFill>
              </a:rPr>
              <a:t> </a:t>
            </a:r>
            <a:endParaRPr lang="es-MX" sz="1200" dirty="0">
              <a:solidFill>
                <a:prstClr val="black"/>
              </a:solidFill>
            </a:endParaRPr>
          </a:p>
          <a:p>
            <a:pPr algn="just">
              <a:lnSpc>
                <a:spcPct val="90000"/>
              </a:lnSpc>
              <a:spcBef>
                <a:spcPts val="751"/>
              </a:spcBef>
            </a:pPr>
            <a:endParaRPr lang="es-MX" sz="1200" dirty="0">
              <a:solidFill>
                <a:prstClr val="black"/>
              </a:solidFill>
            </a:endParaRPr>
          </a:p>
        </p:txBody>
      </p:sp>
      <p:sp>
        <p:nvSpPr>
          <p:cNvPr id="3" name="2 CuadroTexto"/>
          <p:cNvSpPr txBox="1"/>
          <p:nvPr/>
        </p:nvSpPr>
        <p:spPr>
          <a:xfrm>
            <a:off x="5302454" y="1178277"/>
            <a:ext cx="1611399" cy="300210"/>
          </a:xfrm>
          <a:prstGeom prst="rect">
            <a:avLst/>
          </a:prstGeom>
          <a:noFill/>
        </p:spPr>
        <p:txBody>
          <a:bodyPr wrap="square" rtlCol="0">
            <a:spAutoFit/>
          </a:bodyPr>
          <a:lstStyle/>
          <a:p>
            <a:r>
              <a:rPr lang="es-MX" sz="1351" dirty="0" smtClean="0">
                <a:solidFill>
                  <a:prstClr val="black"/>
                </a:solidFill>
              </a:rPr>
              <a:t>OCTUBRE 2021</a:t>
            </a:r>
            <a:endParaRPr lang="es-MX" sz="1351" dirty="0">
              <a:solidFill>
                <a:prstClr val="black"/>
              </a:solidFill>
            </a:endParaRPr>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44057" y="3652210"/>
            <a:ext cx="1652818" cy="1898584"/>
          </a:xfrm>
          <a:prstGeom prst="rect">
            <a:avLst/>
          </a:prstGeom>
        </p:spPr>
      </p:pic>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5885" y="3652210"/>
            <a:ext cx="1861979" cy="1898584"/>
          </a:xfrm>
          <a:prstGeom prst="rect">
            <a:avLst/>
          </a:prstGeom>
        </p:spPr>
      </p:pic>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44058" y="1970841"/>
            <a:ext cx="1652818" cy="1603420"/>
          </a:xfrm>
          <a:prstGeom prst="rect">
            <a:avLst/>
          </a:prstGeom>
        </p:spPr>
      </p:pic>
      <p:pic>
        <p:nvPicPr>
          <p:cNvPr id="10" name="Imagen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45885" y="1970840"/>
            <a:ext cx="1861980" cy="1576211"/>
          </a:xfrm>
          <a:prstGeom prst="rect">
            <a:avLst/>
          </a:prstGeom>
        </p:spPr>
      </p:pic>
    </p:spTree>
    <p:extLst>
      <p:ext uri="{BB962C8B-B14F-4D97-AF65-F5344CB8AC3E}">
        <p14:creationId xmlns:p14="http://schemas.microsoft.com/office/powerpoint/2010/main" val="308271851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561249" y="1767520"/>
            <a:ext cx="6048672" cy="3888432"/>
          </a:xfrm>
          <a:prstGeom prst="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s-MX" sz="2400" dirty="0" smtClean="0">
                <a:solidFill>
                  <a:prstClr val="black"/>
                </a:solidFill>
              </a:rPr>
              <a:t> </a:t>
            </a:r>
            <a:endParaRPr lang="es-MX" sz="2400" dirty="0">
              <a:solidFill>
                <a:prstClr val="black"/>
              </a:solidFill>
            </a:endParaRPr>
          </a:p>
        </p:txBody>
      </p:sp>
      <p:sp>
        <p:nvSpPr>
          <p:cNvPr id="5" name="4 Rectángulo"/>
          <p:cNvSpPr/>
          <p:nvPr/>
        </p:nvSpPr>
        <p:spPr>
          <a:xfrm>
            <a:off x="1439652" y="1178277"/>
            <a:ext cx="6048672" cy="378043"/>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r>
              <a:rPr lang="es-MX" sz="1351" dirty="0" smtClean="0">
                <a:solidFill>
                  <a:prstClr val="black"/>
                </a:solidFill>
              </a:rPr>
              <a:t>Brigada de Mantenimiento/López Cotilla</a:t>
            </a:r>
            <a:endParaRPr lang="es-MX" sz="1351" dirty="0">
              <a:solidFill>
                <a:prstClr val="black"/>
              </a:solidFill>
            </a:endParaRPr>
          </a:p>
        </p:txBody>
      </p:sp>
      <p:cxnSp>
        <p:nvCxnSpPr>
          <p:cNvPr id="7" name="6 Conector recto"/>
          <p:cNvCxnSpPr/>
          <p:nvPr/>
        </p:nvCxnSpPr>
        <p:spPr>
          <a:xfrm>
            <a:off x="3383868" y="1791980"/>
            <a:ext cx="0" cy="3888432"/>
          </a:xfrm>
          <a:prstGeom prst="line">
            <a:avLst/>
          </a:prstGeom>
          <a:ln w="28575">
            <a:solidFill>
              <a:schemeClr val="accent2"/>
            </a:solidFill>
          </a:ln>
        </p:spPr>
        <p:style>
          <a:lnRef idx="2">
            <a:schemeClr val="accent6"/>
          </a:lnRef>
          <a:fillRef idx="0">
            <a:schemeClr val="accent6"/>
          </a:fillRef>
          <a:effectRef idx="1">
            <a:schemeClr val="accent6"/>
          </a:effectRef>
          <a:fontRef idx="minor">
            <a:schemeClr val="tx1"/>
          </a:fontRef>
        </p:style>
      </p:cxnSp>
      <p:sp>
        <p:nvSpPr>
          <p:cNvPr id="2" name="1 CuadroTexto"/>
          <p:cNvSpPr txBox="1"/>
          <p:nvPr/>
        </p:nvSpPr>
        <p:spPr>
          <a:xfrm>
            <a:off x="1547665" y="1970841"/>
            <a:ext cx="1674187" cy="2751522"/>
          </a:xfrm>
          <a:prstGeom prst="rect">
            <a:avLst/>
          </a:prstGeom>
          <a:noFill/>
        </p:spPr>
        <p:txBody>
          <a:bodyPr wrap="square" rtlCol="0">
            <a:spAutoFit/>
          </a:bodyPr>
          <a:lstStyle/>
          <a:p>
            <a:pPr algn="just">
              <a:lnSpc>
                <a:spcPct val="90000"/>
              </a:lnSpc>
              <a:spcBef>
                <a:spcPts val="751"/>
              </a:spcBef>
            </a:pPr>
            <a:r>
              <a:rPr lang="es-MX" sz="1200" dirty="0" smtClean="0">
                <a:solidFill>
                  <a:prstClr val="black"/>
                </a:solidFill>
              </a:rPr>
              <a:t>El jueves 21 de octubre,  </a:t>
            </a:r>
            <a:r>
              <a:rPr lang="es-MX" sz="1200" dirty="0">
                <a:solidFill>
                  <a:prstClr val="black"/>
                </a:solidFill>
              </a:rPr>
              <a:t>el C. Ricardo Meléndez Romero, Delegado de López Cotilla, acudió a la </a:t>
            </a:r>
            <a:r>
              <a:rPr lang="es-MX" sz="1200" dirty="0" smtClean="0">
                <a:solidFill>
                  <a:prstClr val="black"/>
                </a:solidFill>
              </a:rPr>
              <a:t>reparación de empedrado, en la calle Cuauhtémoc en </a:t>
            </a:r>
            <a:r>
              <a:rPr lang="es-MX" sz="1200" dirty="0">
                <a:solidFill>
                  <a:prstClr val="black"/>
                </a:solidFill>
              </a:rPr>
              <a:t>la Colonia </a:t>
            </a:r>
            <a:r>
              <a:rPr lang="es-MX" sz="1200" dirty="0" smtClean="0">
                <a:solidFill>
                  <a:prstClr val="black"/>
                </a:solidFill>
              </a:rPr>
              <a:t>López </a:t>
            </a:r>
            <a:r>
              <a:rPr lang="es-MX" sz="1200" dirty="0">
                <a:solidFill>
                  <a:prstClr val="black"/>
                </a:solidFill>
              </a:rPr>
              <a:t>Cotilla, con la finalidad supervisar que la obra quede terminada por la Dirección de Mantenimiento a Vialidades y Pavimentos para la reparación de dicha calle</a:t>
            </a:r>
            <a:r>
              <a:rPr lang="es-MX" sz="1200" dirty="0" smtClean="0">
                <a:solidFill>
                  <a:prstClr val="black"/>
                </a:solidFill>
              </a:rPr>
              <a:t>.</a:t>
            </a:r>
            <a:endParaRPr lang="es-MX" sz="1200" dirty="0">
              <a:solidFill>
                <a:prstClr val="black"/>
              </a:solidFill>
            </a:endParaRPr>
          </a:p>
        </p:txBody>
      </p:sp>
      <p:sp>
        <p:nvSpPr>
          <p:cNvPr id="3" name="2 CuadroTexto"/>
          <p:cNvSpPr txBox="1"/>
          <p:nvPr/>
        </p:nvSpPr>
        <p:spPr>
          <a:xfrm>
            <a:off x="5302454" y="1178277"/>
            <a:ext cx="1611399" cy="300210"/>
          </a:xfrm>
          <a:prstGeom prst="rect">
            <a:avLst/>
          </a:prstGeom>
          <a:noFill/>
        </p:spPr>
        <p:txBody>
          <a:bodyPr wrap="square" rtlCol="0">
            <a:spAutoFit/>
          </a:bodyPr>
          <a:lstStyle/>
          <a:p>
            <a:r>
              <a:rPr lang="es-MX" sz="1351" dirty="0" smtClean="0">
                <a:solidFill>
                  <a:prstClr val="black"/>
                </a:solidFill>
              </a:rPr>
              <a:t>OCTUBRE 2021</a:t>
            </a:r>
            <a:endParaRPr lang="es-MX" sz="1351" dirty="0">
              <a:solidFill>
                <a:prstClr val="black"/>
              </a:solidFill>
            </a:endParaRPr>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19004" y="3736197"/>
            <a:ext cx="1869320" cy="1615454"/>
          </a:xfrm>
          <a:prstGeom prst="rect">
            <a:avLst/>
          </a:prstGeom>
        </p:spPr>
      </p:pic>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9352" y="1951714"/>
            <a:ext cx="1338362" cy="1784482"/>
          </a:xfrm>
          <a:prstGeom prst="rect">
            <a:avLst/>
          </a:prstGeom>
        </p:spPr>
      </p:pic>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89351" y="3894127"/>
            <a:ext cx="2024171" cy="1519078"/>
          </a:xfrm>
          <a:prstGeom prst="rect">
            <a:avLst/>
          </a:prstGeom>
        </p:spPr>
      </p:pic>
      <p:pic>
        <p:nvPicPr>
          <p:cNvPr id="10" name="Imagen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06488" y="1965217"/>
            <a:ext cx="2096398" cy="1746519"/>
          </a:xfrm>
          <a:prstGeom prst="rect">
            <a:avLst/>
          </a:prstGeom>
        </p:spPr>
      </p:pic>
    </p:spTree>
    <p:extLst>
      <p:ext uri="{BB962C8B-B14F-4D97-AF65-F5344CB8AC3E}">
        <p14:creationId xmlns:p14="http://schemas.microsoft.com/office/powerpoint/2010/main" val="418597770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561249" y="1767520"/>
            <a:ext cx="6048672" cy="3888432"/>
          </a:xfrm>
          <a:prstGeom prst="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s-MX" sz="2400" dirty="0" smtClean="0">
                <a:solidFill>
                  <a:prstClr val="black"/>
                </a:solidFill>
              </a:rPr>
              <a:t> </a:t>
            </a:r>
            <a:endParaRPr lang="es-MX" sz="2400" dirty="0">
              <a:solidFill>
                <a:prstClr val="black"/>
              </a:solidFill>
            </a:endParaRPr>
          </a:p>
        </p:txBody>
      </p:sp>
      <p:sp>
        <p:nvSpPr>
          <p:cNvPr id="5" name="4 Rectángulo"/>
          <p:cNvSpPr/>
          <p:nvPr/>
        </p:nvSpPr>
        <p:spPr>
          <a:xfrm>
            <a:off x="1439652" y="1178277"/>
            <a:ext cx="6048672" cy="378043"/>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r>
              <a:rPr lang="es-MX" sz="1351" dirty="0" smtClean="0">
                <a:solidFill>
                  <a:prstClr val="black"/>
                </a:solidFill>
              </a:rPr>
              <a:t>Brigada de mantenimiento/L</a:t>
            </a:r>
            <a:r>
              <a:rPr lang="es-MX" sz="1351" dirty="0">
                <a:solidFill>
                  <a:prstClr val="black"/>
                </a:solidFill>
              </a:rPr>
              <a:t>ó</a:t>
            </a:r>
            <a:r>
              <a:rPr lang="es-MX" sz="1351" dirty="0" smtClean="0">
                <a:solidFill>
                  <a:prstClr val="black"/>
                </a:solidFill>
              </a:rPr>
              <a:t>pez Cotilla.</a:t>
            </a:r>
            <a:endParaRPr lang="es-MX" sz="1351" dirty="0">
              <a:solidFill>
                <a:prstClr val="black"/>
              </a:solidFill>
            </a:endParaRPr>
          </a:p>
        </p:txBody>
      </p:sp>
      <p:cxnSp>
        <p:nvCxnSpPr>
          <p:cNvPr id="7" name="6 Conector recto"/>
          <p:cNvCxnSpPr/>
          <p:nvPr/>
        </p:nvCxnSpPr>
        <p:spPr>
          <a:xfrm>
            <a:off x="3383868" y="1791980"/>
            <a:ext cx="0" cy="3888432"/>
          </a:xfrm>
          <a:prstGeom prst="line">
            <a:avLst/>
          </a:prstGeom>
          <a:ln w="28575">
            <a:solidFill>
              <a:schemeClr val="accent2"/>
            </a:solidFill>
          </a:ln>
        </p:spPr>
        <p:style>
          <a:lnRef idx="2">
            <a:schemeClr val="accent6"/>
          </a:lnRef>
          <a:fillRef idx="0">
            <a:schemeClr val="accent6"/>
          </a:fillRef>
          <a:effectRef idx="1">
            <a:schemeClr val="accent6"/>
          </a:effectRef>
          <a:fontRef idx="minor">
            <a:schemeClr val="tx1"/>
          </a:fontRef>
        </p:style>
      </p:cxnSp>
      <p:sp>
        <p:nvSpPr>
          <p:cNvPr id="2" name="1 CuadroTexto"/>
          <p:cNvSpPr txBox="1"/>
          <p:nvPr/>
        </p:nvSpPr>
        <p:spPr>
          <a:xfrm>
            <a:off x="1547665" y="1970841"/>
            <a:ext cx="1674187" cy="3083921"/>
          </a:xfrm>
          <a:prstGeom prst="rect">
            <a:avLst/>
          </a:prstGeom>
          <a:noFill/>
        </p:spPr>
        <p:txBody>
          <a:bodyPr wrap="square" rtlCol="0">
            <a:spAutoFit/>
          </a:bodyPr>
          <a:lstStyle/>
          <a:p>
            <a:pPr algn="just">
              <a:lnSpc>
                <a:spcPct val="90000"/>
              </a:lnSpc>
              <a:spcBef>
                <a:spcPts val="751"/>
              </a:spcBef>
            </a:pPr>
            <a:r>
              <a:rPr lang="es-MX" sz="1200" dirty="0" smtClean="0">
                <a:solidFill>
                  <a:prstClr val="black"/>
                </a:solidFill>
              </a:rPr>
              <a:t>El jueves </a:t>
            </a:r>
            <a:r>
              <a:rPr lang="es-MX" sz="1200" dirty="0">
                <a:solidFill>
                  <a:prstClr val="black"/>
                </a:solidFill>
              </a:rPr>
              <a:t>21 de octubre,  el C. Ricardo Meléndez Romero, Delegado de López Cotilla, acudió a la reparación de </a:t>
            </a:r>
            <a:r>
              <a:rPr lang="es-MX" sz="1200" dirty="0" smtClean="0">
                <a:solidFill>
                  <a:prstClr val="black"/>
                </a:solidFill>
              </a:rPr>
              <a:t>adoquín, </a:t>
            </a:r>
            <a:r>
              <a:rPr lang="es-MX" sz="1200" dirty="0">
                <a:solidFill>
                  <a:prstClr val="black"/>
                </a:solidFill>
              </a:rPr>
              <a:t>en la calle </a:t>
            </a:r>
            <a:r>
              <a:rPr lang="es-MX" sz="1200" dirty="0" smtClean="0">
                <a:solidFill>
                  <a:prstClr val="black"/>
                </a:solidFill>
              </a:rPr>
              <a:t>Ramón Martínez Zamora, afuera de la peletería </a:t>
            </a:r>
            <a:r>
              <a:rPr lang="es-MX" sz="1200" dirty="0">
                <a:solidFill>
                  <a:prstClr val="black"/>
                </a:solidFill>
              </a:rPr>
              <a:t>en la Colonia de López Cotilla, con la finalidad supervisar que la obra quede terminada por la Dirección de Mantenimiento a Vialidades y Pavimentos para la reparación de dicha </a:t>
            </a:r>
            <a:r>
              <a:rPr lang="es-MX" sz="1200" dirty="0" smtClean="0">
                <a:solidFill>
                  <a:prstClr val="black"/>
                </a:solidFill>
              </a:rPr>
              <a:t>calle.</a:t>
            </a:r>
            <a:endParaRPr lang="es-MX" sz="1200" dirty="0">
              <a:solidFill>
                <a:prstClr val="black"/>
              </a:solidFill>
            </a:endParaRPr>
          </a:p>
        </p:txBody>
      </p:sp>
      <p:sp>
        <p:nvSpPr>
          <p:cNvPr id="3" name="2 CuadroTexto"/>
          <p:cNvSpPr txBox="1"/>
          <p:nvPr/>
        </p:nvSpPr>
        <p:spPr>
          <a:xfrm>
            <a:off x="5302454" y="1178277"/>
            <a:ext cx="1611399" cy="300210"/>
          </a:xfrm>
          <a:prstGeom prst="rect">
            <a:avLst/>
          </a:prstGeom>
          <a:noFill/>
        </p:spPr>
        <p:txBody>
          <a:bodyPr wrap="square" rtlCol="0">
            <a:spAutoFit/>
          </a:bodyPr>
          <a:lstStyle/>
          <a:p>
            <a:r>
              <a:rPr lang="es-MX" sz="1351" dirty="0" smtClean="0">
                <a:solidFill>
                  <a:prstClr val="black"/>
                </a:solidFill>
              </a:rPr>
              <a:t>OCTUBRE 2021</a:t>
            </a:r>
            <a:endParaRPr lang="es-MX" sz="1351" dirty="0">
              <a:solidFill>
                <a:prstClr val="black"/>
              </a:solidFill>
            </a:endParaRPr>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5885" y="1970841"/>
            <a:ext cx="1202460" cy="1602278"/>
          </a:xfrm>
          <a:prstGeom prst="rect">
            <a:avLst/>
          </a:prstGeom>
        </p:spPr>
      </p:pic>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3170" y="3820919"/>
            <a:ext cx="1854397" cy="1497774"/>
          </a:xfrm>
          <a:prstGeom prst="rect">
            <a:avLst/>
          </a:prstGeom>
        </p:spPr>
      </p:pic>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35033" y="3820919"/>
            <a:ext cx="1995784" cy="1497774"/>
          </a:xfrm>
          <a:prstGeom prst="rect">
            <a:avLst/>
          </a:prstGeom>
        </p:spPr>
      </p:pic>
      <p:pic>
        <p:nvPicPr>
          <p:cNvPr id="10" name="Imagen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81856" y="2075345"/>
            <a:ext cx="1995784" cy="1497774"/>
          </a:xfrm>
          <a:prstGeom prst="rect">
            <a:avLst/>
          </a:prstGeom>
        </p:spPr>
      </p:pic>
    </p:spTree>
    <p:extLst>
      <p:ext uri="{BB962C8B-B14F-4D97-AF65-F5344CB8AC3E}">
        <p14:creationId xmlns:p14="http://schemas.microsoft.com/office/powerpoint/2010/main" val="285593448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561249" y="1767520"/>
            <a:ext cx="6048672" cy="3888432"/>
          </a:xfrm>
          <a:prstGeom prst="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s-MX" sz="2400" dirty="0" smtClean="0">
                <a:solidFill>
                  <a:prstClr val="black"/>
                </a:solidFill>
              </a:rPr>
              <a:t> </a:t>
            </a:r>
            <a:endParaRPr lang="es-MX" sz="2400" dirty="0">
              <a:solidFill>
                <a:prstClr val="black"/>
              </a:solidFill>
            </a:endParaRPr>
          </a:p>
        </p:txBody>
      </p:sp>
      <p:sp>
        <p:nvSpPr>
          <p:cNvPr id="5" name="4 Rectángulo"/>
          <p:cNvSpPr/>
          <p:nvPr/>
        </p:nvSpPr>
        <p:spPr>
          <a:xfrm>
            <a:off x="1439652" y="1178277"/>
            <a:ext cx="6048672" cy="378043"/>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r>
              <a:rPr lang="es-MX" sz="1351" dirty="0" smtClean="0">
                <a:solidFill>
                  <a:prstClr val="black"/>
                </a:solidFill>
              </a:rPr>
              <a:t>Brigadas de Mantenimiento/ Santa Cruz del Valle.</a:t>
            </a:r>
            <a:endParaRPr lang="es-MX" sz="1351" dirty="0">
              <a:solidFill>
                <a:prstClr val="black"/>
              </a:solidFill>
            </a:endParaRPr>
          </a:p>
        </p:txBody>
      </p:sp>
      <p:cxnSp>
        <p:nvCxnSpPr>
          <p:cNvPr id="7" name="6 Conector recto"/>
          <p:cNvCxnSpPr/>
          <p:nvPr/>
        </p:nvCxnSpPr>
        <p:spPr>
          <a:xfrm>
            <a:off x="3383868" y="1791980"/>
            <a:ext cx="0" cy="3888432"/>
          </a:xfrm>
          <a:prstGeom prst="line">
            <a:avLst/>
          </a:prstGeom>
          <a:ln w="28575">
            <a:solidFill>
              <a:schemeClr val="accent2"/>
            </a:solidFill>
          </a:ln>
        </p:spPr>
        <p:style>
          <a:lnRef idx="2">
            <a:schemeClr val="accent6"/>
          </a:lnRef>
          <a:fillRef idx="0">
            <a:schemeClr val="accent6"/>
          </a:fillRef>
          <a:effectRef idx="1">
            <a:schemeClr val="accent6"/>
          </a:effectRef>
          <a:fontRef idx="minor">
            <a:schemeClr val="tx1"/>
          </a:fontRef>
        </p:style>
      </p:cxnSp>
      <p:sp>
        <p:nvSpPr>
          <p:cNvPr id="2" name="1 CuadroTexto"/>
          <p:cNvSpPr txBox="1"/>
          <p:nvPr/>
        </p:nvSpPr>
        <p:spPr>
          <a:xfrm>
            <a:off x="1547665" y="1970841"/>
            <a:ext cx="1674187" cy="2854115"/>
          </a:xfrm>
          <a:prstGeom prst="rect">
            <a:avLst/>
          </a:prstGeom>
          <a:noFill/>
        </p:spPr>
        <p:txBody>
          <a:bodyPr wrap="square" rtlCol="0">
            <a:spAutoFit/>
          </a:bodyPr>
          <a:lstStyle/>
          <a:p>
            <a:pPr algn="just">
              <a:lnSpc>
                <a:spcPct val="90000"/>
              </a:lnSpc>
              <a:spcBef>
                <a:spcPts val="751"/>
              </a:spcBef>
            </a:pPr>
            <a:r>
              <a:rPr lang="es-MX" sz="1200" dirty="0" smtClean="0">
                <a:solidFill>
                  <a:prstClr val="black"/>
                </a:solidFill>
              </a:rPr>
              <a:t>El jueves 22 de octubre, personal de esta Delegación de López Cotilla acudió </a:t>
            </a:r>
            <a:r>
              <a:rPr lang="es-MX" sz="1200" dirty="0">
                <a:solidFill>
                  <a:prstClr val="black"/>
                </a:solidFill>
              </a:rPr>
              <a:t>a</a:t>
            </a:r>
            <a:r>
              <a:rPr lang="es-MX" sz="1200" dirty="0" smtClean="0">
                <a:solidFill>
                  <a:prstClr val="black"/>
                </a:solidFill>
              </a:rPr>
              <a:t> </a:t>
            </a:r>
            <a:r>
              <a:rPr lang="es-MX" sz="1200" dirty="0">
                <a:solidFill>
                  <a:prstClr val="black"/>
                </a:solidFill>
              </a:rPr>
              <a:t>la calle san Francisco en el </a:t>
            </a:r>
            <a:r>
              <a:rPr lang="es-MX" sz="1200" dirty="0" smtClean="0">
                <a:solidFill>
                  <a:prstClr val="black"/>
                </a:solidFill>
              </a:rPr>
              <a:t>fraccionamiento de </a:t>
            </a:r>
            <a:r>
              <a:rPr lang="es-MX" sz="1200" dirty="0">
                <a:solidFill>
                  <a:prstClr val="black"/>
                </a:solidFill>
              </a:rPr>
              <a:t>Parques de Santa Cruz del </a:t>
            </a:r>
            <a:r>
              <a:rPr lang="es-MX" sz="1200" dirty="0" smtClean="0">
                <a:solidFill>
                  <a:prstClr val="black"/>
                </a:solidFill>
              </a:rPr>
              <a:t>Valle, con la finalidad de revisar el bacheo que se encuentran realizando el personal de Mantenimiento a Vialidades y Pavimentos.</a:t>
            </a:r>
            <a:endParaRPr lang="es-MX" sz="1200" dirty="0">
              <a:solidFill>
                <a:prstClr val="black"/>
              </a:solidFill>
            </a:endParaRPr>
          </a:p>
          <a:p>
            <a:pPr algn="just">
              <a:lnSpc>
                <a:spcPct val="90000"/>
              </a:lnSpc>
              <a:spcBef>
                <a:spcPts val="751"/>
              </a:spcBef>
            </a:pPr>
            <a:endParaRPr lang="es-MX" sz="1200" dirty="0">
              <a:solidFill>
                <a:prstClr val="black"/>
              </a:solidFill>
            </a:endParaRPr>
          </a:p>
        </p:txBody>
      </p:sp>
      <p:sp>
        <p:nvSpPr>
          <p:cNvPr id="3" name="2 CuadroTexto"/>
          <p:cNvSpPr txBox="1"/>
          <p:nvPr/>
        </p:nvSpPr>
        <p:spPr>
          <a:xfrm>
            <a:off x="5302454" y="1178277"/>
            <a:ext cx="1611399" cy="300210"/>
          </a:xfrm>
          <a:prstGeom prst="rect">
            <a:avLst/>
          </a:prstGeom>
          <a:noFill/>
        </p:spPr>
        <p:txBody>
          <a:bodyPr wrap="square" rtlCol="0">
            <a:spAutoFit/>
          </a:bodyPr>
          <a:lstStyle/>
          <a:p>
            <a:r>
              <a:rPr lang="es-MX" sz="1351" dirty="0" smtClean="0">
                <a:solidFill>
                  <a:prstClr val="black"/>
                </a:solidFill>
              </a:rPr>
              <a:t>OCTUBRE 2021</a:t>
            </a:r>
            <a:endParaRPr lang="es-MX" sz="1351" dirty="0">
              <a:solidFill>
                <a:prstClr val="black"/>
              </a:solidFill>
            </a:endParaRPr>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06488" y="1958641"/>
            <a:ext cx="2120721" cy="1590541"/>
          </a:xfrm>
          <a:prstGeom prst="rect">
            <a:avLst/>
          </a:prstGeom>
        </p:spPr>
      </p:pic>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70360" y="3781539"/>
            <a:ext cx="1306397" cy="1741862"/>
          </a:xfrm>
          <a:prstGeom prst="rect">
            <a:avLst/>
          </a:prstGeom>
        </p:spPr>
      </p:pic>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37636" y="3876541"/>
            <a:ext cx="1348234" cy="1646860"/>
          </a:xfrm>
          <a:prstGeom prst="rect">
            <a:avLst/>
          </a:prstGeom>
        </p:spPr>
      </p:pic>
      <p:pic>
        <p:nvPicPr>
          <p:cNvPr id="10" name="Imagen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7636" y="1970841"/>
            <a:ext cx="1348234" cy="1797645"/>
          </a:xfrm>
          <a:prstGeom prst="rect">
            <a:avLst/>
          </a:prstGeom>
        </p:spPr>
      </p:pic>
    </p:spTree>
    <p:extLst>
      <p:ext uri="{BB962C8B-B14F-4D97-AF65-F5344CB8AC3E}">
        <p14:creationId xmlns:p14="http://schemas.microsoft.com/office/powerpoint/2010/main" val="38585850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561249" y="1767520"/>
            <a:ext cx="6048672" cy="3888432"/>
          </a:xfrm>
          <a:prstGeom prst="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s-MX" sz="2400" dirty="0" smtClean="0">
                <a:solidFill>
                  <a:prstClr val="black"/>
                </a:solidFill>
              </a:rPr>
              <a:t> </a:t>
            </a:r>
            <a:endParaRPr lang="es-MX" sz="2400" dirty="0">
              <a:solidFill>
                <a:prstClr val="black"/>
              </a:solidFill>
            </a:endParaRPr>
          </a:p>
        </p:txBody>
      </p:sp>
      <p:sp>
        <p:nvSpPr>
          <p:cNvPr id="5" name="4 Rectángulo"/>
          <p:cNvSpPr/>
          <p:nvPr/>
        </p:nvSpPr>
        <p:spPr>
          <a:xfrm>
            <a:off x="1439652" y="1178277"/>
            <a:ext cx="6048672" cy="378043"/>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r>
              <a:rPr lang="es-MX" sz="1351" dirty="0" smtClean="0">
                <a:solidFill>
                  <a:prstClr val="black"/>
                </a:solidFill>
              </a:rPr>
              <a:t>Brigada de mantenimiento/López Cotilla</a:t>
            </a:r>
            <a:endParaRPr lang="es-MX" sz="1351" dirty="0">
              <a:solidFill>
                <a:prstClr val="black"/>
              </a:solidFill>
            </a:endParaRPr>
          </a:p>
        </p:txBody>
      </p:sp>
      <p:cxnSp>
        <p:nvCxnSpPr>
          <p:cNvPr id="7" name="6 Conector recto"/>
          <p:cNvCxnSpPr/>
          <p:nvPr/>
        </p:nvCxnSpPr>
        <p:spPr>
          <a:xfrm>
            <a:off x="3383868" y="1791980"/>
            <a:ext cx="0" cy="3888432"/>
          </a:xfrm>
          <a:prstGeom prst="line">
            <a:avLst/>
          </a:prstGeom>
          <a:ln w="28575">
            <a:solidFill>
              <a:schemeClr val="accent2"/>
            </a:solidFill>
          </a:ln>
        </p:spPr>
        <p:style>
          <a:lnRef idx="2">
            <a:schemeClr val="accent6"/>
          </a:lnRef>
          <a:fillRef idx="0">
            <a:schemeClr val="accent6"/>
          </a:fillRef>
          <a:effectRef idx="1">
            <a:schemeClr val="accent6"/>
          </a:effectRef>
          <a:fontRef idx="minor">
            <a:schemeClr val="tx1"/>
          </a:fontRef>
        </p:style>
      </p:cxnSp>
      <p:sp>
        <p:nvSpPr>
          <p:cNvPr id="2" name="1 CuadroTexto"/>
          <p:cNvSpPr txBox="1"/>
          <p:nvPr/>
        </p:nvSpPr>
        <p:spPr>
          <a:xfrm>
            <a:off x="1547665" y="1970841"/>
            <a:ext cx="1674187" cy="2419124"/>
          </a:xfrm>
          <a:prstGeom prst="rect">
            <a:avLst/>
          </a:prstGeom>
          <a:noFill/>
        </p:spPr>
        <p:txBody>
          <a:bodyPr wrap="square" rtlCol="0">
            <a:spAutoFit/>
          </a:bodyPr>
          <a:lstStyle/>
          <a:p>
            <a:pPr algn="just">
              <a:lnSpc>
                <a:spcPct val="90000"/>
              </a:lnSpc>
              <a:spcBef>
                <a:spcPts val="751"/>
              </a:spcBef>
            </a:pPr>
            <a:r>
              <a:rPr lang="es-MX" sz="1200" dirty="0" smtClean="0">
                <a:solidFill>
                  <a:prstClr val="black"/>
                </a:solidFill>
              </a:rPr>
              <a:t>El viernes 23 de octubre, personal de esta Delegación de López Cotilla , acudió a la calle Hidalgo de la Colonia López Cotilla a verificar la reparación de la fuga de agua que se encontraba en dicha calle, encontrándose con el personal de Agua Potable y Alcantarillado, lo estaban reparando.</a:t>
            </a:r>
            <a:endParaRPr lang="es-MX" sz="1200" dirty="0">
              <a:solidFill>
                <a:prstClr val="black"/>
              </a:solidFill>
            </a:endParaRPr>
          </a:p>
        </p:txBody>
      </p:sp>
      <p:sp>
        <p:nvSpPr>
          <p:cNvPr id="3" name="2 CuadroTexto"/>
          <p:cNvSpPr txBox="1"/>
          <p:nvPr/>
        </p:nvSpPr>
        <p:spPr>
          <a:xfrm>
            <a:off x="5302454" y="1178277"/>
            <a:ext cx="1611399" cy="300210"/>
          </a:xfrm>
          <a:prstGeom prst="rect">
            <a:avLst/>
          </a:prstGeom>
          <a:noFill/>
        </p:spPr>
        <p:txBody>
          <a:bodyPr wrap="square" rtlCol="0">
            <a:spAutoFit/>
          </a:bodyPr>
          <a:lstStyle/>
          <a:p>
            <a:r>
              <a:rPr lang="es-MX" sz="1351" dirty="0" smtClean="0">
                <a:solidFill>
                  <a:prstClr val="black"/>
                </a:solidFill>
              </a:rPr>
              <a:t>OCTUBRE 2021</a:t>
            </a:r>
            <a:endParaRPr lang="es-MX" sz="1351" dirty="0">
              <a:solidFill>
                <a:prstClr val="black"/>
              </a:solidFill>
            </a:endParaRPr>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86885" y="3736196"/>
            <a:ext cx="1400814" cy="1866585"/>
          </a:xfrm>
          <a:prstGeom prst="rect">
            <a:avLst/>
          </a:prstGeom>
        </p:spPr>
      </p:pic>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0238" y="3736196"/>
            <a:ext cx="1416847" cy="1889130"/>
          </a:xfrm>
          <a:prstGeom prst="rect">
            <a:avLst/>
          </a:prstGeom>
        </p:spPr>
      </p:pic>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6484" y="1791980"/>
            <a:ext cx="1427369" cy="1903159"/>
          </a:xfrm>
          <a:prstGeom prst="rect">
            <a:avLst/>
          </a:prstGeom>
        </p:spPr>
      </p:pic>
      <p:pic>
        <p:nvPicPr>
          <p:cNvPr id="10" name="Imagen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45885" y="1791980"/>
            <a:ext cx="1405555" cy="1874073"/>
          </a:xfrm>
          <a:prstGeom prst="rect">
            <a:avLst/>
          </a:prstGeom>
        </p:spPr>
      </p:pic>
    </p:spTree>
    <p:extLst>
      <p:ext uri="{BB962C8B-B14F-4D97-AF65-F5344CB8AC3E}">
        <p14:creationId xmlns:p14="http://schemas.microsoft.com/office/powerpoint/2010/main" val="187276747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561249" y="1767520"/>
            <a:ext cx="6048672" cy="3888432"/>
          </a:xfrm>
          <a:prstGeom prst="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s-MX" sz="2400" dirty="0" smtClean="0">
                <a:solidFill>
                  <a:prstClr val="black"/>
                </a:solidFill>
              </a:rPr>
              <a:t> </a:t>
            </a:r>
            <a:endParaRPr lang="es-MX" sz="2400" dirty="0">
              <a:solidFill>
                <a:prstClr val="black"/>
              </a:solidFill>
            </a:endParaRPr>
          </a:p>
        </p:txBody>
      </p:sp>
      <p:sp>
        <p:nvSpPr>
          <p:cNvPr id="5" name="4 Rectángulo"/>
          <p:cNvSpPr/>
          <p:nvPr/>
        </p:nvSpPr>
        <p:spPr>
          <a:xfrm>
            <a:off x="1439652" y="1178277"/>
            <a:ext cx="6048672" cy="378043"/>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r>
              <a:rPr lang="es-MX" sz="1351" dirty="0" smtClean="0">
                <a:solidFill>
                  <a:prstClr val="black"/>
                </a:solidFill>
              </a:rPr>
              <a:t>Visita a Colonias / López Cotilla.</a:t>
            </a:r>
            <a:endParaRPr lang="es-MX" sz="1351" dirty="0">
              <a:solidFill>
                <a:prstClr val="black"/>
              </a:solidFill>
            </a:endParaRPr>
          </a:p>
        </p:txBody>
      </p:sp>
      <p:cxnSp>
        <p:nvCxnSpPr>
          <p:cNvPr id="7" name="6 Conector recto"/>
          <p:cNvCxnSpPr/>
          <p:nvPr/>
        </p:nvCxnSpPr>
        <p:spPr>
          <a:xfrm>
            <a:off x="3383868" y="1791980"/>
            <a:ext cx="0" cy="3888432"/>
          </a:xfrm>
          <a:prstGeom prst="line">
            <a:avLst/>
          </a:prstGeom>
          <a:ln w="28575">
            <a:solidFill>
              <a:schemeClr val="accent2"/>
            </a:solidFill>
          </a:ln>
        </p:spPr>
        <p:style>
          <a:lnRef idx="2">
            <a:schemeClr val="accent6"/>
          </a:lnRef>
          <a:fillRef idx="0">
            <a:schemeClr val="accent6"/>
          </a:fillRef>
          <a:effectRef idx="1">
            <a:schemeClr val="accent6"/>
          </a:effectRef>
          <a:fontRef idx="minor">
            <a:schemeClr val="tx1"/>
          </a:fontRef>
        </p:style>
      </p:cxnSp>
      <p:sp>
        <p:nvSpPr>
          <p:cNvPr id="2" name="1 CuadroTexto"/>
          <p:cNvSpPr txBox="1"/>
          <p:nvPr/>
        </p:nvSpPr>
        <p:spPr>
          <a:xfrm>
            <a:off x="1547665" y="1970841"/>
            <a:ext cx="1674187" cy="2687915"/>
          </a:xfrm>
          <a:prstGeom prst="rect">
            <a:avLst/>
          </a:prstGeom>
          <a:noFill/>
        </p:spPr>
        <p:txBody>
          <a:bodyPr wrap="square" rtlCol="0">
            <a:spAutoFit/>
          </a:bodyPr>
          <a:lstStyle/>
          <a:p>
            <a:pPr algn="just">
              <a:lnSpc>
                <a:spcPct val="90000"/>
              </a:lnSpc>
              <a:spcBef>
                <a:spcPts val="751"/>
              </a:spcBef>
            </a:pPr>
            <a:r>
              <a:rPr lang="es-MX" sz="1200" dirty="0">
                <a:solidFill>
                  <a:prstClr val="black"/>
                </a:solidFill>
              </a:rPr>
              <a:t>El </a:t>
            </a:r>
            <a:r>
              <a:rPr lang="es-MX" sz="1200" dirty="0" smtClean="0">
                <a:solidFill>
                  <a:prstClr val="black"/>
                </a:solidFill>
              </a:rPr>
              <a:t>Lunes 25 de octubre, personal de la Delegación de López Cotilla acudió a la calle </a:t>
            </a:r>
            <a:r>
              <a:rPr lang="es-MX" sz="1200" dirty="0">
                <a:solidFill>
                  <a:prstClr val="black"/>
                </a:solidFill>
              </a:rPr>
              <a:t>A</a:t>
            </a:r>
            <a:r>
              <a:rPr lang="es-MX" sz="1200" dirty="0" smtClean="0">
                <a:solidFill>
                  <a:prstClr val="black"/>
                </a:solidFill>
              </a:rPr>
              <a:t>náhuac frente al # 46</a:t>
            </a:r>
            <a:r>
              <a:rPr lang="es-MX" sz="1200" dirty="0">
                <a:solidFill>
                  <a:prstClr val="black"/>
                </a:solidFill>
              </a:rPr>
              <a:t>, entre Colón y </a:t>
            </a:r>
            <a:r>
              <a:rPr lang="es-MX" sz="1200" dirty="0" smtClean="0">
                <a:solidFill>
                  <a:prstClr val="black"/>
                </a:solidFill>
              </a:rPr>
              <a:t>Manuel </a:t>
            </a:r>
            <a:r>
              <a:rPr lang="es-MX" sz="1200" dirty="0">
                <a:solidFill>
                  <a:prstClr val="black"/>
                </a:solidFill>
              </a:rPr>
              <a:t>Gómez</a:t>
            </a:r>
            <a:r>
              <a:rPr lang="es-MX" sz="1200" dirty="0" smtClean="0">
                <a:solidFill>
                  <a:prstClr val="black"/>
                </a:solidFill>
              </a:rPr>
              <a:t>, en la Colonia López Cotilla, para verificar la fuga de agua de acuerdo a un reporte ciudadano, encontrándose con dicha fuga en lugar indicado.</a:t>
            </a:r>
            <a:endParaRPr lang="es-MX" sz="1200" dirty="0">
              <a:solidFill>
                <a:prstClr val="black"/>
              </a:solidFill>
            </a:endParaRPr>
          </a:p>
          <a:p>
            <a:pPr algn="just">
              <a:lnSpc>
                <a:spcPct val="90000"/>
              </a:lnSpc>
              <a:spcBef>
                <a:spcPts val="751"/>
              </a:spcBef>
            </a:pPr>
            <a:endParaRPr lang="es-MX" sz="1200" dirty="0">
              <a:solidFill>
                <a:prstClr val="black"/>
              </a:solidFill>
            </a:endParaRPr>
          </a:p>
        </p:txBody>
      </p:sp>
      <p:sp>
        <p:nvSpPr>
          <p:cNvPr id="3" name="2 CuadroTexto"/>
          <p:cNvSpPr txBox="1"/>
          <p:nvPr/>
        </p:nvSpPr>
        <p:spPr>
          <a:xfrm>
            <a:off x="5302454" y="1178277"/>
            <a:ext cx="1611399" cy="300210"/>
          </a:xfrm>
          <a:prstGeom prst="rect">
            <a:avLst/>
          </a:prstGeom>
          <a:noFill/>
        </p:spPr>
        <p:txBody>
          <a:bodyPr wrap="square" rtlCol="0">
            <a:spAutoFit/>
          </a:bodyPr>
          <a:lstStyle/>
          <a:p>
            <a:r>
              <a:rPr lang="es-MX" sz="1351" dirty="0" smtClean="0">
                <a:solidFill>
                  <a:prstClr val="black"/>
                </a:solidFill>
              </a:rPr>
              <a:t>OCTUBRE 2021</a:t>
            </a:r>
            <a:endParaRPr lang="es-MX" sz="1351" dirty="0">
              <a:solidFill>
                <a:prstClr val="black"/>
              </a:solidFill>
            </a:endParaRPr>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89086" y="2453382"/>
            <a:ext cx="2824767" cy="2118575"/>
          </a:xfrm>
          <a:prstGeom prst="rect">
            <a:avLst/>
          </a:prstGeom>
        </p:spPr>
      </p:pic>
    </p:spTree>
    <p:extLst>
      <p:ext uri="{BB962C8B-B14F-4D97-AF65-F5344CB8AC3E}">
        <p14:creationId xmlns:p14="http://schemas.microsoft.com/office/powerpoint/2010/main" val="195860516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561249" y="1767520"/>
            <a:ext cx="6048672" cy="3888432"/>
          </a:xfrm>
          <a:prstGeom prst="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s-MX" sz="2400" dirty="0" smtClean="0">
                <a:solidFill>
                  <a:prstClr val="black"/>
                </a:solidFill>
              </a:rPr>
              <a:t> </a:t>
            </a:r>
            <a:endParaRPr lang="es-MX" sz="2400" dirty="0">
              <a:solidFill>
                <a:prstClr val="black"/>
              </a:solidFill>
            </a:endParaRPr>
          </a:p>
        </p:txBody>
      </p:sp>
      <p:sp>
        <p:nvSpPr>
          <p:cNvPr id="5" name="4 Rectángulo"/>
          <p:cNvSpPr/>
          <p:nvPr/>
        </p:nvSpPr>
        <p:spPr>
          <a:xfrm>
            <a:off x="1439652" y="1178277"/>
            <a:ext cx="6048672" cy="378043"/>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r>
              <a:rPr lang="es-MX" sz="1351" dirty="0" smtClean="0">
                <a:solidFill>
                  <a:prstClr val="black"/>
                </a:solidFill>
              </a:rPr>
              <a:t>Visita a colonias / López Cotilla.</a:t>
            </a:r>
            <a:endParaRPr lang="es-MX" sz="1351" dirty="0">
              <a:solidFill>
                <a:prstClr val="black"/>
              </a:solidFill>
            </a:endParaRPr>
          </a:p>
        </p:txBody>
      </p:sp>
      <p:cxnSp>
        <p:nvCxnSpPr>
          <p:cNvPr id="7" name="6 Conector recto"/>
          <p:cNvCxnSpPr/>
          <p:nvPr/>
        </p:nvCxnSpPr>
        <p:spPr>
          <a:xfrm>
            <a:off x="3383868" y="1791980"/>
            <a:ext cx="0" cy="3888432"/>
          </a:xfrm>
          <a:prstGeom prst="line">
            <a:avLst/>
          </a:prstGeom>
          <a:ln w="28575">
            <a:solidFill>
              <a:schemeClr val="accent2"/>
            </a:solidFill>
          </a:ln>
        </p:spPr>
        <p:style>
          <a:lnRef idx="2">
            <a:schemeClr val="accent6"/>
          </a:lnRef>
          <a:fillRef idx="0">
            <a:schemeClr val="accent6"/>
          </a:fillRef>
          <a:effectRef idx="1">
            <a:schemeClr val="accent6"/>
          </a:effectRef>
          <a:fontRef idx="minor">
            <a:schemeClr val="tx1"/>
          </a:fontRef>
        </p:style>
      </p:cxnSp>
      <p:sp>
        <p:nvSpPr>
          <p:cNvPr id="2" name="1 CuadroTexto"/>
          <p:cNvSpPr txBox="1"/>
          <p:nvPr/>
        </p:nvSpPr>
        <p:spPr>
          <a:xfrm>
            <a:off x="1547665" y="1970841"/>
            <a:ext cx="1674187" cy="1920526"/>
          </a:xfrm>
          <a:prstGeom prst="rect">
            <a:avLst/>
          </a:prstGeom>
          <a:noFill/>
        </p:spPr>
        <p:txBody>
          <a:bodyPr wrap="square" rtlCol="0">
            <a:spAutoFit/>
          </a:bodyPr>
          <a:lstStyle/>
          <a:p>
            <a:pPr algn="just">
              <a:lnSpc>
                <a:spcPct val="90000"/>
              </a:lnSpc>
              <a:spcBef>
                <a:spcPts val="751"/>
              </a:spcBef>
            </a:pPr>
            <a:r>
              <a:rPr lang="es-MX" sz="1200" dirty="0">
                <a:solidFill>
                  <a:prstClr val="black"/>
                </a:solidFill>
              </a:rPr>
              <a:t>El </a:t>
            </a:r>
            <a:r>
              <a:rPr lang="es-MX" sz="1200" dirty="0" smtClean="0">
                <a:solidFill>
                  <a:prstClr val="black"/>
                </a:solidFill>
              </a:rPr>
              <a:t>Lunes 25 de octubre, personal de la Delegación de López Cotilla, acudió a un reporte ciudadano a la calle de Francisco I. Madero afuera de los números 30 y 31 de la Colonia López Cotilla, para verificar la fuga de agua.</a:t>
            </a:r>
            <a:endParaRPr lang="es-MX" sz="1200" dirty="0">
              <a:solidFill>
                <a:prstClr val="black"/>
              </a:solidFill>
            </a:endParaRPr>
          </a:p>
        </p:txBody>
      </p:sp>
      <p:sp>
        <p:nvSpPr>
          <p:cNvPr id="3" name="2 CuadroTexto"/>
          <p:cNvSpPr txBox="1"/>
          <p:nvPr/>
        </p:nvSpPr>
        <p:spPr>
          <a:xfrm>
            <a:off x="5302454" y="1178277"/>
            <a:ext cx="1611399" cy="300210"/>
          </a:xfrm>
          <a:prstGeom prst="rect">
            <a:avLst/>
          </a:prstGeom>
          <a:noFill/>
        </p:spPr>
        <p:txBody>
          <a:bodyPr wrap="square" rtlCol="0">
            <a:spAutoFit/>
          </a:bodyPr>
          <a:lstStyle/>
          <a:p>
            <a:r>
              <a:rPr lang="es-MX" sz="1351" dirty="0" smtClean="0">
                <a:solidFill>
                  <a:prstClr val="black"/>
                </a:solidFill>
              </a:rPr>
              <a:t>OCTUBRE 2021</a:t>
            </a:r>
            <a:endParaRPr lang="es-MX" sz="1351" dirty="0">
              <a:solidFill>
                <a:prstClr val="black"/>
              </a:solidFill>
            </a:endParaRPr>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41306" y="2466017"/>
            <a:ext cx="3387144" cy="2540358"/>
          </a:xfrm>
          <a:prstGeom prst="rect">
            <a:avLst/>
          </a:prstGeom>
        </p:spPr>
      </p:pic>
    </p:spTree>
    <p:extLst>
      <p:ext uri="{BB962C8B-B14F-4D97-AF65-F5344CB8AC3E}">
        <p14:creationId xmlns:p14="http://schemas.microsoft.com/office/powerpoint/2010/main" val="33823603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439652" y="1791980"/>
            <a:ext cx="6048672" cy="3888432"/>
          </a:xfrm>
          <a:prstGeom prst="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s-MX" sz="2400" dirty="0">
              <a:solidFill>
                <a:prstClr val="black"/>
              </a:solidFill>
            </a:endParaRPr>
          </a:p>
        </p:txBody>
      </p:sp>
      <p:sp>
        <p:nvSpPr>
          <p:cNvPr id="5" name="4 Rectángulo"/>
          <p:cNvSpPr/>
          <p:nvPr/>
        </p:nvSpPr>
        <p:spPr>
          <a:xfrm>
            <a:off x="1439652" y="1178277"/>
            <a:ext cx="6048672" cy="378043"/>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r>
              <a:rPr lang="es-MX" sz="1351" dirty="0" smtClean="0">
                <a:solidFill>
                  <a:prstClr val="black"/>
                </a:solidFill>
              </a:rPr>
              <a:t>Visita a Colonia / Villa Fontana  </a:t>
            </a:r>
            <a:endParaRPr lang="es-MX" sz="1351" dirty="0">
              <a:solidFill>
                <a:prstClr val="black"/>
              </a:solidFill>
            </a:endParaRPr>
          </a:p>
        </p:txBody>
      </p:sp>
      <p:cxnSp>
        <p:nvCxnSpPr>
          <p:cNvPr id="7" name="6 Conector recto"/>
          <p:cNvCxnSpPr/>
          <p:nvPr/>
        </p:nvCxnSpPr>
        <p:spPr>
          <a:xfrm>
            <a:off x="3383868" y="1791980"/>
            <a:ext cx="0" cy="3888432"/>
          </a:xfrm>
          <a:prstGeom prst="line">
            <a:avLst/>
          </a:prstGeom>
          <a:ln w="28575">
            <a:solidFill>
              <a:schemeClr val="accent2"/>
            </a:solidFill>
          </a:ln>
        </p:spPr>
        <p:style>
          <a:lnRef idx="2">
            <a:schemeClr val="accent6"/>
          </a:lnRef>
          <a:fillRef idx="0">
            <a:schemeClr val="accent6"/>
          </a:fillRef>
          <a:effectRef idx="1">
            <a:schemeClr val="accent6"/>
          </a:effectRef>
          <a:fontRef idx="minor">
            <a:schemeClr val="tx1"/>
          </a:fontRef>
        </p:style>
      </p:cxnSp>
      <p:sp>
        <p:nvSpPr>
          <p:cNvPr id="2" name="1 CuadroTexto"/>
          <p:cNvSpPr txBox="1"/>
          <p:nvPr/>
        </p:nvSpPr>
        <p:spPr>
          <a:xfrm>
            <a:off x="1547665" y="1970841"/>
            <a:ext cx="1674187" cy="2419124"/>
          </a:xfrm>
          <a:prstGeom prst="rect">
            <a:avLst/>
          </a:prstGeom>
          <a:noFill/>
        </p:spPr>
        <p:txBody>
          <a:bodyPr wrap="square" rtlCol="0">
            <a:spAutoFit/>
          </a:bodyPr>
          <a:lstStyle/>
          <a:p>
            <a:pPr algn="just">
              <a:lnSpc>
                <a:spcPct val="90000"/>
              </a:lnSpc>
              <a:spcBef>
                <a:spcPts val="751"/>
              </a:spcBef>
            </a:pPr>
            <a:r>
              <a:rPr lang="es-MX" sz="1200" dirty="0" smtClean="0">
                <a:solidFill>
                  <a:prstClr val="black"/>
                </a:solidFill>
              </a:rPr>
              <a:t>El miércoles </a:t>
            </a:r>
            <a:r>
              <a:rPr lang="es-MX" sz="1200" dirty="0">
                <a:solidFill>
                  <a:prstClr val="black"/>
                </a:solidFill>
              </a:rPr>
              <a:t>29 de septiembre, el C. Juan </a:t>
            </a:r>
            <a:r>
              <a:rPr lang="es-MX" sz="1200" dirty="0" smtClean="0">
                <a:solidFill>
                  <a:prstClr val="black"/>
                </a:solidFill>
              </a:rPr>
              <a:t>Carlos Gutiérrez Ramírez, acudió a la </a:t>
            </a:r>
            <a:r>
              <a:rPr lang="es-MX" sz="1200" dirty="0">
                <a:solidFill>
                  <a:prstClr val="black"/>
                </a:solidFill>
              </a:rPr>
              <a:t>2da. Reunión de trabajo del Comité Técnico de </a:t>
            </a:r>
            <a:r>
              <a:rPr lang="es-MX" sz="1200" dirty="0" smtClean="0">
                <a:solidFill>
                  <a:prstClr val="black"/>
                </a:solidFill>
              </a:rPr>
              <a:t>Vinculación </a:t>
            </a:r>
            <a:r>
              <a:rPr lang="es-MX" sz="1200" dirty="0">
                <a:solidFill>
                  <a:prstClr val="black"/>
                </a:solidFill>
              </a:rPr>
              <a:t>del Colegio de Estudios Científicos Tecnológicos del Estado de Jalisco </a:t>
            </a:r>
            <a:r>
              <a:rPr lang="es-MX" sz="1200" dirty="0" err="1" smtClean="0">
                <a:solidFill>
                  <a:prstClr val="black"/>
                </a:solidFill>
              </a:rPr>
              <a:t>CECyTEJ</a:t>
            </a:r>
            <a:r>
              <a:rPr lang="es-MX" sz="1200" dirty="0" smtClean="0">
                <a:solidFill>
                  <a:prstClr val="black"/>
                </a:solidFill>
              </a:rPr>
              <a:t>. Para tratar asuntos relacionados de coordinación entre plantel y Delegación.</a:t>
            </a:r>
            <a:endParaRPr lang="es-MX" sz="1200" dirty="0">
              <a:solidFill>
                <a:prstClr val="black"/>
              </a:solidFill>
            </a:endParaRPr>
          </a:p>
        </p:txBody>
      </p:sp>
      <p:sp>
        <p:nvSpPr>
          <p:cNvPr id="3" name="2 CuadroTexto"/>
          <p:cNvSpPr txBox="1"/>
          <p:nvPr/>
        </p:nvSpPr>
        <p:spPr>
          <a:xfrm>
            <a:off x="5549255" y="1217193"/>
            <a:ext cx="1611399" cy="300210"/>
          </a:xfrm>
          <a:prstGeom prst="rect">
            <a:avLst/>
          </a:prstGeom>
          <a:noFill/>
        </p:spPr>
        <p:txBody>
          <a:bodyPr wrap="square" rtlCol="0">
            <a:spAutoFit/>
          </a:bodyPr>
          <a:lstStyle/>
          <a:p>
            <a:r>
              <a:rPr lang="es-MX" sz="1351" dirty="0" smtClean="0">
                <a:solidFill>
                  <a:prstClr val="black"/>
                </a:solidFill>
              </a:rPr>
              <a:t>OCTUBRE 2021</a:t>
            </a:r>
            <a:endParaRPr lang="es-MX" sz="1351" dirty="0">
              <a:solidFill>
                <a:prstClr val="black"/>
              </a:solidFill>
            </a:endParaRPr>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5502525" y="2021375"/>
            <a:ext cx="1796600" cy="1566155"/>
          </a:xfrm>
          <a:prstGeom prst="rect">
            <a:avLst/>
          </a:prstGeom>
        </p:spPr>
      </p:pic>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837902" y="2021375"/>
            <a:ext cx="1236373" cy="1566155"/>
          </a:xfrm>
          <a:prstGeom prst="rect">
            <a:avLst/>
          </a:prstGeom>
        </p:spPr>
      </p:pic>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02526" y="3754589"/>
            <a:ext cx="1796599" cy="1551480"/>
          </a:xfrm>
          <a:prstGeom prst="rect">
            <a:avLst/>
          </a:prstGeom>
        </p:spPr>
      </p:pic>
      <p:pic>
        <p:nvPicPr>
          <p:cNvPr id="10" name="Imagen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45885" y="3754590"/>
            <a:ext cx="1794625" cy="1551480"/>
          </a:xfrm>
          <a:prstGeom prst="rect">
            <a:avLst/>
          </a:prstGeom>
        </p:spPr>
      </p:pic>
    </p:spTree>
    <p:extLst>
      <p:ext uri="{BB962C8B-B14F-4D97-AF65-F5344CB8AC3E}">
        <p14:creationId xmlns:p14="http://schemas.microsoft.com/office/powerpoint/2010/main" val="26832938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439652" y="1759705"/>
            <a:ext cx="6048672" cy="3888432"/>
          </a:xfrm>
          <a:prstGeom prst="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s-MX" sz="2400" dirty="0">
              <a:solidFill>
                <a:prstClr val="black"/>
              </a:solidFill>
            </a:endParaRPr>
          </a:p>
        </p:txBody>
      </p:sp>
      <p:sp>
        <p:nvSpPr>
          <p:cNvPr id="5" name="4 Rectángulo"/>
          <p:cNvSpPr/>
          <p:nvPr/>
        </p:nvSpPr>
        <p:spPr>
          <a:xfrm>
            <a:off x="1439652" y="1178277"/>
            <a:ext cx="6048672" cy="378043"/>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r>
              <a:rPr lang="es-MX" sz="1351" dirty="0" smtClean="0">
                <a:solidFill>
                  <a:prstClr val="black"/>
                </a:solidFill>
              </a:rPr>
              <a:t>Brigada de Mantenimiento / López Cotilla </a:t>
            </a:r>
            <a:endParaRPr lang="es-MX" sz="1351" dirty="0">
              <a:solidFill>
                <a:prstClr val="black"/>
              </a:solidFill>
            </a:endParaRPr>
          </a:p>
        </p:txBody>
      </p:sp>
      <p:cxnSp>
        <p:nvCxnSpPr>
          <p:cNvPr id="7" name="6 Conector recto"/>
          <p:cNvCxnSpPr/>
          <p:nvPr/>
        </p:nvCxnSpPr>
        <p:spPr>
          <a:xfrm>
            <a:off x="3383868" y="1791980"/>
            <a:ext cx="0" cy="3888432"/>
          </a:xfrm>
          <a:prstGeom prst="line">
            <a:avLst/>
          </a:prstGeom>
          <a:ln w="28575">
            <a:solidFill>
              <a:schemeClr val="accent2"/>
            </a:solidFill>
          </a:ln>
        </p:spPr>
        <p:style>
          <a:lnRef idx="2">
            <a:schemeClr val="accent6"/>
          </a:lnRef>
          <a:fillRef idx="0">
            <a:schemeClr val="accent6"/>
          </a:fillRef>
          <a:effectRef idx="1">
            <a:schemeClr val="accent6"/>
          </a:effectRef>
          <a:fontRef idx="minor">
            <a:schemeClr val="tx1"/>
          </a:fontRef>
        </p:style>
      </p:cxnSp>
      <p:sp>
        <p:nvSpPr>
          <p:cNvPr id="2" name="1 CuadroTexto"/>
          <p:cNvSpPr txBox="1"/>
          <p:nvPr/>
        </p:nvSpPr>
        <p:spPr>
          <a:xfrm>
            <a:off x="1547665" y="1970841"/>
            <a:ext cx="1674187" cy="2086725"/>
          </a:xfrm>
          <a:prstGeom prst="rect">
            <a:avLst/>
          </a:prstGeom>
          <a:noFill/>
        </p:spPr>
        <p:txBody>
          <a:bodyPr wrap="square" rtlCol="0">
            <a:spAutoFit/>
          </a:bodyPr>
          <a:lstStyle/>
          <a:p>
            <a:pPr algn="just">
              <a:lnSpc>
                <a:spcPct val="90000"/>
              </a:lnSpc>
              <a:spcBef>
                <a:spcPts val="751"/>
              </a:spcBef>
            </a:pPr>
            <a:r>
              <a:rPr lang="es-MX" sz="1200" dirty="0">
                <a:solidFill>
                  <a:prstClr val="black"/>
                </a:solidFill>
              </a:rPr>
              <a:t>El Miércoles </a:t>
            </a:r>
            <a:r>
              <a:rPr lang="es-MX" sz="1200" dirty="0" smtClean="0">
                <a:solidFill>
                  <a:prstClr val="black"/>
                </a:solidFill>
              </a:rPr>
              <a:t>29 </a:t>
            </a:r>
            <a:r>
              <a:rPr lang="es-MX" sz="1200" dirty="0">
                <a:solidFill>
                  <a:prstClr val="black"/>
                </a:solidFill>
              </a:rPr>
              <a:t>de septiembre, personal de aseo publico realizó la sanitización </a:t>
            </a:r>
            <a:r>
              <a:rPr lang="es-MX" sz="1200" dirty="0" smtClean="0">
                <a:solidFill>
                  <a:prstClr val="black"/>
                </a:solidFill>
              </a:rPr>
              <a:t>del </a:t>
            </a:r>
            <a:r>
              <a:rPr lang="es-MX" sz="1200" dirty="0">
                <a:solidFill>
                  <a:prstClr val="black"/>
                </a:solidFill>
              </a:rPr>
              <a:t>edificio de la </a:t>
            </a:r>
            <a:r>
              <a:rPr lang="es-MX" sz="1200" dirty="0" smtClean="0">
                <a:solidFill>
                  <a:prstClr val="black"/>
                </a:solidFill>
              </a:rPr>
              <a:t>Delegación López Cotilla </a:t>
            </a:r>
            <a:r>
              <a:rPr lang="es-MX" sz="1200" dirty="0">
                <a:solidFill>
                  <a:prstClr val="black"/>
                </a:solidFill>
              </a:rPr>
              <a:t>y posteriormente </a:t>
            </a:r>
            <a:r>
              <a:rPr lang="es-MX" sz="1200" dirty="0" smtClean="0">
                <a:solidFill>
                  <a:prstClr val="black"/>
                </a:solidFill>
              </a:rPr>
              <a:t>se realizó </a:t>
            </a:r>
            <a:r>
              <a:rPr lang="es-MX" sz="1200" dirty="0">
                <a:solidFill>
                  <a:prstClr val="black"/>
                </a:solidFill>
              </a:rPr>
              <a:t>una limpieza general para prevenir la propagación del COVID-19. </a:t>
            </a:r>
          </a:p>
        </p:txBody>
      </p:sp>
      <p:sp>
        <p:nvSpPr>
          <p:cNvPr id="3" name="2 CuadroTexto"/>
          <p:cNvSpPr txBox="1"/>
          <p:nvPr/>
        </p:nvSpPr>
        <p:spPr>
          <a:xfrm>
            <a:off x="4829577" y="1217193"/>
            <a:ext cx="2109907" cy="300210"/>
          </a:xfrm>
          <a:prstGeom prst="rect">
            <a:avLst/>
          </a:prstGeom>
          <a:noFill/>
        </p:spPr>
        <p:txBody>
          <a:bodyPr wrap="square" rtlCol="0">
            <a:spAutoFit/>
          </a:bodyPr>
          <a:lstStyle/>
          <a:p>
            <a:r>
              <a:rPr lang="es-MX" sz="1351" dirty="0" smtClean="0">
                <a:solidFill>
                  <a:prstClr val="black"/>
                </a:solidFill>
              </a:rPr>
              <a:t>OCTUBRE DE 2021</a:t>
            </a:r>
            <a:endParaRPr lang="es-MX" sz="1351" dirty="0">
              <a:solidFill>
                <a:prstClr val="black"/>
              </a:solidFill>
            </a:endParaRPr>
          </a:p>
        </p:txBody>
      </p:sp>
      <p:pic>
        <p:nvPicPr>
          <p:cNvPr id="14" name="Imagen 13"/>
          <p:cNvPicPr>
            <a:picLocks noChangeAspect="1"/>
          </p:cNvPicPr>
          <p:nvPr/>
        </p:nvPicPr>
        <p:blipFill>
          <a:blip r:embed="rId2"/>
          <a:stretch>
            <a:fillRect/>
          </a:stretch>
        </p:blipFill>
        <p:spPr>
          <a:xfrm>
            <a:off x="3472642" y="1970841"/>
            <a:ext cx="1268163" cy="2133785"/>
          </a:xfrm>
          <a:prstGeom prst="rect">
            <a:avLst/>
          </a:prstGeom>
        </p:spPr>
      </p:pic>
      <p:pic>
        <p:nvPicPr>
          <p:cNvPr id="15" name="Imagen 14"/>
          <p:cNvPicPr>
            <a:picLocks noChangeAspect="1"/>
          </p:cNvPicPr>
          <p:nvPr/>
        </p:nvPicPr>
        <p:blipFill>
          <a:blip r:embed="rId3"/>
          <a:stretch>
            <a:fillRect/>
          </a:stretch>
        </p:blipFill>
        <p:spPr>
          <a:xfrm>
            <a:off x="4829577" y="1970841"/>
            <a:ext cx="1201016" cy="2133785"/>
          </a:xfrm>
          <a:prstGeom prst="rect">
            <a:avLst/>
          </a:prstGeom>
        </p:spPr>
      </p:pic>
      <p:pic>
        <p:nvPicPr>
          <p:cNvPr id="16" name="Imagen 15"/>
          <p:cNvPicPr>
            <a:picLocks noChangeAspect="1"/>
          </p:cNvPicPr>
          <p:nvPr/>
        </p:nvPicPr>
        <p:blipFill>
          <a:blip r:embed="rId4"/>
          <a:stretch>
            <a:fillRect/>
          </a:stretch>
        </p:blipFill>
        <p:spPr>
          <a:xfrm>
            <a:off x="6119366" y="1970842"/>
            <a:ext cx="1312462" cy="2133784"/>
          </a:xfrm>
          <a:prstGeom prst="rect">
            <a:avLst/>
          </a:prstGeom>
        </p:spPr>
      </p:pic>
    </p:spTree>
    <p:extLst>
      <p:ext uri="{BB962C8B-B14F-4D97-AF65-F5344CB8AC3E}">
        <p14:creationId xmlns:p14="http://schemas.microsoft.com/office/powerpoint/2010/main" val="1797388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439652" y="1791980"/>
            <a:ext cx="6048672" cy="3888432"/>
          </a:xfrm>
          <a:prstGeom prst="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s-MX" sz="2400" dirty="0">
              <a:solidFill>
                <a:prstClr val="black"/>
              </a:solidFill>
            </a:endParaRPr>
          </a:p>
        </p:txBody>
      </p:sp>
      <p:sp>
        <p:nvSpPr>
          <p:cNvPr id="5" name="4 Rectángulo"/>
          <p:cNvSpPr/>
          <p:nvPr/>
        </p:nvSpPr>
        <p:spPr>
          <a:xfrm>
            <a:off x="1439652" y="1178277"/>
            <a:ext cx="6048672" cy="378043"/>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r>
              <a:rPr lang="es-MX" sz="1351" dirty="0" smtClean="0">
                <a:solidFill>
                  <a:prstClr val="black"/>
                </a:solidFill>
              </a:rPr>
              <a:t>Brigadas de Mantenimiento / López Cotilla </a:t>
            </a:r>
            <a:endParaRPr lang="es-MX" sz="1351" dirty="0">
              <a:solidFill>
                <a:prstClr val="black"/>
              </a:solidFill>
            </a:endParaRPr>
          </a:p>
        </p:txBody>
      </p:sp>
      <p:cxnSp>
        <p:nvCxnSpPr>
          <p:cNvPr id="7" name="6 Conector recto"/>
          <p:cNvCxnSpPr/>
          <p:nvPr/>
        </p:nvCxnSpPr>
        <p:spPr>
          <a:xfrm>
            <a:off x="3383868" y="1791980"/>
            <a:ext cx="0" cy="3888432"/>
          </a:xfrm>
          <a:prstGeom prst="line">
            <a:avLst/>
          </a:prstGeom>
          <a:ln w="28575">
            <a:solidFill>
              <a:schemeClr val="accent2"/>
            </a:solidFill>
          </a:ln>
        </p:spPr>
        <p:style>
          <a:lnRef idx="2">
            <a:schemeClr val="accent6"/>
          </a:lnRef>
          <a:fillRef idx="0">
            <a:schemeClr val="accent6"/>
          </a:fillRef>
          <a:effectRef idx="1">
            <a:schemeClr val="accent6"/>
          </a:effectRef>
          <a:fontRef idx="minor">
            <a:schemeClr val="tx1"/>
          </a:fontRef>
        </p:style>
      </p:cxnSp>
      <p:sp>
        <p:nvSpPr>
          <p:cNvPr id="2" name="1 CuadroTexto"/>
          <p:cNvSpPr txBox="1"/>
          <p:nvPr/>
        </p:nvSpPr>
        <p:spPr>
          <a:xfrm>
            <a:off x="1547665" y="1970841"/>
            <a:ext cx="1674187" cy="1920526"/>
          </a:xfrm>
          <a:prstGeom prst="rect">
            <a:avLst/>
          </a:prstGeom>
          <a:noFill/>
        </p:spPr>
        <p:txBody>
          <a:bodyPr wrap="square" rtlCol="0">
            <a:spAutoFit/>
          </a:bodyPr>
          <a:lstStyle/>
          <a:p>
            <a:pPr algn="just">
              <a:lnSpc>
                <a:spcPct val="90000"/>
              </a:lnSpc>
              <a:spcBef>
                <a:spcPts val="751"/>
              </a:spcBef>
            </a:pPr>
            <a:r>
              <a:rPr lang="es-MX" sz="1200" dirty="0">
                <a:solidFill>
                  <a:prstClr val="black"/>
                </a:solidFill>
              </a:rPr>
              <a:t>El </a:t>
            </a:r>
            <a:r>
              <a:rPr lang="es-MX" sz="1200" dirty="0" smtClean="0">
                <a:solidFill>
                  <a:prstClr val="black"/>
                </a:solidFill>
              </a:rPr>
              <a:t>Jueves 30  de </a:t>
            </a:r>
            <a:r>
              <a:rPr lang="es-MX" sz="1200" dirty="0">
                <a:solidFill>
                  <a:prstClr val="black"/>
                </a:solidFill>
              </a:rPr>
              <a:t>septiembre, </a:t>
            </a:r>
            <a:r>
              <a:rPr lang="es-MX" sz="1200" dirty="0" smtClean="0">
                <a:solidFill>
                  <a:prstClr val="black"/>
                </a:solidFill>
              </a:rPr>
              <a:t>personal de esta Delegación acudió a revisar la reparación la fuga de agua </a:t>
            </a:r>
            <a:r>
              <a:rPr lang="es-MX" sz="1200" dirty="0">
                <a:solidFill>
                  <a:prstClr val="black"/>
                </a:solidFill>
              </a:rPr>
              <a:t>en calle libertad # 15 entre Leandro Pérez y </a:t>
            </a:r>
            <a:r>
              <a:rPr lang="es-MX" sz="1200" dirty="0" smtClean="0">
                <a:solidFill>
                  <a:prstClr val="black"/>
                </a:solidFill>
              </a:rPr>
              <a:t>Juárez, en la colonia López </a:t>
            </a:r>
            <a:r>
              <a:rPr lang="es-MX" sz="1200" dirty="0">
                <a:solidFill>
                  <a:prstClr val="black"/>
                </a:solidFill>
              </a:rPr>
              <a:t>Cotilla </a:t>
            </a:r>
            <a:r>
              <a:rPr lang="es-MX" sz="1200" dirty="0" smtClean="0">
                <a:solidFill>
                  <a:prstClr val="black"/>
                </a:solidFill>
              </a:rPr>
              <a:t>, la cual quedó arreglada y en perfectas condiciones.</a:t>
            </a:r>
            <a:endParaRPr lang="es-MX" sz="1200" dirty="0">
              <a:solidFill>
                <a:prstClr val="black"/>
              </a:solidFill>
            </a:endParaRPr>
          </a:p>
        </p:txBody>
      </p:sp>
      <p:sp>
        <p:nvSpPr>
          <p:cNvPr id="3" name="2 CuadroTexto"/>
          <p:cNvSpPr txBox="1"/>
          <p:nvPr/>
        </p:nvSpPr>
        <p:spPr>
          <a:xfrm>
            <a:off x="5140908" y="1178277"/>
            <a:ext cx="1611399" cy="300210"/>
          </a:xfrm>
          <a:prstGeom prst="rect">
            <a:avLst/>
          </a:prstGeom>
          <a:noFill/>
        </p:spPr>
        <p:txBody>
          <a:bodyPr wrap="square" rtlCol="0">
            <a:spAutoFit/>
          </a:bodyPr>
          <a:lstStyle/>
          <a:p>
            <a:r>
              <a:rPr lang="es-MX" sz="1351" dirty="0" smtClean="0">
                <a:solidFill>
                  <a:prstClr val="black"/>
                </a:solidFill>
              </a:rPr>
              <a:t>OCTUBRE 2021</a:t>
            </a:r>
            <a:endParaRPr lang="es-MX" sz="1351" dirty="0">
              <a:solidFill>
                <a:prstClr val="black"/>
              </a:solidFill>
            </a:endParaRPr>
          </a:p>
        </p:txBody>
      </p:sp>
      <p:pic>
        <p:nvPicPr>
          <p:cNvPr id="13" name="Imagen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5885" y="2306651"/>
            <a:ext cx="1936401" cy="2458696"/>
          </a:xfrm>
          <a:prstGeom prst="rect">
            <a:avLst/>
          </a:prstGeom>
        </p:spPr>
      </p:pic>
      <p:pic>
        <p:nvPicPr>
          <p:cNvPr id="14" name="Imagen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3294" y="2306651"/>
            <a:ext cx="1844022" cy="2458696"/>
          </a:xfrm>
          <a:prstGeom prst="rect">
            <a:avLst/>
          </a:prstGeom>
        </p:spPr>
      </p:pic>
    </p:spTree>
    <p:extLst>
      <p:ext uri="{BB962C8B-B14F-4D97-AF65-F5344CB8AC3E}">
        <p14:creationId xmlns:p14="http://schemas.microsoft.com/office/powerpoint/2010/main" val="29248845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439652" y="1791980"/>
            <a:ext cx="6048672" cy="3888432"/>
          </a:xfrm>
          <a:prstGeom prst="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s-MX" sz="2400" dirty="0">
              <a:solidFill>
                <a:prstClr val="black"/>
              </a:solidFill>
            </a:endParaRPr>
          </a:p>
        </p:txBody>
      </p:sp>
      <p:sp>
        <p:nvSpPr>
          <p:cNvPr id="5" name="4 Rectángulo"/>
          <p:cNvSpPr/>
          <p:nvPr/>
        </p:nvSpPr>
        <p:spPr>
          <a:xfrm>
            <a:off x="1439652" y="1178277"/>
            <a:ext cx="6048672" cy="378043"/>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r>
              <a:rPr lang="es-MX" sz="1351" dirty="0" smtClean="0">
                <a:solidFill>
                  <a:prstClr val="black"/>
                </a:solidFill>
              </a:rPr>
              <a:t>Brigada de Mantenimiento / Villa Fontana.  </a:t>
            </a:r>
            <a:endParaRPr lang="es-MX" sz="1351" dirty="0">
              <a:solidFill>
                <a:prstClr val="black"/>
              </a:solidFill>
            </a:endParaRPr>
          </a:p>
        </p:txBody>
      </p:sp>
      <p:cxnSp>
        <p:nvCxnSpPr>
          <p:cNvPr id="7" name="6 Conector recto"/>
          <p:cNvCxnSpPr/>
          <p:nvPr/>
        </p:nvCxnSpPr>
        <p:spPr>
          <a:xfrm>
            <a:off x="3383868" y="1791980"/>
            <a:ext cx="0" cy="3888432"/>
          </a:xfrm>
          <a:prstGeom prst="line">
            <a:avLst/>
          </a:prstGeom>
          <a:ln w="28575">
            <a:solidFill>
              <a:schemeClr val="accent2"/>
            </a:solidFill>
          </a:ln>
        </p:spPr>
        <p:style>
          <a:lnRef idx="2">
            <a:schemeClr val="accent6"/>
          </a:lnRef>
          <a:fillRef idx="0">
            <a:schemeClr val="accent6"/>
          </a:fillRef>
          <a:effectRef idx="1">
            <a:schemeClr val="accent6"/>
          </a:effectRef>
          <a:fontRef idx="minor">
            <a:schemeClr val="tx1"/>
          </a:fontRef>
        </p:style>
      </p:cxnSp>
      <p:sp>
        <p:nvSpPr>
          <p:cNvPr id="2" name="1 CuadroTexto"/>
          <p:cNvSpPr txBox="1"/>
          <p:nvPr/>
        </p:nvSpPr>
        <p:spPr>
          <a:xfrm>
            <a:off x="1547665" y="1970841"/>
            <a:ext cx="1674187" cy="2419124"/>
          </a:xfrm>
          <a:prstGeom prst="rect">
            <a:avLst/>
          </a:prstGeom>
          <a:noFill/>
        </p:spPr>
        <p:txBody>
          <a:bodyPr wrap="square" rtlCol="0">
            <a:spAutoFit/>
          </a:bodyPr>
          <a:lstStyle/>
          <a:p>
            <a:pPr algn="just">
              <a:lnSpc>
                <a:spcPct val="90000"/>
              </a:lnSpc>
              <a:spcBef>
                <a:spcPts val="751"/>
              </a:spcBef>
            </a:pPr>
            <a:r>
              <a:rPr lang="es-MX" sz="1200" dirty="0" smtClean="0">
                <a:solidFill>
                  <a:prstClr val="black"/>
                </a:solidFill>
              </a:rPr>
              <a:t>El martes 05 de octubre, el C. Delegado Ricardo Meléndez  Romero y personal de esta Delegación de López Cotilla, acudieron a la revisión de la poda </a:t>
            </a:r>
            <a:r>
              <a:rPr lang="es-MX" sz="1200" dirty="0">
                <a:solidFill>
                  <a:prstClr val="black"/>
                </a:solidFill>
              </a:rPr>
              <a:t>de </a:t>
            </a:r>
            <a:r>
              <a:rPr lang="es-MX" sz="1200" dirty="0" smtClean="0">
                <a:solidFill>
                  <a:prstClr val="black"/>
                </a:solidFill>
              </a:rPr>
              <a:t>árboles que estaba realizando personal de la dirección de Parques y </a:t>
            </a:r>
            <a:r>
              <a:rPr lang="es-MX" sz="1200" dirty="0" err="1" smtClean="0">
                <a:solidFill>
                  <a:prstClr val="black"/>
                </a:solidFill>
              </a:rPr>
              <a:t>Jardínes</a:t>
            </a:r>
            <a:r>
              <a:rPr lang="es-MX" sz="1200" dirty="0" smtClean="0">
                <a:solidFill>
                  <a:prstClr val="black"/>
                </a:solidFill>
              </a:rPr>
              <a:t> sobre el </a:t>
            </a:r>
            <a:r>
              <a:rPr lang="es-MX" sz="1200" dirty="0">
                <a:solidFill>
                  <a:prstClr val="black"/>
                </a:solidFill>
              </a:rPr>
              <a:t>Parque Central </a:t>
            </a:r>
            <a:r>
              <a:rPr lang="es-MX" sz="1200" dirty="0" smtClean="0">
                <a:solidFill>
                  <a:prstClr val="black"/>
                </a:solidFill>
              </a:rPr>
              <a:t>del Fraccionamiento Villa Fontana Residencial.</a:t>
            </a:r>
          </a:p>
        </p:txBody>
      </p:sp>
      <p:sp>
        <p:nvSpPr>
          <p:cNvPr id="3" name="2 CuadroTexto"/>
          <p:cNvSpPr txBox="1"/>
          <p:nvPr/>
        </p:nvSpPr>
        <p:spPr>
          <a:xfrm>
            <a:off x="5501465" y="1223835"/>
            <a:ext cx="1611399" cy="300210"/>
          </a:xfrm>
          <a:prstGeom prst="rect">
            <a:avLst/>
          </a:prstGeom>
          <a:noFill/>
        </p:spPr>
        <p:txBody>
          <a:bodyPr wrap="square" rtlCol="0">
            <a:spAutoFit/>
          </a:bodyPr>
          <a:lstStyle/>
          <a:p>
            <a:r>
              <a:rPr lang="es-MX" sz="1351" dirty="0" smtClean="0">
                <a:solidFill>
                  <a:prstClr val="black"/>
                </a:solidFill>
              </a:rPr>
              <a:t>OCTUBRE  2021</a:t>
            </a:r>
            <a:endParaRPr lang="es-MX" sz="1351" dirty="0">
              <a:solidFill>
                <a:prstClr val="black"/>
              </a:solidFill>
            </a:endParaRPr>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01465" y="3772688"/>
            <a:ext cx="1479425" cy="1796602"/>
          </a:xfrm>
          <a:prstGeom prst="rect">
            <a:avLst/>
          </a:prstGeom>
        </p:spPr>
      </p:pic>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41796" y="3772688"/>
            <a:ext cx="1524271" cy="1758046"/>
          </a:xfrm>
          <a:prstGeom prst="rect">
            <a:avLst/>
          </a:prstGeom>
        </p:spPr>
      </p:pic>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1465" y="1970841"/>
            <a:ext cx="1461725" cy="1690725"/>
          </a:xfrm>
          <a:prstGeom prst="rect">
            <a:avLst/>
          </a:prstGeom>
        </p:spPr>
      </p:pic>
      <p:pic>
        <p:nvPicPr>
          <p:cNvPr id="10" name="Imagen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01643" y="1970841"/>
            <a:ext cx="1564424" cy="1630624"/>
          </a:xfrm>
          <a:prstGeom prst="rect">
            <a:avLst/>
          </a:prstGeom>
        </p:spPr>
      </p:pic>
    </p:spTree>
    <p:extLst>
      <p:ext uri="{BB962C8B-B14F-4D97-AF65-F5344CB8AC3E}">
        <p14:creationId xmlns:p14="http://schemas.microsoft.com/office/powerpoint/2010/main" val="1356463685"/>
      </p:ext>
    </p:extLst>
  </p:cSld>
  <p:clrMapOvr>
    <a:masterClrMapping/>
  </p:clrMapOvr>
  <p:timing>
    <p:tnLst>
      <p:par>
        <p:cTn id="1" dur="indefinite" restart="never" nodeType="tmRoot"/>
      </p:par>
    </p:tnLst>
  </p:timing>
</p:sld>
</file>

<file path=ppt/theme/theme1.xml><?xml version="1.0" encoding="utf-8"?>
<a:theme xmlns:a="http://schemas.openxmlformats.org/drawingml/2006/main" name="1_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12571</TotalTime>
  <Words>3505</Words>
  <Application>Microsoft Office PowerPoint</Application>
  <PresentationFormat>Presentación en pantalla (4:3)</PresentationFormat>
  <Paragraphs>214</Paragraphs>
  <Slides>56</Slides>
  <Notes>0</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56</vt:i4>
      </vt:variant>
    </vt:vector>
  </HeadingPairs>
  <TitlesOfParts>
    <vt:vector size="65" baseType="lpstr">
      <vt:lpstr>Arial Unicode MS</vt:lpstr>
      <vt:lpstr>Arial</vt:lpstr>
      <vt:lpstr>Arial Black</vt:lpstr>
      <vt:lpstr>Arial Narrow</vt:lpstr>
      <vt:lpstr>Calibri</vt:lpstr>
      <vt:lpstr>Calibri Light</vt:lpstr>
      <vt:lpstr>Calisto MT</vt:lpstr>
      <vt:lpstr>Times New Roman</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LCotilla</dc:creator>
  <cp:lastModifiedBy>Cesar Ignacio Bocanegra Alvarado</cp:lastModifiedBy>
  <cp:revision>1491</cp:revision>
  <cp:lastPrinted>2019-11-29T18:19:45Z</cp:lastPrinted>
  <dcterms:created xsi:type="dcterms:W3CDTF">2019-08-26T15:47:51Z</dcterms:created>
  <dcterms:modified xsi:type="dcterms:W3CDTF">2021-11-08T17:09:33Z</dcterms:modified>
</cp:coreProperties>
</file>