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0"/>
  </p:handoutMasterIdLst>
  <p:sldIdLst>
    <p:sldId id="257" r:id="rId2"/>
    <p:sldId id="471" r:id="rId3"/>
    <p:sldId id="501" r:id="rId4"/>
    <p:sldId id="502" r:id="rId5"/>
    <p:sldId id="506" r:id="rId6"/>
    <p:sldId id="510" r:id="rId7"/>
    <p:sldId id="511" r:id="rId8"/>
    <p:sldId id="512" r:id="rId9"/>
    <p:sldId id="513" r:id="rId10"/>
    <p:sldId id="514" r:id="rId11"/>
    <p:sldId id="515" r:id="rId12"/>
    <p:sldId id="516" r:id="rId13"/>
    <p:sldId id="517" r:id="rId14"/>
    <p:sldId id="518" r:id="rId15"/>
    <p:sldId id="519" r:id="rId16"/>
    <p:sldId id="520" r:id="rId17"/>
    <p:sldId id="522" r:id="rId18"/>
    <p:sldId id="523" r:id="rId19"/>
    <p:sldId id="524" r:id="rId20"/>
    <p:sldId id="526" r:id="rId21"/>
    <p:sldId id="529" r:id="rId22"/>
    <p:sldId id="530" r:id="rId23"/>
    <p:sldId id="531" r:id="rId24"/>
    <p:sldId id="532" r:id="rId25"/>
    <p:sldId id="533" r:id="rId26"/>
    <p:sldId id="534" r:id="rId27"/>
    <p:sldId id="536" r:id="rId28"/>
    <p:sldId id="537" r:id="rId29"/>
    <p:sldId id="538" r:id="rId30"/>
    <p:sldId id="542" r:id="rId31"/>
    <p:sldId id="543" r:id="rId32"/>
    <p:sldId id="544" r:id="rId33"/>
    <p:sldId id="545" r:id="rId34"/>
    <p:sldId id="546" r:id="rId35"/>
    <p:sldId id="547" r:id="rId36"/>
    <p:sldId id="548" r:id="rId37"/>
    <p:sldId id="550" r:id="rId38"/>
    <p:sldId id="475" r:id="rId39"/>
    <p:sldId id="499" r:id="rId40"/>
    <p:sldId id="500" r:id="rId41"/>
    <p:sldId id="504" r:id="rId42"/>
    <p:sldId id="509" r:id="rId43"/>
    <p:sldId id="525" r:id="rId44"/>
    <p:sldId id="527" r:id="rId45"/>
    <p:sldId id="535" r:id="rId46"/>
    <p:sldId id="539" r:id="rId47"/>
    <p:sldId id="552" r:id="rId48"/>
    <p:sldId id="498" r:id="rId49"/>
    <p:sldId id="549" r:id="rId50"/>
    <p:sldId id="503" r:id="rId51"/>
    <p:sldId id="505" r:id="rId52"/>
    <p:sldId id="507" r:id="rId53"/>
    <p:sldId id="508" r:id="rId54"/>
    <p:sldId id="521" r:id="rId55"/>
    <p:sldId id="528" r:id="rId56"/>
    <p:sldId id="540" r:id="rId57"/>
    <p:sldId id="541" r:id="rId58"/>
    <p:sldId id="551" r:id="rId59"/>
  </p:sldIdLst>
  <p:sldSz cx="9144000" cy="6858000" type="screen4x3"/>
  <p:notesSz cx="68580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24" autoAdjust="0"/>
    <p:restoredTop sz="94718" autoAdjust="0"/>
  </p:normalViewPr>
  <p:slideViewPr>
    <p:cSldViewPr>
      <p:cViewPr varScale="1">
        <p:scale>
          <a:sx n="96" d="100"/>
          <a:sy n="96" d="100"/>
        </p:scale>
        <p:origin x="72"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2971800" cy="466434"/>
          </a:xfrm>
          <a:prstGeom prst="rect">
            <a:avLst/>
          </a:prstGeom>
        </p:spPr>
        <p:txBody>
          <a:bodyPr vert="horz" lIns="92610" tIns="46305" rIns="92610" bIns="46305" rtlCol="0"/>
          <a:lstStyle>
            <a:lvl1pPr algn="l">
              <a:defRPr sz="1200"/>
            </a:lvl1pPr>
          </a:lstStyle>
          <a:p>
            <a:endParaRPr lang="es-MX"/>
          </a:p>
        </p:txBody>
      </p:sp>
      <p:sp>
        <p:nvSpPr>
          <p:cNvPr id="3" name="Marcador de fecha 2"/>
          <p:cNvSpPr>
            <a:spLocks noGrp="1"/>
          </p:cNvSpPr>
          <p:nvPr>
            <p:ph type="dt" sz="quarter" idx="1"/>
          </p:nvPr>
        </p:nvSpPr>
        <p:spPr>
          <a:xfrm>
            <a:off x="3884614" y="0"/>
            <a:ext cx="2971800" cy="466434"/>
          </a:xfrm>
          <a:prstGeom prst="rect">
            <a:avLst/>
          </a:prstGeom>
        </p:spPr>
        <p:txBody>
          <a:bodyPr vert="horz" lIns="92610" tIns="46305" rIns="92610" bIns="46305" rtlCol="0"/>
          <a:lstStyle>
            <a:lvl1pPr algn="r">
              <a:defRPr sz="1200"/>
            </a:lvl1pPr>
          </a:lstStyle>
          <a:p>
            <a:fld id="{F9269531-2097-4C82-A49D-8F652776AF55}" type="datetimeFigureOut">
              <a:rPr lang="es-MX" smtClean="0"/>
              <a:t>08/11/2021</a:t>
            </a:fld>
            <a:endParaRPr lang="es-MX"/>
          </a:p>
        </p:txBody>
      </p:sp>
      <p:sp>
        <p:nvSpPr>
          <p:cNvPr id="4" name="Marcador de pie de página 3"/>
          <p:cNvSpPr>
            <a:spLocks noGrp="1"/>
          </p:cNvSpPr>
          <p:nvPr>
            <p:ph type="ftr" sz="quarter" idx="2"/>
          </p:nvPr>
        </p:nvSpPr>
        <p:spPr>
          <a:xfrm>
            <a:off x="1" y="8829967"/>
            <a:ext cx="2971800" cy="466433"/>
          </a:xfrm>
          <a:prstGeom prst="rect">
            <a:avLst/>
          </a:prstGeom>
        </p:spPr>
        <p:txBody>
          <a:bodyPr vert="horz" lIns="92610" tIns="46305" rIns="92610" bIns="46305"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4" y="8829967"/>
            <a:ext cx="2971800" cy="466433"/>
          </a:xfrm>
          <a:prstGeom prst="rect">
            <a:avLst/>
          </a:prstGeom>
        </p:spPr>
        <p:txBody>
          <a:bodyPr vert="horz" lIns="92610" tIns="46305" rIns="92610" bIns="46305" rtlCol="0" anchor="b"/>
          <a:lstStyle>
            <a:lvl1pPr algn="r">
              <a:defRPr sz="1200"/>
            </a:lvl1pPr>
          </a:lstStyle>
          <a:p>
            <a:fld id="{C63D1CB4-C8AC-4BBB-9F6A-7ECCC4F68686}" type="slidenum">
              <a:rPr lang="es-MX" smtClean="0"/>
              <a:t>‹Nº›</a:t>
            </a:fld>
            <a:endParaRPr lang="es-MX"/>
          </a:p>
        </p:txBody>
      </p:sp>
    </p:spTree>
    <p:extLst>
      <p:ext uri="{BB962C8B-B14F-4D97-AF65-F5344CB8AC3E}">
        <p14:creationId xmlns:p14="http://schemas.microsoft.com/office/powerpoint/2010/main" val="13337642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E76CA625-C971-49EE-8B9D-A53304265FD5}" type="datetimeFigureOut">
              <a:rPr lang="es-MX" smtClean="0"/>
              <a:pPr/>
              <a:t>08/11/2021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71848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76CA625-C971-49EE-8B9D-A53304265FD5}" type="datetimeFigureOut">
              <a:rPr lang="es-MX" smtClean="0"/>
              <a:pPr/>
              <a:t>08/11/2021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949229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76CA625-C971-49EE-8B9D-A53304265FD5}" type="datetimeFigureOut">
              <a:rPr lang="es-MX" smtClean="0"/>
              <a:pPr/>
              <a:t>08/11/2021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1870738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76CA625-C971-49EE-8B9D-A53304265FD5}" type="datetimeFigureOut">
              <a:rPr lang="es-MX" smtClean="0"/>
              <a:pPr/>
              <a:t>08/11/2021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2472242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76CA625-C971-49EE-8B9D-A53304265FD5}" type="datetimeFigureOut">
              <a:rPr lang="es-MX" smtClean="0"/>
              <a:pPr/>
              <a:t>08/11/2021</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2529991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E76CA625-C971-49EE-8B9D-A53304265FD5}" type="datetimeFigureOut">
              <a:rPr lang="es-MX" smtClean="0"/>
              <a:pPr/>
              <a:t>08/11/2021</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3384043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E76CA625-C971-49EE-8B9D-A53304265FD5}" type="datetimeFigureOut">
              <a:rPr lang="es-MX" smtClean="0"/>
              <a:pPr/>
              <a:t>08/11/2021</a:t>
            </a:fld>
            <a:endParaRPr lang="es-MX" dirty="0"/>
          </a:p>
        </p:txBody>
      </p:sp>
      <p:sp>
        <p:nvSpPr>
          <p:cNvPr id="8" name="7 Marcador de pie de página"/>
          <p:cNvSpPr>
            <a:spLocks noGrp="1"/>
          </p:cNvSpPr>
          <p:nvPr>
            <p:ph type="ftr" sz="quarter" idx="11"/>
          </p:nvPr>
        </p:nvSpPr>
        <p:spPr/>
        <p:txBody>
          <a:bodyPr/>
          <a:lstStyle/>
          <a:p>
            <a:endParaRPr lang="es-MX" dirty="0"/>
          </a:p>
        </p:txBody>
      </p:sp>
      <p:sp>
        <p:nvSpPr>
          <p:cNvPr id="9" name="8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8358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E76CA625-C971-49EE-8B9D-A53304265FD5}" type="datetimeFigureOut">
              <a:rPr lang="es-MX" smtClean="0"/>
              <a:pPr/>
              <a:t>08/11/2021</a:t>
            </a:fld>
            <a:endParaRPr lang="es-MX" dirty="0"/>
          </a:p>
        </p:txBody>
      </p:sp>
      <p:sp>
        <p:nvSpPr>
          <p:cNvPr id="4" name="3 Marcador de pie de página"/>
          <p:cNvSpPr>
            <a:spLocks noGrp="1"/>
          </p:cNvSpPr>
          <p:nvPr>
            <p:ph type="ftr" sz="quarter" idx="11"/>
          </p:nvPr>
        </p:nvSpPr>
        <p:spPr/>
        <p:txBody>
          <a:bodyPr/>
          <a:lstStyle/>
          <a:p>
            <a:endParaRPr lang="es-MX" dirty="0"/>
          </a:p>
        </p:txBody>
      </p:sp>
      <p:sp>
        <p:nvSpPr>
          <p:cNvPr id="5" name="4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12893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76CA625-C971-49EE-8B9D-A53304265FD5}" type="datetimeFigureOut">
              <a:rPr lang="es-MX" smtClean="0"/>
              <a:pPr/>
              <a:t>08/11/2021</a:t>
            </a:fld>
            <a:endParaRPr lang="es-MX" dirty="0"/>
          </a:p>
        </p:txBody>
      </p:sp>
      <p:sp>
        <p:nvSpPr>
          <p:cNvPr id="3" name="2 Marcador de pie de página"/>
          <p:cNvSpPr>
            <a:spLocks noGrp="1"/>
          </p:cNvSpPr>
          <p:nvPr>
            <p:ph type="ftr" sz="quarter" idx="11"/>
          </p:nvPr>
        </p:nvSpPr>
        <p:spPr/>
        <p:txBody>
          <a:bodyPr/>
          <a:lstStyle/>
          <a:p>
            <a:endParaRPr lang="es-MX" dirty="0"/>
          </a:p>
        </p:txBody>
      </p:sp>
      <p:sp>
        <p:nvSpPr>
          <p:cNvPr id="4" name="3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101477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76CA625-C971-49EE-8B9D-A53304265FD5}" type="datetimeFigureOut">
              <a:rPr lang="es-MX" smtClean="0"/>
              <a:pPr/>
              <a:t>08/11/2021</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3918757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76CA625-C971-49EE-8B9D-A53304265FD5}" type="datetimeFigureOut">
              <a:rPr lang="es-MX" smtClean="0"/>
              <a:pPr/>
              <a:t>08/11/2021</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2629377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6CA625-C971-49EE-8B9D-A53304265FD5}" type="datetimeFigureOut">
              <a:rPr lang="es-MX" smtClean="0"/>
              <a:pPr/>
              <a:t>08/11/2021</a:t>
            </a:fld>
            <a:endParaRPr lang="es-MX"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2DC1E-9D11-4CFD-B019-99FFD3DF903A}" type="slidenum">
              <a:rPr lang="es-MX" smtClean="0"/>
              <a:pPr/>
              <a:t>‹Nº›</a:t>
            </a:fld>
            <a:endParaRPr lang="es-MX" dirty="0"/>
          </a:p>
        </p:txBody>
      </p:sp>
    </p:spTree>
    <p:extLst>
      <p:ext uri="{BB962C8B-B14F-4D97-AF65-F5344CB8AC3E}">
        <p14:creationId xmlns:p14="http://schemas.microsoft.com/office/powerpoint/2010/main" val="2028498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2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7.xml"/><Relationship Id="rId4" Type="http://schemas.openxmlformats.org/officeDocument/2006/relationships/image" Target="../media/image100.jpg"/></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4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g"/><Relationship Id="rId1" Type="http://schemas.openxmlformats.org/officeDocument/2006/relationships/slideLayout" Target="../slideLayouts/slideLayout7.xml"/><Relationship Id="rId4" Type="http://schemas.openxmlformats.org/officeDocument/2006/relationships/image" Target="../media/image110.jpg"/></Relationships>
</file>

<file path=ppt/slides/_rels/slide4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jpg"/></Relationships>
</file>

<file path=ppt/slides/_rels/slide4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image" Target="../media/image120.jpeg"/></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4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e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5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4.xml"/><Relationship Id="rId4" Type="http://schemas.openxmlformats.org/officeDocument/2006/relationships/image" Target="../media/image69.jpg"/></Relationships>
</file>

<file path=ppt/slides/_rels/slide58.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43108" y="571480"/>
            <a:ext cx="6143668" cy="658642"/>
          </a:xfrm>
          <a:prstGeom prst="rect">
            <a:avLst/>
          </a:prstGeom>
        </p:spPr>
        <p:txBody>
          <a:bodyPr wrap="square">
            <a:spAutoFit/>
          </a:bodyPr>
          <a:lstStyle/>
          <a:p>
            <a:pPr algn="ctr">
              <a:lnSpc>
                <a:spcPct val="115000"/>
              </a:lnSpc>
              <a:spcAft>
                <a:spcPts val="0"/>
              </a:spcAft>
            </a:pPr>
            <a:r>
              <a:rPr lang="es-MX" b="1" dirty="0" smtClean="0">
                <a:latin typeface="Calisto MT"/>
                <a:ea typeface="Calibri"/>
                <a:cs typeface="Times New Roman"/>
              </a:rPr>
              <a:t>AYUNTAMIENTO DE SAN PEDRO TLAQUEPAQUE</a:t>
            </a:r>
            <a:endParaRPr lang="es-MX" dirty="0" smtClean="0">
              <a:ea typeface="Calibri"/>
              <a:cs typeface="Times New Roman"/>
            </a:endParaRPr>
          </a:p>
          <a:p>
            <a:pPr algn="ctr">
              <a:lnSpc>
                <a:spcPct val="115000"/>
              </a:lnSpc>
              <a:spcAft>
                <a:spcPts val="0"/>
              </a:spcAft>
            </a:pPr>
            <a:r>
              <a:rPr lang="es-MX" sz="1400" dirty="0" smtClean="0">
                <a:latin typeface="Arial Narrow"/>
                <a:ea typeface="Calibri"/>
                <a:cs typeface="Times New Roman"/>
              </a:rPr>
              <a:t>GOBIERNO 2018 - 2021</a:t>
            </a:r>
            <a:endParaRPr lang="es-MX" sz="1100" dirty="0">
              <a:ea typeface="Calibri"/>
              <a:cs typeface="Times New Roman"/>
            </a:endParaRPr>
          </a:p>
        </p:txBody>
      </p:sp>
      <p:sp>
        <p:nvSpPr>
          <p:cNvPr id="5" name="4 Rectángulo"/>
          <p:cNvSpPr/>
          <p:nvPr/>
        </p:nvSpPr>
        <p:spPr>
          <a:xfrm>
            <a:off x="2428860" y="1500174"/>
            <a:ext cx="5572132" cy="1200329"/>
          </a:xfrm>
          <a:prstGeom prst="rect">
            <a:avLst/>
          </a:prstGeom>
        </p:spPr>
        <p:txBody>
          <a:bodyPr wrap="square">
            <a:spAutoFit/>
          </a:bodyPr>
          <a:lstStyle/>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Secretaria General del Ayuntamiento </a:t>
            </a:r>
          </a:p>
          <a:p>
            <a:pPr lvl="0" algn="ctr" eaLnBrk="0" fontAlgn="base" hangingPunct="0">
              <a:spcBef>
                <a:spcPct val="0"/>
              </a:spcBef>
              <a:spcAft>
                <a:spcPct val="0"/>
              </a:spcAft>
            </a:pPr>
            <a:endParaRPr lang="es-MX" dirty="0" smtClean="0">
              <a:latin typeface="Arial Unicode MS" pitchFamily="34" charset="-128"/>
              <a:ea typeface="Arial Unicode MS" pitchFamily="34" charset="-128"/>
              <a:cs typeface="Arial" pitchFamily="34" charset="0"/>
            </a:endParaRPr>
          </a:p>
          <a:p>
            <a:pPr lvl="0" algn="ctr" eaLnBrk="0" fontAlgn="base" hangingPunct="0">
              <a:spcBef>
                <a:spcPct val="0"/>
              </a:spcBef>
              <a:spcAft>
                <a:spcPct val="0"/>
              </a:spcAft>
            </a:pPr>
            <a:r>
              <a:rPr lang="es-MX" dirty="0" smtClean="0">
                <a:latin typeface="Arial Unicode MS" pitchFamily="34" charset="-128"/>
                <a:ea typeface="Arial Unicode MS" pitchFamily="34" charset="-128"/>
                <a:cs typeface="Arial" pitchFamily="34" charset="0"/>
              </a:rPr>
              <a:t>Dirección de Delegaciones y Agencias Municipales                                                                                    </a:t>
            </a:r>
            <a:endParaRPr lang="es-MX" dirty="0" smtClean="0">
              <a:latin typeface="Arial" pitchFamily="34" charset="0"/>
              <a:cs typeface="Arial" pitchFamily="34" charset="0"/>
            </a:endParaRPr>
          </a:p>
          <a:p>
            <a:pPr lvl="0" algn="ctr" eaLnBrk="0" fontAlgn="base" hangingPunct="0">
              <a:spcBef>
                <a:spcPct val="0"/>
              </a:spcBef>
              <a:spcAft>
                <a:spcPct val="0"/>
              </a:spcAft>
            </a:pPr>
            <a:endParaRPr lang="es-MX" dirty="0"/>
          </a:p>
        </p:txBody>
      </p:sp>
      <p:sp>
        <p:nvSpPr>
          <p:cNvPr id="6" name="5 CuadroTexto"/>
          <p:cNvSpPr txBox="1"/>
          <p:nvPr/>
        </p:nvSpPr>
        <p:spPr>
          <a:xfrm>
            <a:off x="1954444" y="3929066"/>
            <a:ext cx="5857916" cy="1015663"/>
          </a:xfrm>
          <a:prstGeom prst="rect">
            <a:avLst/>
          </a:prstGeom>
          <a:noFill/>
        </p:spPr>
        <p:txBody>
          <a:bodyPr wrap="square" rtlCol="0">
            <a:spAutoFit/>
          </a:bodyPr>
          <a:lstStyle/>
          <a:p>
            <a:pPr algn="ctr"/>
            <a:r>
              <a:rPr lang="es-MX" sz="2000" dirty="0" smtClean="0"/>
              <a:t>Informe OCTUBRE  2021</a:t>
            </a:r>
          </a:p>
          <a:p>
            <a:pPr algn="ctr"/>
            <a:r>
              <a:rPr lang="es-MX" sz="2000" dirty="0" smtClean="0"/>
              <a:t> </a:t>
            </a:r>
          </a:p>
          <a:p>
            <a:pPr algn="ctr"/>
            <a:endParaRPr lang="es-MX" sz="2000" dirty="0" smtClean="0"/>
          </a:p>
        </p:txBody>
      </p:sp>
      <p:pic>
        <p:nvPicPr>
          <p:cNvPr id="7" name="6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571479"/>
            <a:ext cx="1328740" cy="1390359"/>
          </a:xfrm>
          <a:prstGeom prst="rect">
            <a:avLst/>
          </a:prstGeom>
          <a:noFill/>
          <a:ln>
            <a:noFill/>
          </a:ln>
          <a:extLst/>
        </p:spPr>
      </p:pic>
      <p:sp>
        <p:nvSpPr>
          <p:cNvPr id="8" name="7 CuadroTexto"/>
          <p:cNvSpPr txBox="1"/>
          <p:nvPr/>
        </p:nvSpPr>
        <p:spPr>
          <a:xfrm>
            <a:off x="1571604" y="3358834"/>
            <a:ext cx="7072362" cy="707886"/>
          </a:xfrm>
          <a:prstGeom prst="rect">
            <a:avLst/>
          </a:prstGeom>
          <a:noFill/>
        </p:spPr>
        <p:txBody>
          <a:bodyPr wrap="square" rtlCol="0">
            <a:spAutoFit/>
          </a:bodyPr>
          <a:lstStyle/>
          <a:p>
            <a:pPr algn="ctr"/>
            <a:r>
              <a:rPr lang="es-MX" sz="2000" dirty="0" smtClean="0">
                <a:latin typeface="Arial" panose="020B0604020202020204" pitchFamily="34" charset="0"/>
                <a:cs typeface="Arial" panose="020B0604020202020204" pitchFamily="34" charset="0"/>
              </a:rPr>
              <a:t>DELEGACIÓN MUNICIPAL  LAS JUNTAS</a:t>
            </a:r>
          </a:p>
          <a:p>
            <a:pPr algn="ctr"/>
            <a:endParaRPr lang="es-MX" sz="2000" dirty="0">
              <a:latin typeface="Arial" panose="020B0604020202020204" pitchFamily="34" charset="0"/>
              <a:cs typeface="Arial" panose="020B0604020202020204" pitchFamily="34" charset="0"/>
            </a:endParaRPr>
          </a:p>
        </p:txBody>
      </p:sp>
      <p:sp>
        <p:nvSpPr>
          <p:cNvPr id="9" name="8 Rectángulo"/>
          <p:cNvSpPr/>
          <p:nvPr/>
        </p:nvSpPr>
        <p:spPr>
          <a:xfrm>
            <a:off x="2143125" y="404664"/>
            <a:ext cx="6143625" cy="1095524"/>
          </a:xfrm>
          <a:prstGeom prst="rect">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3 Rectángulo"/>
          <p:cNvSpPr>
            <a:spLocks noChangeArrowheads="1"/>
          </p:cNvSpPr>
          <p:nvPr/>
        </p:nvSpPr>
        <p:spPr bwMode="auto">
          <a:xfrm>
            <a:off x="2143125" y="571500"/>
            <a:ext cx="6143625" cy="85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115000"/>
              </a:lnSpc>
              <a:spcBef>
                <a:spcPct val="0"/>
              </a:spcBef>
              <a:buFontTx/>
              <a:buNone/>
            </a:pPr>
            <a:r>
              <a:rPr lang="es-MX" altLang="es-MX" sz="1800" b="1" dirty="0">
                <a:latin typeface="Calisto MT" pitchFamily="18" charset="0"/>
                <a:ea typeface="Calibri" pitchFamily="34" charset="0"/>
                <a:cs typeface="Times New Roman" pitchFamily="18" charset="0"/>
              </a:rPr>
              <a:t>AYUNTAMIENTO DE SAN PEDRO TLAQUEPAQUE</a:t>
            </a:r>
            <a:endParaRPr lang="es-MX" altLang="es-MX" sz="1800" dirty="0">
              <a:ea typeface="Calibri" pitchFamily="34" charset="0"/>
              <a:cs typeface="Times New Roman" pitchFamily="18" charset="0"/>
            </a:endParaRPr>
          </a:p>
          <a:p>
            <a:pPr algn="ctr" eaLnBrk="1" hangingPunct="1">
              <a:lnSpc>
                <a:spcPct val="115000"/>
              </a:lnSpc>
              <a:spcBef>
                <a:spcPct val="0"/>
              </a:spcBef>
              <a:buFontTx/>
              <a:buNone/>
            </a:pPr>
            <a:r>
              <a:rPr lang="es-MX" altLang="es-MX" sz="1400" dirty="0" smtClean="0">
                <a:latin typeface="Arial Black" panose="020B0A04020102020204" pitchFamily="34" charset="0"/>
                <a:ea typeface="Calibri" pitchFamily="34" charset="0"/>
                <a:cs typeface="Times New Roman" pitchFamily="18" charset="0"/>
              </a:rPr>
              <a:t>Consejo Municipal  octubre  -  diciembre 2021</a:t>
            </a:r>
          </a:p>
          <a:p>
            <a:pPr algn="ctr" eaLnBrk="1" hangingPunct="1">
              <a:lnSpc>
                <a:spcPct val="115000"/>
              </a:lnSpc>
              <a:spcBef>
                <a:spcPct val="0"/>
              </a:spcBef>
              <a:buFontTx/>
              <a:buNone/>
            </a:pPr>
            <a:endParaRPr lang="es-MX" altLang="es-MX" sz="1100" dirty="0">
              <a:ea typeface="Calibri" pitchFamily="34" charset="0"/>
              <a:cs typeface="Times New Roman" pitchFamily="18" charset="0"/>
            </a:endParaRPr>
          </a:p>
        </p:txBody>
      </p:sp>
    </p:spTree>
    <p:extLst>
      <p:ext uri="{BB962C8B-B14F-4D97-AF65-F5344CB8AC3E}">
        <p14:creationId xmlns:p14="http://schemas.microsoft.com/office/powerpoint/2010/main" val="29416295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06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a:t>
            </a:r>
            <a:r>
              <a:rPr lang="es-MX" sz="1100" dirty="0">
                <a:latin typeface="Arial" pitchFamily="34" charset="0"/>
                <a:cs typeface="Arial" pitchFamily="34" charset="0"/>
              </a:rPr>
              <a:t>la en </a:t>
            </a:r>
            <a:r>
              <a:rPr lang="es-MX" sz="1100" dirty="0" smtClean="0">
                <a:latin typeface="Arial" pitchFamily="34" charset="0"/>
                <a:cs typeface="Arial" pitchFamily="34" charset="0"/>
              </a:rPr>
              <a:t>la Colonia La Guadalupana </a:t>
            </a:r>
            <a:r>
              <a:rPr lang="es-MX" sz="1100" dirty="0">
                <a:latin typeface="Arial" pitchFamily="34" charset="0"/>
                <a:cs typeface="Arial" pitchFamily="34" charset="0"/>
              </a:rPr>
              <a:t>Calle Guadalupe  para atención al reporte vecinal por un socavón que se formo a media </a:t>
            </a:r>
            <a:r>
              <a:rPr lang="es-MX" sz="1100" dirty="0" smtClean="0">
                <a:latin typeface="Arial" pitchFamily="34" charset="0"/>
                <a:cs typeface="Arial" pitchFamily="34" charset="0"/>
              </a:rPr>
              <a:t>calle y aun no se ha dado la atención al reporte.</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12:00 </a:t>
            </a:r>
            <a:r>
              <a:rPr lang="es-MX" sz="1100" dirty="0">
                <a:latin typeface="Arial" pitchFamily="34" charset="0"/>
                <a:cs typeface="Arial" pitchFamily="34" charset="0"/>
              </a:rPr>
              <a:t>a</a:t>
            </a:r>
            <a:r>
              <a:rPr lang="es-MX" sz="1100" dirty="0" smtClean="0">
                <a:latin typeface="Arial" pitchFamily="34" charset="0"/>
                <a:cs typeface="Arial" pitchFamily="34" charset="0"/>
              </a:rPr>
              <a:t>.m. a 12:20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 LA DELEGADA.</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3345" y="1334403"/>
            <a:ext cx="4956043" cy="2787774"/>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1277" y="4174960"/>
            <a:ext cx="3707904" cy="2085696"/>
          </a:xfrm>
          <a:prstGeom prst="rect">
            <a:avLst/>
          </a:prstGeom>
        </p:spPr>
      </p:pic>
    </p:spTree>
    <p:extLst>
      <p:ext uri="{BB962C8B-B14F-4D97-AF65-F5344CB8AC3E}">
        <p14:creationId xmlns:p14="http://schemas.microsoft.com/office/powerpoint/2010/main" val="19957700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477601"/>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06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a:t>
            </a:r>
            <a:r>
              <a:rPr lang="es-MX" sz="1100" dirty="0">
                <a:latin typeface="Arial" pitchFamily="34" charset="0"/>
                <a:cs typeface="Arial" pitchFamily="34" charset="0"/>
              </a:rPr>
              <a:t>la en </a:t>
            </a:r>
            <a:r>
              <a:rPr lang="es-MX" sz="1100" dirty="0" smtClean="0">
                <a:latin typeface="Arial" pitchFamily="34" charset="0"/>
                <a:cs typeface="Arial" pitchFamily="34" charset="0"/>
              </a:rPr>
              <a:t>la Colonia El Vergel para verificar avances de la obra en proceso.</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12:30 </a:t>
            </a:r>
            <a:r>
              <a:rPr lang="es-MX" sz="1100" dirty="0">
                <a:latin typeface="Arial" pitchFamily="34" charset="0"/>
                <a:cs typeface="Arial" pitchFamily="34" charset="0"/>
              </a:rPr>
              <a:t>p</a:t>
            </a:r>
            <a:r>
              <a:rPr lang="es-MX" sz="1100" dirty="0" smtClean="0">
                <a:latin typeface="Arial" pitchFamily="34" charset="0"/>
                <a:cs typeface="Arial" pitchFamily="34" charset="0"/>
              </a:rPr>
              <a:t>.m. a 1:00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 LA DELEGADA.</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7711" y="1177710"/>
            <a:ext cx="2876297" cy="1984106"/>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4220" y="3573015"/>
            <a:ext cx="4972196" cy="2391815"/>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r="30350"/>
          <a:stretch/>
        </p:blipFill>
        <p:spPr>
          <a:xfrm>
            <a:off x="6441111" y="1421420"/>
            <a:ext cx="2018395" cy="1630063"/>
          </a:xfrm>
          <a:prstGeom prst="rect">
            <a:avLst/>
          </a:prstGeom>
        </p:spPr>
      </p:pic>
    </p:spTree>
    <p:extLst>
      <p:ext uri="{BB962C8B-B14F-4D97-AF65-F5344CB8AC3E}">
        <p14:creationId xmlns:p14="http://schemas.microsoft.com/office/powerpoint/2010/main" val="37484900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06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a:t>
            </a:r>
            <a:r>
              <a:rPr lang="es-MX" sz="1100" dirty="0">
                <a:latin typeface="Arial" pitchFamily="34" charset="0"/>
                <a:cs typeface="Arial" pitchFamily="34" charset="0"/>
              </a:rPr>
              <a:t>la en </a:t>
            </a:r>
            <a:r>
              <a:rPr lang="es-MX" sz="1100" dirty="0" smtClean="0">
                <a:latin typeface="Arial" pitchFamily="34" charset="0"/>
                <a:cs typeface="Arial" pitchFamily="34" charset="0"/>
              </a:rPr>
              <a:t>la Colonia Las Juntas calle 15 de Mayo para verificar el estado en que se encuentran las calles además de tomar reportes vecinales y atender peticiones correspondientes.</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1:00 </a:t>
            </a:r>
            <a:r>
              <a:rPr lang="es-MX" sz="1100" dirty="0">
                <a:latin typeface="Arial" pitchFamily="34" charset="0"/>
                <a:cs typeface="Arial" pitchFamily="34" charset="0"/>
              </a:rPr>
              <a:t>p</a:t>
            </a:r>
            <a:r>
              <a:rPr lang="es-MX" sz="1100" dirty="0" smtClean="0">
                <a:latin typeface="Arial" pitchFamily="34" charset="0"/>
                <a:cs typeface="Arial" pitchFamily="34" charset="0"/>
              </a:rPr>
              <a:t>.m. a 1:20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 LA DELEGADA.</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12261"/>
          <a:stretch/>
        </p:blipFill>
        <p:spPr>
          <a:xfrm>
            <a:off x="3317711" y="1484784"/>
            <a:ext cx="2071400" cy="4197084"/>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1441455"/>
            <a:ext cx="2576885" cy="4581128"/>
          </a:xfrm>
          <a:prstGeom prst="rect">
            <a:avLst/>
          </a:prstGeom>
        </p:spPr>
      </p:pic>
    </p:spTree>
    <p:extLst>
      <p:ext uri="{BB962C8B-B14F-4D97-AF65-F5344CB8AC3E}">
        <p14:creationId xmlns:p14="http://schemas.microsoft.com/office/powerpoint/2010/main" val="22221410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3154710"/>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07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a:t>
            </a:r>
            <a:r>
              <a:rPr lang="es-MX" sz="1100" dirty="0">
                <a:latin typeface="Arial" pitchFamily="34" charset="0"/>
                <a:cs typeface="Arial" pitchFamily="34" charset="0"/>
              </a:rPr>
              <a:t>la en </a:t>
            </a:r>
            <a:r>
              <a:rPr lang="es-MX" sz="1100" dirty="0" smtClean="0">
                <a:latin typeface="Arial" pitchFamily="34" charset="0"/>
                <a:cs typeface="Arial" pitchFamily="34" charset="0"/>
              </a:rPr>
              <a:t>la Colonia La Micaelita </a:t>
            </a:r>
            <a:r>
              <a:rPr lang="es-MX" sz="1100" dirty="0">
                <a:latin typeface="Arial" pitchFamily="34" charset="0"/>
                <a:cs typeface="Arial" pitchFamily="34" charset="0"/>
              </a:rPr>
              <a:t>en la Calle Santa </a:t>
            </a:r>
            <a:r>
              <a:rPr lang="es-MX" sz="1100" dirty="0" smtClean="0">
                <a:latin typeface="Arial" pitchFamily="34" charset="0"/>
                <a:cs typeface="Arial" pitchFamily="34" charset="0"/>
              </a:rPr>
              <a:t>Filomena para verificar trabajos que están realizando el departamento de maquinaria pesada para el retiro de tierra y lodo que se genero por parte de las fuertes lluvias.</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1:20 </a:t>
            </a:r>
            <a:r>
              <a:rPr lang="es-MX" sz="1100" dirty="0">
                <a:latin typeface="Arial" pitchFamily="34" charset="0"/>
                <a:cs typeface="Arial" pitchFamily="34" charset="0"/>
              </a:rPr>
              <a:t>p</a:t>
            </a:r>
            <a:r>
              <a:rPr lang="es-MX" sz="1100" dirty="0" smtClean="0">
                <a:latin typeface="Arial" pitchFamily="34" charset="0"/>
                <a:cs typeface="Arial" pitchFamily="34" charset="0"/>
              </a:rPr>
              <a:t>.m. a 1:40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 LA DELEGADA.</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7711" y="1264216"/>
            <a:ext cx="2732914" cy="2420888"/>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3" y="1382366"/>
            <a:ext cx="2103116" cy="4566914"/>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9257" y="3732019"/>
            <a:ext cx="2009822" cy="2489647"/>
          </a:xfrm>
          <a:prstGeom prst="rect">
            <a:avLst/>
          </a:prstGeom>
        </p:spPr>
      </p:pic>
    </p:spTree>
    <p:extLst>
      <p:ext uri="{BB962C8B-B14F-4D97-AF65-F5344CB8AC3E}">
        <p14:creationId xmlns:p14="http://schemas.microsoft.com/office/powerpoint/2010/main" val="36693935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3154710"/>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07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a:t>
            </a:r>
            <a:r>
              <a:rPr lang="es-MX" sz="1100" dirty="0">
                <a:latin typeface="Arial" pitchFamily="34" charset="0"/>
                <a:cs typeface="Arial" pitchFamily="34" charset="0"/>
              </a:rPr>
              <a:t>la en </a:t>
            </a:r>
            <a:r>
              <a:rPr lang="es-MX" sz="1100" dirty="0" smtClean="0">
                <a:latin typeface="Arial" pitchFamily="34" charset="0"/>
                <a:cs typeface="Arial" pitchFamily="34" charset="0"/>
              </a:rPr>
              <a:t>la Colonia La Guadalupana  en las calles Tepeyac y </a:t>
            </a:r>
            <a:r>
              <a:rPr lang="es-MX" sz="1100" dirty="0">
                <a:latin typeface="Arial" pitchFamily="34" charset="0"/>
                <a:cs typeface="Arial" pitchFamily="34" charset="0"/>
              </a:rPr>
              <a:t>Juan de la </a:t>
            </a:r>
            <a:r>
              <a:rPr lang="es-MX" sz="1100" dirty="0" smtClean="0">
                <a:latin typeface="Arial" pitchFamily="34" charset="0"/>
                <a:cs typeface="Arial" pitchFamily="34" charset="0"/>
              </a:rPr>
              <a:t>Barrera pare realizar atención vecinal acerca de la poda de unos arboles que nos solicita el Sr. Cura de la Parroquia San Pascual.</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a:t>
            </a:r>
            <a:r>
              <a:rPr lang="es-MX" sz="1100" dirty="0">
                <a:latin typeface="Arial" pitchFamily="34" charset="0"/>
                <a:cs typeface="Arial" pitchFamily="34" charset="0"/>
              </a:rPr>
              <a:t>2</a:t>
            </a:r>
            <a:r>
              <a:rPr lang="es-MX" sz="1100" dirty="0" smtClean="0">
                <a:latin typeface="Arial" pitchFamily="34" charset="0"/>
                <a:cs typeface="Arial" pitchFamily="34" charset="0"/>
              </a:rPr>
              <a:t>:00 </a:t>
            </a:r>
            <a:r>
              <a:rPr lang="es-MX" sz="1100" dirty="0">
                <a:latin typeface="Arial" pitchFamily="34" charset="0"/>
                <a:cs typeface="Arial" pitchFamily="34" charset="0"/>
              </a:rPr>
              <a:t>p</a:t>
            </a:r>
            <a:r>
              <a:rPr lang="es-MX" sz="1100" dirty="0" smtClean="0">
                <a:latin typeface="Arial" pitchFamily="34" charset="0"/>
                <a:cs typeface="Arial" pitchFamily="34" charset="0"/>
              </a:rPr>
              <a:t>.m. a 2:20 </a:t>
            </a:r>
            <a:r>
              <a:rPr lang="es-MX" sz="1100" dirty="0" err="1" smtClean="0">
                <a:latin typeface="Arial" pitchFamily="34" charset="0"/>
                <a:cs typeface="Arial" pitchFamily="34" charset="0"/>
              </a:rPr>
              <a:t>p.m</a:t>
            </a:r>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 LA DELEGADA.</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7711" y="1325435"/>
            <a:ext cx="5142721" cy="2288219"/>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2896" y="3732019"/>
            <a:ext cx="1352748" cy="2404885"/>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2814" y="3710018"/>
            <a:ext cx="1416333" cy="2517925"/>
          </a:xfrm>
          <a:prstGeom prst="rect">
            <a:avLst/>
          </a:prstGeom>
        </p:spPr>
      </p:pic>
    </p:spTree>
    <p:extLst>
      <p:ext uri="{BB962C8B-B14F-4D97-AF65-F5344CB8AC3E}">
        <p14:creationId xmlns:p14="http://schemas.microsoft.com/office/powerpoint/2010/main" val="36717439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32532"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07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a:t>
            </a:r>
            <a:r>
              <a:rPr lang="es-MX" sz="1100" dirty="0">
                <a:latin typeface="Arial" pitchFamily="34" charset="0"/>
                <a:cs typeface="Arial" pitchFamily="34" charset="0"/>
              </a:rPr>
              <a:t>la en </a:t>
            </a:r>
            <a:r>
              <a:rPr lang="es-MX" sz="1100" dirty="0" smtClean="0">
                <a:latin typeface="Arial" pitchFamily="34" charset="0"/>
                <a:cs typeface="Arial" pitchFamily="34" charset="0"/>
              </a:rPr>
              <a:t>la Colonia Brisas de Chapala en la Unidad para realizar reportes y peticiones de los vecinos y verificar el estado de la unidad y sus instalaciones.</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2:30 </a:t>
            </a:r>
            <a:r>
              <a:rPr lang="es-MX" sz="1100" dirty="0">
                <a:latin typeface="Arial" pitchFamily="34" charset="0"/>
                <a:cs typeface="Arial" pitchFamily="34" charset="0"/>
              </a:rPr>
              <a:t>p</a:t>
            </a:r>
            <a:r>
              <a:rPr lang="es-MX" sz="1100" dirty="0" smtClean="0">
                <a:latin typeface="Arial" pitchFamily="34" charset="0"/>
                <a:cs typeface="Arial" pitchFamily="34" charset="0"/>
              </a:rPr>
              <a:t>.m. a 2:40 p.m.</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 LA DELEGADA.</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152" y="1187588"/>
            <a:ext cx="2613172" cy="2204864"/>
          </a:xfrm>
          <a:prstGeom prst="rect">
            <a:avLst/>
          </a:prstGeom>
        </p:spPr>
      </p:pic>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t="45652"/>
          <a:stretch/>
        </p:blipFill>
        <p:spPr>
          <a:xfrm>
            <a:off x="6008985" y="3936511"/>
            <a:ext cx="2544339" cy="1843736"/>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8362" y="1806141"/>
            <a:ext cx="2458504" cy="3851756"/>
          </a:xfrm>
          <a:prstGeom prst="rect">
            <a:avLst/>
          </a:prstGeom>
        </p:spPr>
      </p:pic>
    </p:spTree>
    <p:extLst>
      <p:ext uri="{BB962C8B-B14F-4D97-AF65-F5344CB8AC3E}">
        <p14:creationId xmlns:p14="http://schemas.microsoft.com/office/powerpoint/2010/main" val="41256724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32532"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477601"/>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07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a:t>
            </a:r>
            <a:r>
              <a:rPr lang="es-MX" sz="1100" dirty="0">
                <a:latin typeface="Arial" pitchFamily="34" charset="0"/>
                <a:cs typeface="Arial" pitchFamily="34" charset="0"/>
              </a:rPr>
              <a:t>la en </a:t>
            </a:r>
            <a:r>
              <a:rPr lang="es-MX" sz="1100" dirty="0" smtClean="0">
                <a:latin typeface="Arial" pitchFamily="34" charset="0"/>
                <a:cs typeface="Arial" pitchFamily="34" charset="0"/>
              </a:rPr>
              <a:t>la Colonia El vergel en la calle Clavel en la obra que están realizando para la colocación de plantas y arboles .</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2:50 </a:t>
            </a:r>
            <a:r>
              <a:rPr lang="es-MX" sz="1100" dirty="0">
                <a:latin typeface="Arial" pitchFamily="34" charset="0"/>
                <a:cs typeface="Arial" pitchFamily="34" charset="0"/>
              </a:rPr>
              <a:t>p</a:t>
            </a:r>
            <a:r>
              <a:rPr lang="es-MX" sz="1100" dirty="0" smtClean="0">
                <a:latin typeface="Arial" pitchFamily="34" charset="0"/>
                <a:cs typeface="Arial" pitchFamily="34" charset="0"/>
              </a:rPr>
              <a:t>.m. a 3:00 p.m.</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 LA DELEGADA.</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6295" y="1203717"/>
            <a:ext cx="4956043" cy="2787774"/>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0106" y="4019496"/>
            <a:ext cx="3923928" cy="2207210"/>
          </a:xfrm>
          <a:prstGeom prst="rect">
            <a:avLst/>
          </a:prstGeom>
        </p:spPr>
      </p:pic>
    </p:spTree>
    <p:extLst>
      <p:ext uri="{BB962C8B-B14F-4D97-AF65-F5344CB8AC3E}">
        <p14:creationId xmlns:p14="http://schemas.microsoft.com/office/powerpoint/2010/main" val="2867283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32532"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08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a:t>
            </a:r>
            <a:r>
              <a:rPr lang="es-MX" sz="1100" dirty="0">
                <a:latin typeface="Arial" pitchFamily="34" charset="0"/>
                <a:cs typeface="Arial" pitchFamily="34" charset="0"/>
              </a:rPr>
              <a:t>en </a:t>
            </a:r>
            <a:r>
              <a:rPr lang="es-MX" sz="1100" dirty="0" smtClean="0">
                <a:latin typeface="Arial" pitchFamily="34" charset="0"/>
                <a:cs typeface="Arial" pitchFamily="34" charset="0"/>
              </a:rPr>
              <a:t>la Colonia Brisas de Chapala  calle Ciclón para atender reporte vecinal acerca de un percance y solicitar el apoyo de Protección Civil y CFE.</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10:00 </a:t>
            </a:r>
            <a:r>
              <a:rPr lang="es-MX" sz="1100" dirty="0">
                <a:latin typeface="Arial" pitchFamily="34" charset="0"/>
                <a:cs typeface="Arial" pitchFamily="34" charset="0"/>
              </a:rPr>
              <a:t>p</a:t>
            </a:r>
            <a:r>
              <a:rPr lang="es-MX" sz="1100" dirty="0" smtClean="0">
                <a:latin typeface="Arial" pitchFamily="34" charset="0"/>
                <a:cs typeface="Arial" pitchFamily="34" charset="0"/>
              </a:rPr>
              <a:t>.m. a 10:30 p.m.</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 LA DELEGADA.</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l="11904" r="20104"/>
          <a:stretch/>
        </p:blipFill>
        <p:spPr>
          <a:xfrm>
            <a:off x="3334824" y="1200843"/>
            <a:ext cx="3456385" cy="2862640"/>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9086" y="4192993"/>
            <a:ext cx="3077130" cy="1988840"/>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r="36125"/>
          <a:stretch/>
        </p:blipFill>
        <p:spPr>
          <a:xfrm>
            <a:off x="6912181" y="1877678"/>
            <a:ext cx="1746194" cy="3645024"/>
          </a:xfrm>
          <a:prstGeom prst="rect">
            <a:avLst/>
          </a:prstGeom>
        </p:spPr>
      </p:pic>
    </p:spTree>
    <p:extLst>
      <p:ext uri="{BB962C8B-B14F-4D97-AF65-F5344CB8AC3E}">
        <p14:creationId xmlns:p14="http://schemas.microsoft.com/office/powerpoint/2010/main" val="42787634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10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a:t>
            </a:r>
            <a:r>
              <a:rPr lang="es-MX" sz="1100" dirty="0">
                <a:latin typeface="Arial" pitchFamily="34" charset="0"/>
                <a:cs typeface="Arial" pitchFamily="34" charset="0"/>
              </a:rPr>
              <a:t>en </a:t>
            </a:r>
            <a:r>
              <a:rPr lang="es-MX" sz="1100" dirty="0" smtClean="0">
                <a:latin typeface="Arial" pitchFamily="34" charset="0"/>
                <a:cs typeface="Arial" pitchFamily="34" charset="0"/>
              </a:rPr>
              <a:t>la Colonia El Campesino calle Justo Sierra para atención de reporte vecinal por fuga de aguas negras .</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a:t>
            </a:r>
            <a:r>
              <a:rPr lang="es-MX" sz="1100" dirty="0">
                <a:latin typeface="Arial" pitchFamily="34" charset="0"/>
                <a:cs typeface="Arial" pitchFamily="34" charset="0"/>
              </a:rPr>
              <a:t>9</a:t>
            </a:r>
            <a:r>
              <a:rPr lang="es-MX" sz="1100" dirty="0" smtClean="0">
                <a:latin typeface="Arial" pitchFamily="34" charset="0"/>
                <a:cs typeface="Arial" pitchFamily="34" charset="0"/>
              </a:rPr>
              <a:t>:00 </a:t>
            </a:r>
            <a:r>
              <a:rPr lang="es-MX" sz="1100" dirty="0">
                <a:latin typeface="Arial" pitchFamily="34" charset="0"/>
                <a:cs typeface="Arial" pitchFamily="34" charset="0"/>
              </a:rPr>
              <a:t>a</a:t>
            </a:r>
            <a:r>
              <a:rPr lang="es-MX" sz="1100" dirty="0" smtClean="0">
                <a:latin typeface="Arial" pitchFamily="34" charset="0"/>
                <a:cs typeface="Arial" pitchFamily="34" charset="0"/>
              </a:rPr>
              <a:t>.m. a 9:20 p.m.</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 LA DELEGADA.</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1439" y="1333443"/>
            <a:ext cx="2698398" cy="4797152"/>
          </a:xfrm>
          <a:prstGeom prst="rect">
            <a:avLst/>
          </a:prstGeom>
        </p:spPr>
      </p:pic>
    </p:spTree>
    <p:extLst>
      <p:ext uri="{BB962C8B-B14F-4D97-AF65-F5344CB8AC3E}">
        <p14:creationId xmlns:p14="http://schemas.microsoft.com/office/powerpoint/2010/main" val="20613604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3493264"/>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10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a:t>
            </a:r>
            <a:r>
              <a:rPr lang="es-MX" sz="1100" dirty="0">
                <a:latin typeface="Arial" pitchFamily="34" charset="0"/>
                <a:cs typeface="Arial" pitchFamily="34" charset="0"/>
              </a:rPr>
              <a:t>en </a:t>
            </a:r>
            <a:r>
              <a:rPr lang="es-MX" sz="1100" dirty="0" smtClean="0">
                <a:latin typeface="Arial" pitchFamily="34" charset="0"/>
                <a:cs typeface="Arial" pitchFamily="34" charset="0"/>
              </a:rPr>
              <a:t>la Colonia Brisas de Chapala en la calle Ciclón para atender reportes vecinales de unas ramas que dejaron de una poda de un percance que hubo el día 8 de octubre en esa zona, y solicitamos el apoyo a Parques y Jardines para su recolección.</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9:30 </a:t>
            </a:r>
            <a:r>
              <a:rPr lang="es-MX" sz="1100" dirty="0">
                <a:latin typeface="Arial" pitchFamily="34" charset="0"/>
                <a:cs typeface="Arial" pitchFamily="34" charset="0"/>
              </a:rPr>
              <a:t>a</a:t>
            </a:r>
            <a:r>
              <a:rPr lang="es-MX" sz="1100" dirty="0" smtClean="0">
                <a:latin typeface="Arial" pitchFamily="34" charset="0"/>
                <a:cs typeface="Arial" pitchFamily="34" charset="0"/>
              </a:rPr>
              <a:t>.m. a 9:45 </a:t>
            </a:r>
            <a:r>
              <a:rPr lang="es-MX" sz="1100" dirty="0">
                <a:latin typeface="Arial" pitchFamily="34" charset="0"/>
                <a:cs typeface="Arial" pitchFamily="34" charset="0"/>
              </a:rPr>
              <a:t>a</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 LA DELEGADA.</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5770" y="1358804"/>
            <a:ext cx="3131840" cy="2189877"/>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3707684"/>
            <a:ext cx="3323861" cy="2492896"/>
          </a:xfrm>
          <a:prstGeom prst="rect">
            <a:avLst/>
          </a:prstGeom>
        </p:spPr>
      </p:pic>
    </p:spTree>
    <p:extLst>
      <p:ext uri="{BB962C8B-B14F-4D97-AF65-F5344CB8AC3E}">
        <p14:creationId xmlns:p14="http://schemas.microsoft.com/office/powerpoint/2010/main" val="10504363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25 DE SEPTIEMBRE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Calle Juan de la Barrera Colonia La Guadalupana para la atención de un reporte ciudadano en donde nos solicitan el desazolvé de las bocas de tormenta.</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Acude la delegada.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a:t>
            </a:r>
            <a:r>
              <a:rPr lang="es-MX" sz="1100" dirty="0">
                <a:latin typeface="Arial" pitchFamily="34" charset="0"/>
                <a:cs typeface="Arial" pitchFamily="34" charset="0"/>
              </a:rPr>
              <a:t>9</a:t>
            </a:r>
            <a:r>
              <a:rPr lang="es-MX" sz="1100" dirty="0" smtClean="0">
                <a:latin typeface="Arial" pitchFamily="34" charset="0"/>
                <a:cs typeface="Arial" pitchFamily="34" charset="0"/>
              </a:rPr>
              <a:t>:00 </a:t>
            </a:r>
            <a:r>
              <a:rPr lang="es-MX" sz="1100" dirty="0">
                <a:latin typeface="Arial" pitchFamily="34" charset="0"/>
                <a:cs typeface="Arial" pitchFamily="34" charset="0"/>
              </a:rPr>
              <a:t>a</a:t>
            </a:r>
            <a:r>
              <a:rPr lang="es-MX" sz="1100" dirty="0" smtClean="0">
                <a:latin typeface="Arial" pitchFamily="34" charset="0"/>
                <a:cs typeface="Arial" pitchFamily="34" charset="0"/>
              </a:rPr>
              <a:t>.m. a 9:30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SEPTIEMBRE 2021</a:t>
            </a:r>
            <a:endParaRPr lang="es-MX" sz="1200" dirty="0"/>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0446" y="1358804"/>
            <a:ext cx="3381840" cy="4509120"/>
          </a:xfrm>
          <a:prstGeom prst="rect">
            <a:avLst/>
          </a:prstGeom>
        </p:spPr>
      </p:pic>
    </p:spTree>
    <p:extLst>
      <p:ext uri="{BB962C8B-B14F-4D97-AF65-F5344CB8AC3E}">
        <p14:creationId xmlns:p14="http://schemas.microsoft.com/office/powerpoint/2010/main" val="2161213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11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a:t>
            </a:r>
            <a:r>
              <a:rPr lang="es-MX" sz="1100" dirty="0">
                <a:latin typeface="Arial" pitchFamily="34" charset="0"/>
                <a:cs typeface="Arial" pitchFamily="34" charset="0"/>
              </a:rPr>
              <a:t>en </a:t>
            </a:r>
            <a:r>
              <a:rPr lang="es-MX" sz="1100" dirty="0" smtClean="0">
                <a:latin typeface="Arial" pitchFamily="34" charset="0"/>
                <a:cs typeface="Arial" pitchFamily="34" charset="0"/>
              </a:rPr>
              <a:t>la Colonia Las Juntas calle Orozco para verificar el trabajo de la señalética y balizamiento por parte del personal de Mejoramiento Urbano.</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de11:30 </a:t>
            </a:r>
            <a:r>
              <a:rPr lang="es-MX" sz="1100" dirty="0">
                <a:latin typeface="Arial" pitchFamily="34" charset="0"/>
                <a:cs typeface="Arial" pitchFamily="34" charset="0"/>
              </a:rPr>
              <a:t>a</a:t>
            </a:r>
            <a:r>
              <a:rPr lang="es-MX" sz="1100" dirty="0" smtClean="0">
                <a:latin typeface="Arial" pitchFamily="34" charset="0"/>
                <a:cs typeface="Arial" pitchFamily="34" charset="0"/>
              </a:rPr>
              <a:t>.m. a 11:45 </a:t>
            </a:r>
            <a:r>
              <a:rPr lang="es-MX" sz="1100" dirty="0">
                <a:latin typeface="Arial" pitchFamily="34" charset="0"/>
                <a:cs typeface="Arial" pitchFamily="34" charset="0"/>
              </a:rPr>
              <a:t>a</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 LA DELEGADA.</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7711" y="1139731"/>
            <a:ext cx="1765935" cy="3140968"/>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1216455"/>
            <a:ext cx="1725450" cy="3068960"/>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2150" y="3284984"/>
            <a:ext cx="1603996" cy="2852936"/>
          </a:xfrm>
          <a:prstGeom prst="rect">
            <a:avLst/>
          </a:prstGeom>
        </p:spPr>
      </p:pic>
    </p:spTree>
    <p:extLst>
      <p:ext uri="{BB962C8B-B14F-4D97-AF65-F5344CB8AC3E}">
        <p14:creationId xmlns:p14="http://schemas.microsoft.com/office/powerpoint/2010/main" val="27380535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110238"/>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308324"/>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11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a:t>
            </a:r>
            <a:r>
              <a:rPr lang="es-MX" sz="1100" dirty="0">
                <a:latin typeface="Arial" pitchFamily="34" charset="0"/>
                <a:cs typeface="Arial" pitchFamily="34" charset="0"/>
              </a:rPr>
              <a:t>en </a:t>
            </a:r>
            <a:r>
              <a:rPr lang="es-MX" sz="1100" dirty="0" smtClean="0">
                <a:latin typeface="Arial" pitchFamily="34" charset="0"/>
                <a:cs typeface="Arial" pitchFamily="34" charset="0"/>
              </a:rPr>
              <a:t>la Colonia FOVISSSTE para atención ciudadana y generación de reportes..</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2:00 </a:t>
            </a:r>
            <a:r>
              <a:rPr lang="es-MX" sz="1100" dirty="0">
                <a:latin typeface="Arial" pitchFamily="34" charset="0"/>
                <a:cs typeface="Arial" pitchFamily="34" charset="0"/>
              </a:rPr>
              <a:t>p</a:t>
            </a:r>
            <a:r>
              <a:rPr lang="es-MX" sz="1100" dirty="0" smtClean="0">
                <a:latin typeface="Arial" pitchFamily="34" charset="0"/>
                <a:cs typeface="Arial" pitchFamily="34" charset="0"/>
              </a:rPr>
              <a:t>.m. a 3:00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7743" y="1110238"/>
            <a:ext cx="4427984" cy="2490741"/>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4162" y="3613396"/>
            <a:ext cx="1523768" cy="2511307"/>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3700995"/>
            <a:ext cx="1361750" cy="2420888"/>
          </a:xfrm>
          <a:prstGeom prst="rect">
            <a:avLst/>
          </a:prstGeom>
        </p:spPr>
      </p:pic>
    </p:spTree>
    <p:extLst>
      <p:ext uri="{BB962C8B-B14F-4D97-AF65-F5344CB8AC3E}">
        <p14:creationId xmlns:p14="http://schemas.microsoft.com/office/powerpoint/2010/main" val="16011647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110238"/>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13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a:t>
            </a:r>
            <a:r>
              <a:rPr lang="es-MX" sz="1100" dirty="0">
                <a:latin typeface="Arial" pitchFamily="34" charset="0"/>
                <a:cs typeface="Arial" pitchFamily="34" charset="0"/>
              </a:rPr>
              <a:t>en </a:t>
            </a:r>
            <a:r>
              <a:rPr lang="es-MX" sz="1100" dirty="0" smtClean="0">
                <a:latin typeface="Arial" pitchFamily="34" charset="0"/>
                <a:cs typeface="Arial" pitchFamily="34" charset="0"/>
              </a:rPr>
              <a:t>la Colonia El Vergel calle clavel  para la Inauguración del Puente Peatonal que se construyo con una explanada, jardines e iluminación, se metió tubería para la corriente de aguas negras y se coloco mamposteo.</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10:00 </a:t>
            </a:r>
            <a:r>
              <a:rPr lang="es-MX" sz="1100" dirty="0">
                <a:latin typeface="Arial" pitchFamily="34" charset="0"/>
                <a:cs typeface="Arial" pitchFamily="34" charset="0"/>
              </a:rPr>
              <a:t>a</a:t>
            </a:r>
            <a:r>
              <a:rPr lang="es-MX" sz="1100" dirty="0" smtClean="0">
                <a:latin typeface="Arial" pitchFamily="34" charset="0"/>
                <a:cs typeface="Arial" pitchFamily="34" charset="0"/>
              </a:rPr>
              <a:t>.m. a 11:00 </a:t>
            </a:r>
            <a:r>
              <a:rPr lang="es-MX" sz="1100" dirty="0">
                <a:latin typeface="Arial" pitchFamily="34" charset="0"/>
                <a:cs typeface="Arial" pitchFamily="34" charset="0"/>
              </a:rPr>
              <a:t>a</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t="31192"/>
          <a:stretch/>
        </p:blipFill>
        <p:spPr>
          <a:xfrm>
            <a:off x="3546139" y="1268760"/>
            <a:ext cx="4499992" cy="2322258"/>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24" y="3670279"/>
            <a:ext cx="1908956" cy="2545274"/>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2750" t="39500"/>
          <a:stretch/>
        </p:blipFill>
        <p:spPr>
          <a:xfrm>
            <a:off x="3317710" y="3953556"/>
            <a:ext cx="3214601" cy="1978719"/>
          </a:xfrm>
          <a:prstGeom prst="rect">
            <a:avLst/>
          </a:prstGeom>
        </p:spPr>
      </p:pic>
    </p:spTree>
    <p:extLst>
      <p:ext uri="{BB962C8B-B14F-4D97-AF65-F5344CB8AC3E}">
        <p14:creationId xmlns:p14="http://schemas.microsoft.com/office/powerpoint/2010/main" val="2306156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110238"/>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13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a:t>
            </a:r>
            <a:r>
              <a:rPr lang="es-MX" sz="1100" dirty="0">
                <a:latin typeface="Arial" pitchFamily="34" charset="0"/>
                <a:cs typeface="Arial" pitchFamily="34" charset="0"/>
              </a:rPr>
              <a:t>en </a:t>
            </a:r>
            <a:r>
              <a:rPr lang="es-MX" sz="1100" dirty="0" smtClean="0">
                <a:latin typeface="Arial" pitchFamily="34" charset="0"/>
                <a:cs typeface="Arial" pitchFamily="34" charset="0"/>
              </a:rPr>
              <a:t>la Colonia El Vergel calle clavel  para la Inauguración del Puente Peatonal que se construyo con una explanada, jardines e iluminación, se metió tubería para la corriente de aguas negras y se coloco mamposteo.</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10:00 </a:t>
            </a:r>
            <a:r>
              <a:rPr lang="es-MX" sz="1100" dirty="0">
                <a:latin typeface="Arial" pitchFamily="34" charset="0"/>
                <a:cs typeface="Arial" pitchFamily="34" charset="0"/>
              </a:rPr>
              <a:t>a</a:t>
            </a:r>
            <a:r>
              <a:rPr lang="es-MX" sz="1100" dirty="0" smtClean="0">
                <a:latin typeface="Arial" pitchFamily="34" charset="0"/>
                <a:cs typeface="Arial" pitchFamily="34" charset="0"/>
              </a:rPr>
              <a:t>.m. a 11:00 </a:t>
            </a:r>
            <a:r>
              <a:rPr lang="es-MX" sz="1100" dirty="0">
                <a:latin typeface="Arial" pitchFamily="34" charset="0"/>
                <a:cs typeface="Arial" pitchFamily="34" charset="0"/>
              </a:rPr>
              <a:t>a</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8107" y="1164329"/>
            <a:ext cx="5229200" cy="2926899"/>
          </a:xfrm>
          <a:prstGeom prst="rect">
            <a:avLst/>
          </a:prstGeom>
        </p:spPr>
      </p:pic>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r="23750"/>
          <a:stretch/>
        </p:blipFill>
        <p:spPr>
          <a:xfrm>
            <a:off x="5560355" y="4191245"/>
            <a:ext cx="2996952" cy="2052567"/>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l="10101" t="11798" r="18500"/>
          <a:stretch/>
        </p:blipFill>
        <p:spPr>
          <a:xfrm>
            <a:off x="3432050" y="4365345"/>
            <a:ext cx="2009156" cy="1296144"/>
          </a:xfrm>
          <a:prstGeom prst="rect">
            <a:avLst/>
          </a:prstGeom>
        </p:spPr>
      </p:pic>
    </p:spTree>
    <p:extLst>
      <p:ext uri="{BB962C8B-B14F-4D97-AF65-F5344CB8AC3E}">
        <p14:creationId xmlns:p14="http://schemas.microsoft.com/office/powerpoint/2010/main" val="40655196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27797" y="104650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4339650"/>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13 DE OCTUBRE</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a:t>
            </a:r>
            <a:r>
              <a:rPr lang="es-MX" sz="1100" dirty="0">
                <a:latin typeface="Arial" pitchFamily="34" charset="0"/>
                <a:cs typeface="Arial" pitchFamily="34" charset="0"/>
              </a:rPr>
              <a:t>en </a:t>
            </a:r>
            <a:r>
              <a:rPr lang="es-MX" sz="1100" dirty="0" smtClean="0">
                <a:latin typeface="Arial" pitchFamily="34" charset="0"/>
                <a:cs typeface="Arial" pitchFamily="34" charset="0"/>
              </a:rPr>
              <a:t>la Colonia El Vergel en el Parque Lineal en donde se llevo a cabo la CARAVANA TLAQUEPAQUE en donde participa COMUDE,INSTITUTO DE LA MUJER,INSTITUTO DE LA JUVENTUD,BIBLIOTECAS,PARTICIPACION CIUDADANA,PROTECCION CIVIL,PROMOCION ECONOMICA, con diversos talleres manualidades y actividades.</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Asisten alrededor de 100 personas.</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10:00 </a:t>
            </a:r>
            <a:r>
              <a:rPr lang="es-MX" sz="1100" dirty="0">
                <a:latin typeface="Arial" pitchFamily="34" charset="0"/>
                <a:cs typeface="Arial" pitchFamily="34" charset="0"/>
              </a:rPr>
              <a:t>a</a:t>
            </a:r>
            <a:r>
              <a:rPr lang="es-MX" sz="1100" dirty="0" smtClean="0">
                <a:latin typeface="Arial" pitchFamily="34" charset="0"/>
                <a:cs typeface="Arial" pitchFamily="34" charset="0"/>
              </a:rPr>
              <a:t>.m. a </a:t>
            </a:r>
            <a:r>
              <a:rPr lang="es-MX" sz="1100" dirty="0">
                <a:latin typeface="Arial" pitchFamily="34" charset="0"/>
                <a:cs typeface="Arial" pitchFamily="34" charset="0"/>
              </a:rPr>
              <a:t>2</a:t>
            </a:r>
            <a:r>
              <a:rPr lang="es-MX" sz="1100" dirty="0" smtClean="0">
                <a:latin typeface="Arial" pitchFamily="34" charset="0"/>
                <a:cs typeface="Arial" pitchFamily="34" charset="0"/>
              </a:rPr>
              <a:t>:00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r="4622"/>
          <a:stretch/>
        </p:blipFill>
        <p:spPr>
          <a:xfrm>
            <a:off x="3317711" y="1160269"/>
            <a:ext cx="3270513" cy="2571750"/>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480" y="3977022"/>
            <a:ext cx="4868935" cy="2169411"/>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r="26747"/>
          <a:stretch/>
        </p:blipFill>
        <p:spPr>
          <a:xfrm>
            <a:off x="6701023" y="1361698"/>
            <a:ext cx="1878871" cy="2211318"/>
          </a:xfrm>
          <a:prstGeom prst="rect">
            <a:avLst/>
          </a:prstGeom>
        </p:spPr>
      </p:pic>
    </p:spTree>
    <p:extLst>
      <p:ext uri="{BB962C8B-B14F-4D97-AF65-F5344CB8AC3E}">
        <p14:creationId xmlns:p14="http://schemas.microsoft.com/office/powerpoint/2010/main" val="35296798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27797" y="104650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04650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14 DE OCTUBRE</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a:t>
            </a:r>
            <a:r>
              <a:rPr lang="es-MX" sz="1100" dirty="0">
                <a:latin typeface="Arial" pitchFamily="34" charset="0"/>
                <a:cs typeface="Arial" pitchFamily="34" charset="0"/>
              </a:rPr>
              <a:t>en </a:t>
            </a:r>
            <a:r>
              <a:rPr lang="es-MX" sz="1100" dirty="0" smtClean="0">
                <a:latin typeface="Arial" pitchFamily="34" charset="0"/>
                <a:cs typeface="Arial" pitchFamily="34" charset="0"/>
              </a:rPr>
              <a:t>la Colonia La Guadalupana en la calle Juan dela Barrera para verificar el apoyo que se solicito al personal del Siapa para realizar el desazolve que nos solicitaron los ciudadanos.</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9:00 </a:t>
            </a:r>
            <a:r>
              <a:rPr lang="es-MX" sz="1100" dirty="0">
                <a:latin typeface="Arial" pitchFamily="34" charset="0"/>
                <a:cs typeface="Arial" pitchFamily="34" charset="0"/>
              </a:rPr>
              <a:t>a</a:t>
            </a:r>
            <a:r>
              <a:rPr lang="es-MX" sz="1100" dirty="0" smtClean="0">
                <a:latin typeface="Arial" pitchFamily="34" charset="0"/>
                <a:cs typeface="Arial" pitchFamily="34" charset="0"/>
              </a:rPr>
              <a:t>.m. a 9:20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6440" y="1659607"/>
            <a:ext cx="3995936" cy="2996952"/>
          </a:xfrm>
          <a:prstGeom prst="rect">
            <a:avLst/>
          </a:prstGeom>
        </p:spPr>
      </p:pic>
    </p:spTree>
    <p:extLst>
      <p:ext uri="{BB962C8B-B14F-4D97-AF65-F5344CB8AC3E}">
        <p14:creationId xmlns:p14="http://schemas.microsoft.com/office/powerpoint/2010/main" val="18818916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27797" y="104650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04650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477601"/>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14 DE OCTUBRE</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a:t>
            </a:r>
            <a:r>
              <a:rPr lang="es-MX" sz="1100" dirty="0">
                <a:latin typeface="Arial" pitchFamily="34" charset="0"/>
                <a:cs typeface="Arial" pitchFamily="34" charset="0"/>
              </a:rPr>
              <a:t>en </a:t>
            </a:r>
            <a:r>
              <a:rPr lang="es-MX" sz="1100" dirty="0" smtClean="0">
                <a:latin typeface="Arial" pitchFamily="34" charset="0"/>
                <a:cs typeface="Arial" pitchFamily="34" charset="0"/>
              </a:rPr>
              <a:t>la Colonia El Campesino calle Justo Sierra para revisar si se realizo el desazolve de una alcantarilla que nos reportaron los vecinos.</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9:30 </a:t>
            </a:r>
            <a:r>
              <a:rPr lang="es-MX" sz="1100" dirty="0">
                <a:latin typeface="Arial" pitchFamily="34" charset="0"/>
                <a:cs typeface="Arial" pitchFamily="34" charset="0"/>
              </a:rPr>
              <a:t>a</a:t>
            </a:r>
            <a:r>
              <a:rPr lang="es-MX" sz="1100" dirty="0" smtClean="0">
                <a:latin typeface="Arial" pitchFamily="34" charset="0"/>
                <a:cs typeface="Arial" pitchFamily="34" charset="0"/>
              </a:rPr>
              <a:t>.m. a 9:45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0348" y="1358804"/>
            <a:ext cx="3435846" cy="4581128"/>
          </a:xfrm>
          <a:prstGeom prst="rect">
            <a:avLst/>
          </a:prstGeom>
        </p:spPr>
      </p:pic>
    </p:spTree>
    <p:extLst>
      <p:ext uri="{BB962C8B-B14F-4D97-AF65-F5344CB8AC3E}">
        <p14:creationId xmlns:p14="http://schemas.microsoft.com/office/powerpoint/2010/main" val="42371899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27797" y="104650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04650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308324"/>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14 DE OCTUBRE</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a:t>
            </a:r>
            <a:r>
              <a:rPr lang="es-MX" sz="1100" dirty="0">
                <a:latin typeface="Arial" pitchFamily="34" charset="0"/>
                <a:cs typeface="Arial" pitchFamily="34" charset="0"/>
              </a:rPr>
              <a:t>en </a:t>
            </a:r>
            <a:r>
              <a:rPr lang="es-MX" sz="1100" dirty="0" smtClean="0">
                <a:latin typeface="Arial" pitchFamily="34" charset="0"/>
                <a:cs typeface="Arial" pitchFamily="34" charset="0"/>
              </a:rPr>
              <a:t>la Colonia El Vergel para atención ciudadana a reportes de los vecinos. </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1:00 </a:t>
            </a:r>
            <a:r>
              <a:rPr lang="es-MX" sz="1100" dirty="0">
                <a:latin typeface="Arial" pitchFamily="34" charset="0"/>
                <a:cs typeface="Arial" pitchFamily="34" charset="0"/>
              </a:rPr>
              <a:t>a</a:t>
            </a:r>
            <a:r>
              <a:rPr lang="es-MX" sz="1100" dirty="0" smtClean="0">
                <a:latin typeface="Arial" pitchFamily="34" charset="0"/>
                <a:cs typeface="Arial" pitchFamily="34" charset="0"/>
              </a:rPr>
              <a:t>.m. a 1:25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8468" y="1196752"/>
            <a:ext cx="1591564" cy="3284984"/>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8148" y="1075995"/>
            <a:ext cx="1888308" cy="3356992"/>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4651" y="2708920"/>
            <a:ext cx="1749634" cy="3150535"/>
          </a:xfrm>
          <a:prstGeom prst="rect">
            <a:avLst/>
          </a:prstGeom>
        </p:spPr>
      </p:pic>
    </p:spTree>
    <p:extLst>
      <p:ext uri="{BB962C8B-B14F-4D97-AF65-F5344CB8AC3E}">
        <p14:creationId xmlns:p14="http://schemas.microsoft.com/office/powerpoint/2010/main" val="22277622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27797" y="104650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04650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308324"/>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14 DE OCTUBRE</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a:t>
            </a:r>
            <a:r>
              <a:rPr lang="es-MX" sz="1100" dirty="0">
                <a:latin typeface="Arial" pitchFamily="34" charset="0"/>
                <a:cs typeface="Arial" pitchFamily="34" charset="0"/>
              </a:rPr>
              <a:t>en </a:t>
            </a:r>
            <a:r>
              <a:rPr lang="es-MX" sz="1100" dirty="0" smtClean="0">
                <a:latin typeface="Arial" pitchFamily="34" charset="0"/>
                <a:cs typeface="Arial" pitchFamily="34" charset="0"/>
              </a:rPr>
              <a:t>la Colonia Las Juntas para revisar el trabajo realizado por parte de COMUDE  de limpieza y poda.</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1:00 </a:t>
            </a:r>
            <a:r>
              <a:rPr lang="es-MX" sz="1100" dirty="0">
                <a:latin typeface="Arial" pitchFamily="34" charset="0"/>
                <a:cs typeface="Arial" pitchFamily="34" charset="0"/>
              </a:rPr>
              <a:t>a</a:t>
            </a:r>
            <a:r>
              <a:rPr lang="es-MX" sz="1100" dirty="0" smtClean="0">
                <a:latin typeface="Arial" pitchFamily="34" charset="0"/>
                <a:cs typeface="Arial" pitchFamily="34" charset="0"/>
              </a:rPr>
              <a:t>.m. a 1:25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8443" y="1196752"/>
            <a:ext cx="3931929" cy="2211710"/>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9719" y="3488494"/>
            <a:ext cx="4572000" cy="2571750"/>
          </a:xfrm>
          <a:prstGeom prst="rect">
            <a:avLst/>
          </a:prstGeom>
        </p:spPr>
      </p:pic>
    </p:spTree>
    <p:extLst>
      <p:ext uri="{BB962C8B-B14F-4D97-AF65-F5344CB8AC3E}">
        <p14:creationId xmlns:p14="http://schemas.microsoft.com/office/powerpoint/2010/main" val="16528541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27797" y="104650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04650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646878"/>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15 DE OCTUBRE</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a:t>
            </a:r>
            <a:r>
              <a:rPr lang="es-MX" sz="1100" dirty="0">
                <a:latin typeface="Arial" pitchFamily="34" charset="0"/>
                <a:cs typeface="Arial" pitchFamily="34" charset="0"/>
              </a:rPr>
              <a:t>en </a:t>
            </a:r>
            <a:r>
              <a:rPr lang="es-MX" sz="1100" dirty="0" smtClean="0">
                <a:latin typeface="Arial" pitchFamily="34" charset="0"/>
                <a:cs typeface="Arial" pitchFamily="34" charset="0"/>
              </a:rPr>
              <a:t>la Colonia Las Juntitas. Carretera Chapala para ver el avance del trabajo del emparejamiento de la calle por parte del personal de Maquinaria Pesada.</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9:40 </a:t>
            </a:r>
            <a:r>
              <a:rPr lang="es-MX" sz="1100" dirty="0">
                <a:latin typeface="Arial" pitchFamily="34" charset="0"/>
                <a:cs typeface="Arial" pitchFamily="34" charset="0"/>
              </a:rPr>
              <a:t>a</a:t>
            </a:r>
            <a:r>
              <a:rPr lang="es-MX" sz="1100" dirty="0" smtClean="0">
                <a:latin typeface="Arial" pitchFamily="34" charset="0"/>
                <a:cs typeface="Arial" pitchFamily="34" charset="0"/>
              </a:rPr>
              <a:t>.m. a 10:00 </a:t>
            </a:r>
            <a:r>
              <a:rPr lang="es-MX" sz="1100" dirty="0">
                <a:latin typeface="Arial" pitchFamily="34" charset="0"/>
                <a:cs typeface="Arial" pitchFamily="34" charset="0"/>
              </a:rPr>
              <a:t>a</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4610" y="1098646"/>
            <a:ext cx="4860032" cy="2170360"/>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7711" y="3348718"/>
            <a:ext cx="1568772" cy="2788928"/>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2035" y="3503594"/>
            <a:ext cx="1869672" cy="2492896"/>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8104" y="3503594"/>
            <a:ext cx="1645281" cy="2638212"/>
          </a:xfrm>
          <a:prstGeom prst="rect">
            <a:avLst/>
          </a:prstGeom>
        </p:spPr>
      </p:pic>
    </p:spTree>
    <p:extLst>
      <p:ext uri="{BB962C8B-B14F-4D97-AF65-F5344CB8AC3E}">
        <p14:creationId xmlns:p14="http://schemas.microsoft.com/office/powerpoint/2010/main" val="2968420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3323987"/>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28 DE SEPTIEMBRE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calle Deportes para la inauguración del Puente Vehicular.</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Acude la Presidenta interina Betsabe Almaguer, Regidoras, Obras Publicas, Servicios Públicos Municipales, Seguridad Publica , Participación Ciudadana la . Delegada y personal de la Delegacion.</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a:t>
            </a:r>
            <a:r>
              <a:rPr lang="es-MX" sz="1100" dirty="0">
                <a:latin typeface="Arial" pitchFamily="34" charset="0"/>
                <a:cs typeface="Arial" pitchFamily="34" charset="0"/>
              </a:rPr>
              <a:t>9</a:t>
            </a:r>
            <a:r>
              <a:rPr lang="es-MX" sz="1100" dirty="0" smtClean="0">
                <a:latin typeface="Arial" pitchFamily="34" charset="0"/>
                <a:cs typeface="Arial" pitchFamily="34" charset="0"/>
              </a:rPr>
              <a:t>:00 </a:t>
            </a:r>
            <a:r>
              <a:rPr lang="es-MX" sz="1100" dirty="0">
                <a:latin typeface="Arial" pitchFamily="34" charset="0"/>
                <a:cs typeface="Arial" pitchFamily="34" charset="0"/>
              </a:rPr>
              <a:t>a</a:t>
            </a:r>
            <a:r>
              <a:rPr lang="es-MX" sz="1100" dirty="0" smtClean="0">
                <a:latin typeface="Arial" pitchFamily="34" charset="0"/>
                <a:cs typeface="Arial" pitchFamily="34" charset="0"/>
              </a:rPr>
              <a:t>.m. a 11:30 </a:t>
            </a:r>
            <a:r>
              <a:rPr lang="es-MX" sz="1100" dirty="0">
                <a:latin typeface="Arial" pitchFamily="34" charset="0"/>
                <a:cs typeface="Arial" pitchFamily="34" charset="0"/>
              </a:rPr>
              <a:t>a</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SEPTIEMBRE 2021</a:t>
            </a:r>
            <a:endParaRPr lang="es-MX" sz="1200" dirty="0"/>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t="20470" b="8656"/>
          <a:stretch/>
        </p:blipFill>
        <p:spPr>
          <a:xfrm>
            <a:off x="3545095" y="1358804"/>
            <a:ext cx="4799724" cy="2267838"/>
          </a:xfrm>
          <a:prstGeom prst="rect">
            <a:avLst/>
          </a:prstGeom>
        </p:spPr>
      </p:pic>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l="15001" t="15765" r="20601"/>
          <a:stretch/>
        </p:blipFill>
        <p:spPr>
          <a:xfrm>
            <a:off x="7020272" y="3686062"/>
            <a:ext cx="1478668" cy="2578825"/>
          </a:xfrm>
          <a:prstGeom prst="rect">
            <a:avLst/>
          </a:prstGeom>
        </p:spPr>
      </p:pic>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17713" t="33192" r="14563" b="13583"/>
          <a:stretch/>
        </p:blipFill>
        <p:spPr>
          <a:xfrm>
            <a:off x="3287164" y="3959362"/>
            <a:ext cx="3660313" cy="2032224"/>
          </a:xfrm>
          <a:prstGeom prst="rect">
            <a:avLst/>
          </a:prstGeom>
        </p:spPr>
      </p:pic>
    </p:spTree>
    <p:extLst>
      <p:ext uri="{BB962C8B-B14F-4D97-AF65-F5344CB8AC3E}">
        <p14:creationId xmlns:p14="http://schemas.microsoft.com/office/powerpoint/2010/main" val="20880444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27797" y="104650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04650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646878"/>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15 DE OCTUBRE</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a:t>
            </a:r>
            <a:r>
              <a:rPr lang="es-MX" sz="1100" dirty="0">
                <a:latin typeface="Arial" pitchFamily="34" charset="0"/>
                <a:cs typeface="Arial" pitchFamily="34" charset="0"/>
              </a:rPr>
              <a:t>en </a:t>
            </a:r>
            <a:r>
              <a:rPr lang="es-MX" sz="1100" dirty="0" smtClean="0">
                <a:latin typeface="Arial" pitchFamily="34" charset="0"/>
                <a:cs typeface="Arial" pitchFamily="34" charset="0"/>
              </a:rPr>
              <a:t>la Colonia Miravalle, para atención del reporte de una banca que desoldaron los vecinos de la colonia y se pide el apoyo para soldarla nuevamente.</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2:20 </a:t>
            </a:r>
            <a:r>
              <a:rPr lang="es-MX" sz="1100" dirty="0">
                <a:latin typeface="Arial" pitchFamily="34" charset="0"/>
                <a:cs typeface="Arial" pitchFamily="34" charset="0"/>
              </a:rPr>
              <a:t>p</a:t>
            </a:r>
            <a:r>
              <a:rPr lang="es-MX" sz="1100" dirty="0" smtClean="0">
                <a:latin typeface="Arial" pitchFamily="34" charset="0"/>
                <a:cs typeface="Arial" pitchFamily="34" charset="0"/>
              </a:rPr>
              <a:t>.m. a 2:40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7711" y="3623746"/>
            <a:ext cx="1366205" cy="2428809"/>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1862" y="1075995"/>
            <a:ext cx="5140577" cy="2369228"/>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2030" y="3623746"/>
            <a:ext cx="1315740" cy="2348880"/>
          </a:xfrm>
          <a:prstGeom prst="rect">
            <a:avLst/>
          </a:prstGeom>
        </p:spPr>
      </p:pic>
      <p:pic>
        <p:nvPicPr>
          <p:cNvPr id="15" name="Imagen 14"/>
          <p:cNvPicPr>
            <a:picLocks noChangeAspect="1"/>
          </p:cNvPicPr>
          <p:nvPr/>
        </p:nvPicPr>
        <p:blipFill rotWithShape="1">
          <a:blip r:embed="rId5" cstate="print">
            <a:extLst>
              <a:ext uri="{28A0092B-C50C-407E-A947-70E740481C1C}">
                <a14:useLocalDpi xmlns:a14="http://schemas.microsoft.com/office/drawing/2010/main" val="0"/>
              </a:ext>
            </a:extLst>
          </a:blip>
          <a:srcRect b="31235"/>
          <a:stretch/>
        </p:blipFill>
        <p:spPr>
          <a:xfrm>
            <a:off x="6725020" y="3767762"/>
            <a:ext cx="1457820" cy="2060848"/>
          </a:xfrm>
          <a:prstGeom prst="rect">
            <a:avLst/>
          </a:prstGeom>
        </p:spPr>
      </p:pic>
    </p:spTree>
    <p:extLst>
      <p:ext uri="{BB962C8B-B14F-4D97-AF65-F5344CB8AC3E}">
        <p14:creationId xmlns:p14="http://schemas.microsoft.com/office/powerpoint/2010/main" val="22102826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65087" y="1017009"/>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04650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308324"/>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15 DE OCTUBRE</a:t>
            </a:r>
          </a:p>
          <a:p>
            <a:pPr algn="just"/>
            <a:r>
              <a:rPr lang="es-MX" sz="1100" dirty="0" smtClean="0">
                <a:latin typeface="Arial" pitchFamily="34" charset="0"/>
                <a:cs typeface="Arial" pitchFamily="34" charset="0"/>
              </a:rPr>
              <a:t> Miravalle en la calle Juan José Segura para revisar trabajo de bacheo que se solicito por parte de los vecinos en conjunto con la Delegacion. </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2:50 </a:t>
            </a:r>
            <a:r>
              <a:rPr lang="es-MX" sz="1100" dirty="0">
                <a:latin typeface="Arial" pitchFamily="34" charset="0"/>
                <a:cs typeface="Arial" pitchFamily="34" charset="0"/>
              </a:rPr>
              <a:t>p</a:t>
            </a:r>
            <a:r>
              <a:rPr lang="es-MX" sz="1100" dirty="0" smtClean="0">
                <a:latin typeface="Arial" pitchFamily="34" charset="0"/>
                <a:cs typeface="Arial" pitchFamily="34" charset="0"/>
              </a:rPr>
              <a:t>.m. a 3:20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3424" y="1075995"/>
            <a:ext cx="5212071" cy="2931790"/>
          </a:xfrm>
          <a:prstGeom prst="rect">
            <a:avLst/>
          </a:prstGeom>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t="35628"/>
          <a:stretch/>
        </p:blipFill>
        <p:spPr>
          <a:xfrm>
            <a:off x="6228184" y="4186444"/>
            <a:ext cx="2139702" cy="1836481"/>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t="39834"/>
          <a:stretch/>
        </p:blipFill>
        <p:spPr>
          <a:xfrm>
            <a:off x="3555909" y="4132577"/>
            <a:ext cx="2423550" cy="1944216"/>
          </a:xfrm>
          <a:prstGeom prst="rect">
            <a:avLst/>
          </a:prstGeom>
        </p:spPr>
      </p:pic>
    </p:spTree>
    <p:extLst>
      <p:ext uri="{BB962C8B-B14F-4D97-AF65-F5344CB8AC3E}">
        <p14:creationId xmlns:p14="http://schemas.microsoft.com/office/powerpoint/2010/main" val="41594491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65087" y="1017009"/>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04650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3323987"/>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15 DE OCTUBRE</a:t>
            </a:r>
          </a:p>
          <a:p>
            <a:pPr algn="ctr"/>
            <a:endParaRPr lang="es-MX" sz="1100" dirty="0">
              <a:latin typeface="Arial" pitchFamily="34" charset="0"/>
              <a:cs typeface="Arial" pitchFamily="34" charset="0"/>
            </a:endParaRPr>
          </a:p>
          <a:p>
            <a:pPr algn="ctr"/>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Visita en el Fraccionamiento Alberos en donde realizaron una proyección para los niños por parte de la Dirección de Medio Ambiente para enseñarlos el como cuidar el planeta.</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Asisten 50 personas.</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6:00 </a:t>
            </a:r>
            <a:r>
              <a:rPr lang="es-MX" sz="1100" dirty="0">
                <a:latin typeface="Arial" pitchFamily="34" charset="0"/>
                <a:cs typeface="Arial" pitchFamily="34" charset="0"/>
              </a:rPr>
              <a:t>p</a:t>
            </a:r>
            <a:r>
              <a:rPr lang="es-MX" sz="1100" dirty="0" smtClean="0">
                <a:latin typeface="Arial" pitchFamily="34" charset="0"/>
                <a:cs typeface="Arial" pitchFamily="34" charset="0"/>
              </a:rPr>
              <a:t>.m. a 7:00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t="24801" r="16138" b="16401"/>
          <a:stretch/>
        </p:blipFill>
        <p:spPr>
          <a:xfrm>
            <a:off x="3503226" y="1079550"/>
            <a:ext cx="4920693" cy="2587578"/>
          </a:xfrm>
          <a:prstGeom prst="rect">
            <a:avLst/>
          </a:prstGeom>
        </p:spPr>
      </p:pic>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t="27028" r="23714"/>
          <a:stretch/>
        </p:blipFill>
        <p:spPr>
          <a:xfrm>
            <a:off x="3333735" y="3729669"/>
            <a:ext cx="2462401" cy="2330009"/>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t="17801" r="27951"/>
          <a:stretch/>
        </p:blipFill>
        <p:spPr>
          <a:xfrm>
            <a:off x="5913163" y="4077076"/>
            <a:ext cx="2699792" cy="1732567"/>
          </a:xfrm>
          <a:prstGeom prst="rect">
            <a:avLst/>
          </a:prstGeom>
        </p:spPr>
      </p:pic>
    </p:spTree>
    <p:extLst>
      <p:ext uri="{BB962C8B-B14F-4D97-AF65-F5344CB8AC3E}">
        <p14:creationId xmlns:p14="http://schemas.microsoft.com/office/powerpoint/2010/main" val="34728510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8491" y="980728"/>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04650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3493264"/>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15 DE OCTUBRE</a:t>
            </a:r>
          </a:p>
          <a:p>
            <a:pPr algn="ctr"/>
            <a:endParaRPr lang="es-MX" sz="1100" dirty="0">
              <a:latin typeface="Arial" pitchFamily="34" charset="0"/>
              <a:cs typeface="Arial" pitchFamily="34" charset="0"/>
            </a:endParaRPr>
          </a:p>
          <a:p>
            <a:pPr algn="ctr"/>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Visita en la Colonia Miravalle para realizar una reunión para atención de reportes ciudadanos y peticiones en donde nos apoya: Participación Ciudadana, Comude, Servicios Públicos Municipales, Dirección de Delegaciones , delegada y el Presidente de Colonos y el consejero. </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a:t>
            </a:r>
            <a:r>
              <a:rPr lang="es-MX" sz="1100" dirty="0">
                <a:latin typeface="Arial" pitchFamily="34" charset="0"/>
                <a:cs typeface="Arial" pitchFamily="34" charset="0"/>
              </a:rPr>
              <a:t>5</a:t>
            </a:r>
            <a:r>
              <a:rPr lang="es-MX" sz="1100" dirty="0" smtClean="0">
                <a:latin typeface="Arial" pitchFamily="34" charset="0"/>
                <a:cs typeface="Arial" pitchFamily="34" charset="0"/>
              </a:rPr>
              <a:t>:00 </a:t>
            </a:r>
            <a:r>
              <a:rPr lang="es-MX" sz="1100" dirty="0">
                <a:latin typeface="Arial" pitchFamily="34" charset="0"/>
                <a:cs typeface="Arial" pitchFamily="34" charset="0"/>
              </a:rPr>
              <a:t>p</a:t>
            </a:r>
            <a:r>
              <a:rPr lang="es-MX" sz="1100" dirty="0" smtClean="0">
                <a:latin typeface="Arial" pitchFamily="34" charset="0"/>
                <a:cs typeface="Arial" pitchFamily="34" charset="0"/>
              </a:rPr>
              <a:t>.m. a 7:00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t="21627"/>
          <a:stretch/>
        </p:blipFill>
        <p:spPr>
          <a:xfrm>
            <a:off x="3434739" y="1046502"/>
            <a:ext cx="4860032" cy="2856718"/>
          </a:xfrm>
          <a:prstGeom prst="rect">
            <a:avLst/>
          </a:prstGeom>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t="8001" b="14300"/>
          <a:stretch/>
        </p:blipFill>
        <p:spPr>
          <a:xfrm>
            <a:off x="3538153" y="3706418"/>
            <a:ext cx="2211710" cy="2291300"/>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4755" y="3967834"/>
            <a:ext cx="2843808" cy="2132856"/>
          </a:xfrm>
          <a:prstGeom prst="rect">
            <a:avLst/>
          </a:prstGeom>
        </p:spPr>
      </p:pic>
    </p:spTree>
    <p:extLst>
      <p:ext uri="{BB962C8B-B14F-4D97-AF65-F5344CB8AC3E}">
        <p14:creationId xmlns:p14="http://schemas.microsoft.com/office/powerpoint/2010/main" val="31707320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8491" y="980728"/>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04650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646878"/>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15 DE OCTUBRE</a:t>
            </a:r>
          </a:p>
          <a:p>
            <a:pPr algn="ctr"/>
            <a:endParaRPr lang="es-MX" sz="1100" dirty="0">
              <a:latin typeface="Arial" pitchFamily="34" charset="0"/>
              <a:cs typeface="Arial" pitchFamily="34" charset="0"/>
            </a:endParaRPr>
          </a:p>
          <a:p>
            <a:pPr algn="ctr"/>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Parque Lineal  en donde se realizan Mastografías gratuitas.</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Asisten 70 personas.</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9:00 </a:t>
            </a:r>
            <a:r>
              <a:rPr lang="es-MX" sz="1100" dirty="0">
                <a:latin typeface="Arial" pitchFamily="34" charset="0"/>
                <a:cs typeface="Arial" pitchFamily="34" charset="0"/>
              </a:rPr>
              <a:t>a</a:t>
            </a:r>
            <a:r>
              <a:rPr lang="es-MX" sz="1100" dirty="0" smtClean="0">
                <a:latin typeface="Arial" pitchFamily="34" charset="0"/>
                <a:cs typeface="Arial" pitchFamily="34" charset="0"/>
              </a:rPr>
              <a:t>.m. a </a:t>
            </a:r>
            <a:r>
              <a:rPr lang="es-MX" sz="1100" dirty="0">
                <a:latin typeface="Arial" pitchFamily="34" charset="0"/>
                <a:cs typeface="Arial" pitchFamily="34" charset="0"/>
              </a:rPr>
              <a:t>5</a:t>
            </a:r>
            <a:r>
              <a:rPr lang="es-MX" sz="1100" dirty="0" smtClean="0">
                <a:latin typeface="Arial" pitchFamily="34" charset="0"/>
                <a:cs typeface="Arial" pitchFamily="34" charset="0"/>
              </a:rPr>
              <a:t>:00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15350" t="17801"/>
          <a:stretch/>
        </p:blipFill>
        <p:spPr>
          <a:xfrm>
            <a:off x="3566349" y="1095087"/>
            <a:ext cx="4536504" cy="2477929"/>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2486" y="3573016"/>
            <a:ext cx="1415756" cy="2516899"/>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l="25587" r="28738"/>
          <a:stretch/>
        </p:blipFill>
        <p:spPr>
          <a:xfrm>
            <a:off x="5458450" y="3649939"/>
            <a:ext cx="2929974" cy="2394388"/>
          </a:xfrm>
          <a:prstGeom prst="rect">
            <a:avLst/>
          </a:prstGeom>
        </p:spPr>
      </p:pic>
    </p:spTree>
    <p:extLst>
      <p:ext uri="{BB962C8B-B14F-4D97-AF65-F5344CB8AC3E}">
        <p14:creationId xmlns:p14="http://schemas.microsoft.com/office/powerpoint/2010/main" val="41160176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35086" y="980728"/>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04650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3154710"/>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15 DE OCTUBRE</a:t>
            </a:r>
          </a:p>
          <a:p>
            <a:pPr algn="ctr"/>
            <a:endParaRPr lang="es-MX" sz="1100" dirty="0">
              <a:latin typeface="Arial" pitchFamily="34" charset="0"/>
              <a:cs typeface="Arial" pitchFamily="34" charset="0"/>
            </a:endParaRPr>
          </a:p>
          <a:p>
            <a:pPr algn="ctr"/>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Visita en la Colonia FOVISSSTE Miravalle en donde se realizo la Caravana Tlaquepaque se realizan talleres, actividades y servicios de salud.</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Asisten 120 personas.</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10:00 </a:t>
            </a:r>
            <a:r>
              <a:rPr lang="es-MX" sz="1100" dirty="0">
                <a:latin typeface="Arial" pitchFamily="34" charset="0"/>
                <a:cs typeface="Arial" pitchFamily="34" charset="0"/>
              </a:rPr>
              <a:t>a</a:t>
            </a:r>
            <a:r>
              <a:rPr lang="es-MX" sz="1100" dirty="0" smtClean="0">
                <a:latin typeface="Arial" pitchFamily="34" charset="0"/>
                <a:cs typeface="Arial" pitchFamily="34" charset="0"/>
              </a:rPr>
              <a:t>.m. a 2:00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0044" y="1124745"/>
            <a:ext cx="4716016" cy="2370048"/>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7432" y="3560566"/>
            <a:ext cx="1923678" cy="2564904"/>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15350" r="21651"/>
          <a:stretch/>
        </p:blipFill>
        <p:spPr>
          <a:xfrm>
            <a:off x="5638331" y="3706553"/>
            <a:ext cx="2557729" cy="2283718"/>
          </a:xfrm>
          <a:prstGeom prst="rect">
            <a:avLst/>
          </a:prstGeom>
        </p:spPr>
      </p:pic>
    </p:spTree>
    <p:extLst>
      <p:ext uri="{BB962C8B-B14F-4D97-AF65-F5344CB8AC3E}">
        <p14:creationId xmlns:p14="http://schemas.microsoft.com/office/powerpoint/2010/main" val="26051203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91553" y="104650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04650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985433"/>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18 DE OCTUBRE</a:t>
            </a:r>
          </a:p>
          <a:p>
            <a:pPr algn="ctr"/>
            <a:endParaRPr lang="es-MX" sz="1100" dirty="0">
              <a:latin typeface="Arial" pitchFamily="34" charset="0"/>
              <a:cs typeface="Arial" pitchFamily="34" charset="0"/>
            </a:endParaRPr>
          </a:p>
          <a:p>
            <a:pPr algn="ctr"/>
            <a:endParaRPr lang="es-MX" sz="1100" dirty="0" smtClean="0">
              <a:latin typeface="Arial" pitchFamily="34" charset="0"/>
              <a:cs typeface="Arial" pitchFamily="34" charset="0"/>
            </a:endParaRPr>
          </a:p>
          <a:p>
            <a:pPr algn="just"/>
            <a:r>
              <a:rPr lang="es-MX" sz="1100" dirty="0" smtClean="0">
                <a:latin typeface="Arial" pitchFamily="34" charset="0"/>
                <a:cs typeface="Arial" pitchFamily="34" charset="0"/>
              </a:rPr>
              <a:t>Visita en la Colonia Guadalupana  en la calle Guadalupe para verificar tema de socavón que no se ha atendido por parte del SIAPA y los vecinos nos piden apoyo.</a:t>
            </a:r>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2:20 </a:t>
            </a:r>
            <a:r>
              <a:rPr lang="es-MX" sz="1100" dirty="0">
                <a:latin typeface="Arial" pitchFamily="34" charset="0"/>
                <a:cs typeface="Arial" pitchFamily="34" charset="0"/>
              </a:rPr>
              <a:t>p</a:t>
            </a:r>
            <a:r>
              <a:rPr lang="es-MX" sz="1100" dirty="0" smtClean="0">
                <a:latin typeface="Arial" pitchFamily="34" charset="0"/>
                <a:cs typeface="Arial" pitchFamily="34" charset="0"/>
              </a:rPr>
              <a:t>.m. a 2:40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1424" y="1196752"/>
            <a:ext cx="2486628" cy="4344237"/>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0704" y="1407231"/>
            <a:ext cx="2443633" cy="4344237"/>
          </a:xfrm>
          <a:prstGeom prst="rect">
            <a:avLst/>
          </a:prstGeom>
        </p:spPr>
      </p:pic>
    </p:spTree>
    <p:extLst>
      <p:ext uri="{BB962C8B-B14F-4D97-AF65-F5344CB8AC3E}">
        <p14:creationId xmlns:p14="http://schemas.microsoft.com/office/powerpoint/2010/main" val="42415006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27797" y="104650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467612" cy="3831818"/>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20 DE OCTUBRE</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a:t>
            </a:r>
            <a:r>
              <a:rPr lang="es-MX" sz="1100" dirty="0">
                <a:latin typeface="Arial" pitchFamily="34" charset="0"/>
                <a:cs typeface="Arial" pitchFamily="34" charset="0"/>
              </a:rPr>
              <a:t>en </a:t>
            </a:r>
            <a:r>
              <a:rPr lang="es-MX" sz="1100" dirty="0" smtClean="0">
                <a:latin typeface="Arial" pitchFamily="34" charset="0"/>
                <a:cs typeface="Arial" pitchFamily="34" charset="0"/>
              </a:rPr>
              <a:t>la Colonia en donde se llevo a cabo la CARAVANA TLAQUEPAQUE en donde participa COMUDE,INSTITUTO DE LA MUJER,INSTITUTO DE LA JUVENTUD,BIBLIOTECAS,PARTICIPACION CIUDADANA,PROTECCION CIVIL,PROMOCION ECONOMICA, con diversos talleres manualidades y actividades.</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Asisten alrededor de 150 personas.</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con un horario de 11:00 </a:t>
            </a:r>
            <a:r>
              <a:rPr lang="es-MX" sz="1100" dirty="0">
                <a:latin typeface="Arial" pitchFamily="34" charset="0"/>
                <a:cs typeface="Arial" pitchFamily="34" charset="0"/>
              </a:rPr>
              <a:t>a</a:t>
            </a:r>
            <a:r>
              <a:rPr lang="es-MX" sz="1100" dirty="0" smtClean="0">
                <a:latin typeface="Arial" pitchFamily="34" charset="0"/>
                <a:cs typeface="Arial" pitchFamily="34" charset="0"/>
              </a:rPr>
              <a:t>.m. a </a:t>
            </a:r>
            <a:r>
              <a:rPr lang="es-MX" sz="1100" dirty="0">
                <a:latin typeface="Arial" pitchFamily="34" charset="0"/>
                <a:cs typeface="Arial" pitchFamily="34" charset="0"/>
              </a:rPr>
              <a:t>2</a:t>
            </a:r>
            <a:r>
              <a:rPr lang="es-MX" sz="1100" dirty="0" smtClean="0">
                <a:latin typeface="Arial" pitchFamily="34" charset="0"/>
                <a:cs typeface="Arial" pitchFamily="34" charset="0"/>
              </a:rPr>
              <a:t>:00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1327" y="1077460"/>
            <a:ext cx="5004048" cy="2814777"/>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7711" y="4040505"/>
            <a:ext cx="1545636" cy="2060848"/>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5105" y="4053439"/>
            <a:ext cx="1567135" cy="2089513"/>
          </a:xfrm>
          <a:prstGeom prst="rect">
            <a:avLst/>
          </a:prstGeom>
        </p:spPr>
      </p:pic>
      <p:pic>
        <p:nvPicPr>
          <p:cNvPr id="13" name="Imagen 12"/>
          <p:cNvPicPr>
            <a:picLocks noChangeAspect="1"/>
          </p:cNvPicPr>
          <p:nvPr/>
        </p:nvPicPr>
        <p:blipFill rotWithShape="1">
          <a:blip r:embed="rId5" cstate="print">
            <a:extLst>
              <a:ext uri="{28A0092B-C50C-407E-A947-70E740481C1C}">
                <a14:useLocalDpi xmlns:a14="http://schemas.microsoft.com/office/drawing/2010/main" val="0"/>
              </a:ext>
            </a:extLst>
          </a:blip>
          <a:srcRect b="9152"/>
          <a:stretch/>
        </p:blipFill>
        <p:spPr>
          <a:xfrm>
            <a:off x="6849807" y="4075411"/>
            <a:ext cx="1725319" cy="2089894"/>
          </a:xfrm>
          <a:prstGeom prst="rect">
            <a:avLst/>
          </a:prstGeom>
        </p:spPr>
      </p:pic>
    </p:spTree>
    <p:extLst>
      <p:ext uri="{BB962C8B-B14F-4D97-AF65-F5344CB8AC3E}">
        <p14:creationId xmlns:p14="http://schemas.microsoft.com/office/powerpoint/2010/main" val="12030169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196752"/>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96752"/>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28977" y="1639850"/>
            <a:ext cx="2357454" cy="3600986"/>
          </a:xfrm>
          <a:prstGeom prst="rect">
            <a:avLst/>
          </a:prstGeom>
          <a:noFill/>
        </p:spPr>
        <p:txBody>
          <a:bodyPr wrap="square" rtlCol="0">
            <a:spAutoFit/>
          </a:bodyPr>
          <a:lstStyle/>
          <a:p>
            <a:pPr algn="ctr"/>
            <a:r>
              <a:rPr lang="es-MX" sz="1200" dirty="0" smtClean="0">
                <a:latin typeface="Arial" pitchFamily="34" charset="0"/>
                <a:cs typeface="Arial" pitchFamily="34" charset="0"/>
              </a:rPr>
              <a:t>13 DE OCTUBRE</a:t>
            </a:r>
          </a:p>
          <a:p>
            <a:pPr algn="ctr"/>
            <a:endParaRPr lang="es-MX" sz="1200" dirty="0">
              <a:latin typeface="Arial" pitchFamily="34" charset="0"/>
              <a:cs typeface="Arial" pitchFamily="34" charset="0"/>
            </a:endParaRPr>
          </a:p>
          <a:p>
            <a:r>
              <a:rPr lang="es-MX" sz="1200" dirty="0" smtClean="0">
                <a:latin typeface="Arial" pitchFamily="34" charset="0"/>
                <a:cs typeface="Arial" pitchFamily="34" charset="0"/>
              </a:rPr>
              <a:t>Recuperación de espacios en la Unidad Deportiva de las Juntas en donde se realiza Reforestación, poda y limpieza  de la misma.</a:t>
            </a:r>
          </a:p>
          <a:p>
            <a:endParaRPr lang="es-MX" sz="1200" dirty="0">
              <a:latin typeface="Arial" pitchFamily="34" charset="0"/>
              <a:cs typeface="Arial" pitchFamily="34" charset="0"/>
            </a:endParaRPr>
          </a:p>
          <a:p>
            <a:r>
              <a:rPr lang="es-MX" sz="1200" dirty="0" smtClean="0">
                <a:latin typeface="Arial" pitchFamily="34" charset="0"/>
                <a:cs typeface="Arial" pitchFamily="34" charset="0"/>
              </a:rPr>
              <a:t>Nos apoya Dirección de Medio Ambiente, COMUDE, participación Ciudadana, la Delegada y personal de la delegación.</a:t>
            </a:r>
          </a:p>
          <a:p>
            <a:endParaRPr lang="es-MX" sz="1200" dirty="0">
              <a:latin typeface="Arial" pitchFamily="34" charset="0"/>
              <a:cs typeface="Arial" pitchFamily="34" charset="0"/>
            </a:endParaRPr>
          </a:p>
          <a:p>
            <a:r>
              <a:rPr lang="es-MX" sz="1200" dirty="0" smtClean="0">
                <a:latin typeface="Arial" pitchFamily="34" charset="0"/>
                <a:cs typeface="Arial" pitchFamily="34" charset="0"/>
              </a:rPr>
              <a:t>Asisten 40 personas aproximadamente.</a:t>
            </a:r>
          </a:p>
          <a:p>
            <a:endParaRPr lang="es-MX" sz="1200" dirty="0">
              <a:latin typeface="Arial" pitchFamily="34" charset="0"/>
              <a:cs typeface="Arial" pitchFamily="34" charset="0"/>
            </a:endParaRPr>
          </a:p>
          <a:p>
            <a:r>
              <a:rPr lang="es-MX" sz="1200" dirty="0" smtClean="0">
                <a:latin typeface="Arial" pitchFamily="34" charset="0"/>
                <a:cs typeface="Arial" pitchFamily="34" charset="0"/>
              </a:rPr>
              <a:t>Con un horario de 9:00 p.m. a 2:00 p.m.</a:t>
            </a:r>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RECUPERACION DE ESPACIOS                                                                                               OCTUBRE 2020</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1115" y="1276659"/>
            <a:ext cx="1999883" cy="4960653"/>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6" y="1484784"/>
            <a:ext cx="3143910" cy="2357933"/>
          </a:xfrm>
          <a:prstGeom prst="rect">
            <a:avLst/>
          </a:prstGeom>
        </p:spPr>
      </p:pic>
      <p:pic>
        <p:nvPicPr>
          <p:cNvPr id="8" name="Imagen 7"/>
          <p:cNvPicPr>
            <a:picLocks noChangeAspect="1"/>
          </p:cNvPicPr>
          <p:nvPr/>
        </p:nvPicPr>
        <p:blipFill rotWithShape="1">
          <a:blip r:embed="rId4" cstate="print">
            <a:extLst>
              <a:ext uri="{28A0092B-C50C-407E-A947-70E740481C1C}">
                <a14:useLocalDpi xmlns:a14="http://schemas.microsoft.com/office/drawing/2010/main" val="0"/>
              </a:ext>
            </a:extLst>
          </a:blip>
          <a:srcRect l="15350" r="20076"/>
          <a:stretch/>
        </p:blipFill>
        <p:spPr>
          <a:xfrm>
            <a:off x="5551655" y="4096594"/>
            <a:ext cx="2869624" cy="2065565"/>
          </a:xfrm>
          <a:prstGeom prst="rect">
            <a:avLst/>
          </a:prstGeom>
        </p:spPr>
      </p:pic>
    </p:spTree>
    <p:extLst>
      <p:ext uri="{BB962C8B-B14F-4D97-AF65-F5344CB8AC3E}">
        <p14:creationId xmlns:p14="http://schemas.microsoft.com/office/powerpoint/2010/main" val="28155665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89606"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2862322"/>
          </a:xfrm>
          <a:prstGeom prst="rect">
            <a:avLst/>
          </a:prstGeom>
          <a:noFill/>
        </p:spPr>
        <p:txBody>
          <a:bodyPr wrap="square" rtlCol="0">
            <a:spAutoFit/>
          </a:bodyPr>
          <a:lstStyle/>
          <a:p>
            <a:pPr algn="ctr"/>
            <a:r>
              <a:rPr lang="es-MX" sz="1200" dirty="0" smtClean="0">
                <a:latin typeface="Arial" pitchFamily="34" charset="0"/>
                <a:cs typeface="Arial" pitchFamily="34" charset="0"/>
              </a:rPr>
              <a:t>24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la Delegacion de la Ladrillera para informar a los vecinos que fueron afectados por las inundaciones el lugar en donde podrán acudir a recoger su apoyo.</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a:t>
            </a:r>
            <a:r>
              <a:rPr lang="es-MX" sz="1200" dirty="0">
                <a:latin typeface="Arial" pitchFamily="34" charset="0"/>
                <a:cs typeface="Arial" pitchFamily="34" charset="0"/>
              </a:rPr>
              <a:t>4</a:t>
            </a:r>
            <a:r>
              <a:rPr lang="es-MX" sz="1200" dirty="0" smtClean="0">
                <a:latin typeface="Arial" pitchFamily="34" charset="0"/>
                <a:cs typeface="Arial" pitchFamily="34" charset="0"/>
              </a:rPr>
              <a:t>:00 </a:t>
            </a:r>
            <a:r>
              <a:rPr lang="es-MX" sz="1200" dirty="0">
                <a:latin typeface="Arial" pitchFamily="34" charset="0"/>
                <a:cs typeface="Arial" pitchFamily="34" charset="0"/>
              </a:rPr>
              <a:t>p</a:t>
            </a:r>
            <a:r>
              <a:rPr lang="es-MX" sz="1200" dirty="0" smtClean="0">
                <a:latin typeface="Arial" pitchFamily="34" charset="0"/>
                <a:cs typeface="Arial" pitchFamily="34" charset="0"/>
              </a:rPr>
              <a:t>.m. a 7:00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Asisten Personal de Delegaciones.</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APOYO A OTRAS DEPENDENCIAS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5467" y="905674"/>
            <a:ext cx="1833605" cy="2444807"/>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004" y="795098"/>
            <a:ext cx="1977684" cy="2636912"/>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5467" y="3469988"/>
            <a:ext cx="2038901" cy="2308964"/>
          </a:xfrm>
          <a:prstGeom prst="rect">
            <a:avLst/>
          </a:prstGeom>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t="14467"/>
          <a:stretch/>
        </p:blipFill>
        <p:spPr>
          <a:xfrm>
            <a:off x="3540875" y="3547082"/>
            <a:ext cx="1957044" cy="2231870"/>
          </a:xfrm>
          <a:prstGeom prst="rect">
            <a:avLst/>
          </a:prstGeom>
        </p:spPr>
      </p:pic>
    </p:spTree>
    <p:extLst>
      <p:ext uri="{BB962C8B-B14F-4D97-AF65-F5344CB8AC3E}">
        <p14:creationId xmlns:p14="http://schemas.microsoft.com/office/powerpoint/2010/main" val="29712715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3323987"/>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28 DE SEPTIEMBRE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Vergel calle Clavel para verificar avances de obra.</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 Acude la Presidenta interina Betsabe Almaguer, Regidoras, Obras Publicas, Servicios Públicos Municipales, Seguridad Publica , Participación Ciudadana la . Delegada y personal de la Delegacion.</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11:30 </a:t>
            </a:r>
            <a:r>
              <a:rPr lang="es-MX" sz="1100" dirty="0">
                <a:latin typeface="Arial" pitchFamily="34" charset="0"/>
                <a:cs typeface="Arial" pitchFamily="34" charset="0"/>
              </a:rPr>
              <a:t>a</a:t>
            </a:r>
            <a:r>
              <a:rPr lang="es-MX" sz="1100" dirty="0" smtClean="0">
                <a:latin typeface="Arial" pitchFamily="34" charset="0"/>
                <a:cs typeface="Arial" pitchFamily="34" charset="0"/>
              </a:rPr>
              <a:t>.m. a 12:00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SEPTIEMBRE 2021</a:t>
            </a:r>
            <a:endParaRPr lang="es-MX" sz="1200" dirty="0"/>
          </a:p>
        </p:txBody>
      </p:sp>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l="6661" t="33201" b="11151"/>
          <a:stretch/>
        </p:blipFill>
        <p:spPr>
          <a:xfrm>
            <a:off x="3419872" y="1184337"/>
            <a:ext cx="5112568" cy="2287536"/>
          </a:xfrm>
          <a:prstGeom prst="rect">
            <a:avLst/>
          </a:prstGeom>
        </p:spPr>
      </p:pic>
      <p:pic>
        <p:nvPicPr>
          <p:cNvPr id="11" name="Imagen 10"/>
          <p:cNvPicPr>
            <a:picLocks noChangeAspect="1"/>
          </p:cNvPicPr>
          <p:nvPr/>
        </p:nvPicPr>
        <p:blipFill rotWithShape="1">
          <a:blip r:embed="rId3" cstate="print">
            <a:extLst>
              <a:ext uri="{28A0092B-C50C-407E-A947-70E740481C1C}">
                <a14:useLocalDpi xmlns:a14="http://schemas.microsoft.com/office/drawing/2010/main" val="0"/>
              </a:ext>
            </a:extLst>
          </a:blip>
          <a:srcRect l="6688" t="31792"/>
          <a:stretch/>
        </p:blipFill>
        <p:spPr>
          <a:xfrm>
            <a:off x="3259745" y="3732018"/>
            <a:ext cx="2824424" cy="2217261"/>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l="5192" r="6448"/>
          <a:stretch/>
        </p:blipFill>
        <p:spPr>
          <a:xfrm>
            <a:off x="6300192" y="3981732"/>
            <a:ext cx="2232248" cy="1832715"/>
          </a:xfrm>
          <a:prstGeom prst="rect">
            <a:avLst/>
          </a:prstGeom>
        </p:spPr>
      </p:pic>
    </p:spTree>
    <p:extLst>
      <p:ext uri="{BB962C8B-B14F-4D97-AF65-F5344CB8AC3E}">
        <p14:creationId xmlns:p14="http://schemas.microsoft.com/office/powerpoint/2010/main" val="10829269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89606"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3231654"/>
          </a:xfrm>
          <a:prstGeom prst="rect">
            <a:avLst/>
          </a:prstGeom>
          <a:noFill/>
        </p:spPr>
        <p:txBody>
          <a:bodyPr wrap="square" rtlCol="0">
            <a:spAutoFit/>
          </a:bodyPr>
          <a:lstStyle/>
          <a:p>
            <a:pPr algn="ctr"/>
            <a:r>
              <a:rPr lang="es-MX" sz="1200" dirty="0" smtClean="0">
                <a:latin typeface="Arial" pitchFamily="34" charset="0"/>
                <a:cs typeface="Arial" pitchFamily="34" charset="0"/>
              </a:rPr>
              <a:t>27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la Delegacion de la Ladrillera en la entrega de apoyos a las personas afectadas por las inundaciones.</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Se entregaron 680 apoyos.</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7:00 </a:t>
            </a:r>
            <a:r>
              <a:rPr lang="es-MX" sz="1200" dirty="0">
                <a:latin typeface="Arial" pitchFamily="34" charset="0"/>
                <a:cs typeface="Arial" pitchFamily="34" charset="0"/>
              </a:rPr>
              <a:t>a</a:t>
            </a:r>
            <a:r>
              <a:rPr lang="es-MX" sz="1200" dirty="0" smtClean="0">
                <a:latin typeface="Arial" pitchFamily="34" charset="0"/>
                <a:cs typeface="Arial" pitchFamily="34" charset="0"/>
              </a:rPr>
              <a:t>.m. a 1:30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Asisten Personal de Delegaciones, y varias dependencias del H. Ayuntamiento de Tlaquepaque.</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APOYO A OTRAS DEPENDENCIAS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t="29885"/>
          <a:stretch/>
        </p:blipFill>
        <p:spPr>
          <a:xfrm>
            <a:off x="3347864" y="3645024"/>
            <a:ext cx="4752528" cy="2196244"/>
          </a:xfrm>
          <a:prstGeom prst="rect">
            <a:avLst/>
          </a:prstGeom>
        </p:spPr>
      </p:pic>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t="25571"/>
          <a:stretch/>
        </p:blipFill>
        <p:spPr>
          <a:xfrm>
            <a:off x="5974073" y="1171436"/>
            <a:ext cx="2031690" cy="2016224"/>
          </a:xfrm>
          <a:prstGeom prst="rect">
            <a:avLst/>
          </a:prstGeom>
        </p:spPr>
      </p:pic>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t="21156"/>
          <a:stretch/>
        </p:blipFill>
        <p:spPr>
          <a:xfrm>
            <a:off x="3793581" y="851143"/>
            <a:ext cx="1693365" cy="2505849"/>
          </a:xfrm>
          <a:prstGeom prst="rect">
            <a:avLst/>
          </a:prstGeom>
        </p:spPr>
      </p:pic>
    </p:spTree>
    <p:extLst>
      <p:ext uri="{BB962C8B-B14F-4D97-AF65-F5344CB8AC3E}">
        <p14:creationId xmlns:p14="http://schemas.microsoft.com/office/powerpoint/2010/main" val="37512318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89606"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2677656"/>
          </a:xfrm>
          <a:prstGeom prst="rect">
            <a:avLst/>
          </a:prstGeom>
          <a:noFill/>
        </p:spPr>
        <p:txBody>
          <a:bodyPr wrap="square" rtlCol="0">
            <a:spAutoFit/>
          </a:bodyPr>
          <a:lstStyle/>
          <a:p>
            <a:pPr algn="ctr"/>
            <a:r>
              <a:rPr lang="es-MX" sz="1200" dirty="0" smtClean="0">
                <a:latin typeface="Arial" pitchFamily="34" charset="0"/>
                <a:cs typeface="Arial" pitchFamily="34" charset="0"/>
              </a:rPr>
              <a:t>29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la Delegacion de Tateposco  para brindar información a los vecinos sobre el apoyo que se realizara en la zona.</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12:30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Asisten Personal de Delegaciones.</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APOYO A OTRAS DEPENDENCIAS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10626" t="29000" r="17713" b="25850"/>
          <a:stretch/>
        </p:blipFill>
        <p:spPr>
          <a:xfrm>
            <a:off x="3449954" y="908720"/>
            <a:ext cx="4650437" cy="2088232"/>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873555" y="3150766"/>
            <a:ext cx="2031690" cy="2708920"/>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4552" y="3130781"/>
            <a:ext cx="1968299" cy="2624398"/>
          </a:xfrm>
          <a:prstGeom prst="rect">
            <a:avLst/>
          </a:prstGeom>
        </p:spPr>
      </p:pic>
    </p:spTree>
    <p:extLst>
      <p:ext uri="{BB962C8B-B14F-4D97-AF65-F5344CB8AC3E}">
        <p14:creationId xmlns:p14="http://schemas.microsoft.com/office/powerpoint/2010/main" val="17979067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85836"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3046988"/>
          </a:xfrm>
          <a:prstGeom prst="rect">
            <a:avLst/>
          </a:prstGeom>
          <a:noFill/>
        </p:spPr>
        <p:txBody>
          <a:bodyPr wrap="square" rtlCol="0">
            <a:spAutoFit/>
          </a:bodyPr>
          <a:lstStyle/>
          <a:p>
            <a:pPr algn="ctr"/>
            <a:r>
              <a:rPr lang="es-MX" sz="1200" dirty="0" smtClean="0">
                <a:latin typeface="Arial" pitchFamily="34" charset="0"/>
                <a:cs typeface="Arial" pitchFamily="34" charset="0"/>
              </a:rPr>
              <a:t>05 DE OCTUBRE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la Delegacion de la Ladrillera en las calles que se vieron afectadas por las inundaciones.  para brindar información a los vecinos sobre el apoyo que se realizara en la zona.</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a:t>
            </a:r>
            <a:r>
              <a:rPr lang="es-MX" sz="1200" dirty="0">
                <a:latin typeface="Arial" pitchFamily="34" charset="0"/>
                <a:cs typeface="Arial" pitchFamily="34" charset="0"/>
              </a:rPr>
              <a:t>9</a:t>
            </a:r>
            <a:r>
              <a:rPr lang="es-MX" sz="1200" dirty="0" smtClean="0">
                <a:latin typeface="Arial" pitchFamily="34" charset="0"/>
                <a:cs typeface="Arial" pitchFamily="34" charset="0"/>
              </a:rPr>
              <a:t>:00 </a:t>
            </a:r>
            <a:r>
              <a:rPr lang="es-MX" sz="1200" dirty="0">
                <a:latin typeface="Arial" pitchFamily="34" charset="0"/>
                <a:cs typeface="Arial" pitchFamily="34" charset="0"/>
              </a:rPr>
              <a:t>a</a:t>
            </a:r>
            <a:r>
              <a:rPr lang="es-MX" sz="1200" dirty="0" smtClean="0">
                <a:latin typeface="Arial" pitchFamily="34" charset="0"/>
                <a:cs typeface="Arial" pitchFamily="34" charset="0"/>
              </a:rPr>
              <a:t>.m. a 12:00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Asisten delegada y Personal de Delegacion.</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APOYO A OTRAS DEPENDENCIAS                                                                                         OCTUBRE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4081" y="1052736"/>
            <a:ext cx="1923678" cy="2564904"/>
          </a:xfrm>
          <a:prstGeom prst="rect">
            <a:avLst/>
          </a:prstGeom>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7475" t="16984" r="17714"/>
          <a:stretch/>
        </p:blipFill>
        <p:spPr>
          <a:xfrm>
            <a:off x="3496075" y="3648865"/>
            <a:ext cx="4375589" cy="2247826"/>
          </a:xfrm>
          <a:prstGeom prst="rect">
            <a:avLst/>
          </a:prstGeom>
        </p:spPr>
      </p:pic>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l="24825" r="14380"/>
          <a:stretch/>
        </p:blipFill>
        <p:spPr>
          <a:xfrm>
            <a:off x="3301617" y="1019087"/>
            <a:ext cx="1080119" cy="2368884"/>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9505" y="1073577"/>
            <a:ext cx="1635646" cy="2180861"/>
          </a:xfrm>
          <a:prstGeom prst="rect">
            <a:avLst/>
          </a:prstGeom>
        </p:spPr>
      </p:pic>
    </p:spTree>
    <p:extLst>
      <p:ext uri="{BB962C8B-B14F-4D97-AF65-F5344CB8AC3E}">
        <p14:creationId xmlns:p14="http://schemas.microsoft.com/office/powerpoint/2010/main" val="32976760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9452" y="726378"/>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2308324"/>
          </a:xfrm>
          <a:prstGeom prst="rect">
            <a:avLst/>
          </a:prstGeom>
          <a:noFill/>
        </p:spPr>
        <p:txBody>
          <a:bodyPr wrap="square" rtlCol="0">
            <a:spAutoFit/>
          </a:bodyPr>
          <a:lstStyle/>
          <a:p>
            <a:pPr algn="ctr"/>
            <a:r>
              <a:rPr lang="es-MX" sz="1200" dirty="0" smtClean="0">
                <a:latin typeface="Arial" pitchFamily="34" charset="0"/>
                <a:cs typeface="Arial" pitchFamily="34" charset="0"/>
              </a:rPr>
              <a:t>11 DE OCTUBRE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a la Delegacion de López cotilla en el evento CARAVANA TLAQUEPAQUE.</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9:30 </a:t>
            </a:r>
            <a:r>
              <a:rPr lang="es-MX" sz="1200" dirty="0">
                <a:latin typeface="Arial" pitchFamily="34" charset="0"/>
                <a:cs typeface="Arial" pitchFamily="34" charset="0"/>
              </a:rPr>
              <a:t>a</a:t>
            </a:r>
            <a:r>
              <a:rPr lang="es-MX" sz="1200" dirty="0" smtClean="0">
                <a:latin typeface="Arial" pitchFamily="34" charset="0"/>
                <a:cs typeface="Arial" pitchFamily="34" charset="0"/>
              </a:rPr>
              <a:t>.m. a 11:30 </a:t>
            </a:r>
            <a:r>
              <a:rPr lang="es-MX" sz="1200" dirty="0">
                <a:latin typeface="Arial" pitchFamily="34" charset="0"/>
                <a:cs typeface="Arial" pitchFamily="34" charset="0"/>
              </a:rPr>
              <a:t>a</a:t>
            </a:r>
            <a:r>
              <a:rPr lang="es-MX" sz="1200" dirty="0" smtClean="0">
                <a:latin typeface="Arial" pitchFamily="34" charset="0"/>
                <a:cs typeface="Arial" pitchFamily="34" charset="0"/>
              </a:rPr>
              <a:t>.m. </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Asisten delegada y Personal de Delegacion.</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APOYO A OTRAS DEPENDENCIAS                                                                                         OCTUBRE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t="18832"/>
          <a:stretch/>
        </p:blipFill>
        <p:spPr>
          <a:xfrm>
            <a:off x="3651732" y="844044"/>
            <a:ext cx="3933056" cy="2394266"/>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8243" y="3355976"/>
            <a:ext cx="1977684" cy="2421904"/>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7863" y="3355977"/>
            <a:ext cx="2664297" cy="2421904"/>
          </a:xfrm>
          <a:prstGeom prst="rect">
            <a:avLst/>
          </a:prstGeom>
        </p:spPr>
      </p:pic>
    </p:spTree>
    <p:extLst>
      <p:ext uri="{BB962C8B-B14F-4D97-AF65-F5344CB8AC3E}">
        <p14:creationId xmlns:p14="http://schemas.microsoft.com/office/powerpoint/2010/main" val="15670120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11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Apoyo al Instituto de la Mujer en donde Visitan   la Colonia Las Juntas en la plaza principal en donde nos brindan apoyo con atención Psicológica, Trabajo Social entre otros, gratuitos todos los servicios.</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de10:00 </a:t>
            </a:r>
            <a:r>
              <a:rPr lang="es-MX" sz="1100" dirty="0">
                <a:latin typeface="Arial" pitchFamily="34" charset="0"/>
                <a:cs typeface="Arial" pitchFamily="34" charset="0"/>
              </a:rPr>
              <a:t>a</a:t>
            </a:r>
            <a:r>
              <a:rPr lang="es-MX" sz="1100" dirty="0" smtClean="0">
                <a:latin typeface="Arial" pitchFamily="34" charset="0"/>
                <a:cs typeface="Arial" pitchFamily="34" charset="0"/>
              </a:rPr>
              <a:t>.m. a 3:00 p.m..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APOYO A OTRAS DEPENDENCIAS                                                                                                  OCTUBRE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0232" y="4165760"/>
            <a:ext cx="2747156" cy="2060367"/>
          </a:xfrm>
          <a:prstGeom prst="rect">
            <a:avLst/>
          </a:prstGeom>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r="14563"/>
          <a:stretch/>
        </p:blipFill>
        <p:spPr>
          <a:xfrm>
            <a:off x="3252812" y="1172262"/>
            <a:ext cx="5184576" cy="2629656"/>
          </a:xfrm>
          <a:prstGeom prst="rect">
            <a:avLst/>
          </a:prstGeom>
        </p:spPr>
      </p:pic>
      <p:pic>
        <p:nvPicPr>
          <p:cNvPr id="12" name="Imagen 11"/>
          <p:cNvPicPr>
            <a:picLocks noChangeAspect="1"/>
          </p:cNvPicPr>
          <p:nvPr/>
        </p:nvPicPr>
        <p:blipFill rotWithShape="1">
          <a:blip r:embed="rId4" cstate="print">
            <a:extLst>
              <a:ext uri="{28A0092B-C50C-407E-A947-70E740481C1C}">
                <a14:useLocalDpi xmlns:a14="http://schemas.microsoft.com/office/drawing/2010/main" val="0"/>
              </a:ext>
            </a:extLst>
          </a:blip>
          <a:srcRect l="34250" t="23400" r="22438"/>
          <a:stretch/>
        </p:blipFill>
        <p:spPr>
          <a:xfrm>
            <a:off x="3317710" y="3990199"/>
            <a:ext cx="2247583" cy="2235928"/>
          </a:xfrm>
          <a:prstGeom prst="rect">
            <a:avLst/>
          </a:prstGeom>
        </p:spPr>
      </p:pic>
    </p:spTree>
    <p:extLst>
      <p:ext uri="{BB962C8B-B14F-4D97-AF65-F5344CB8AC3E}">
        <p14:creationId xmlns:p14="http://schemas.microsoft.com/office/powerpoint/2010/main" val="11632469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39552"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14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Apoyo al Personal dela Dirección de Medio Ambiente en donde nos traen a la plaza principal delas Juntas una campaña de Recolección de Aparatos Electrónicos.</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de10:00 </a:t>
            </a:r>
            <a:r>
              <a:rPr lang="es-MX" sz="1100" dirty="0">
                <a:latin typeface="Arial" pitchFamily="34" charset="0"/>
                <a:cs typeface="Arial" pitchFamily="34" charset="0"/>
              </a:rPr>
              <a:t>a</a:t>
            </a:r>
            <a:r>
              <a:rPr lang="es-MX" sz="1100" dirty="0" smtClean="0">
                <a:latin typeface="Arial" pitchFamily="34" charset="0"/>
                <a:cs typeface="Arial" pitchFamily="34" charset="0"/>
              </a:rPr>
              <a:t>.m. a </a:t>
            </a:r>
            <a:r>
              <a:rPr lang="es-MX" sz="1100" dirty="0">
                <a:latin typeface="Arial" pitchFamily="34" charset="0"/>
                <a:cs typeface="Arial" pitchFamily="34" charset="0"/>
              </a:rPr>
              <a:t>1</a:t>
            </a:r>
            <a:r>
              <a:rPr lang="es-MX" sz="1100" dirty="0" smtClean="0">
                <a:latin typeface="Arial" pitchFamily="34" charset="0"/>
                <a:cs typeface="Arial" pitchFamily="34" charset="0"/>
              </a:rPr>
              <a:t>:00 p.m..</a:t>
            </a:r>
          </a:p>
          <a:p>
            <a:pPr algn="just"/>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APOYO A OTRAS DEPENDENCIAS                                                                                                  OCTUBRE 2021</a:t>
            </a:r>
            <a:endParaRPr lang="es-MX" sz="1200" dirty="0"/>
          </a:p>
        </p:txBody>
      </p:sp>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l="13775" b="20601"/>
          <a:stretch/>
        </p:blipFill>
        <p:spPr>
          <a:xfrm>
            <a:off x="3348374" y="1358804"/>
            <a:ext cx="5104011" cy="2643758"/>
          </a:xfrm>
          <a:prstGeom prst="rect">
            <a:avLst/>
          </a:prstGeom>
        </p:spPr>
      </p:pic>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t="30288"/>
          <a:stretch/>
        </p:blipFill>
        <p:spPr>
          <a:xfrm>
            <a:off x="4499992" y="4221088"/>
            <a:ext cx="2880320" cy="1988840"/>
          </a:xfrm>
          <a:prstGeom prst="rect">
            <a:avLst/>
          </a:prstGeom>
        </p:spPr>
      </p:pic>
    </p:spTree>
    <p:extLst>
      <p:ext uri="{BB962C8B-B14F-4D97-AF65-F5344CB8AC3E}">
        <p14:creationId xmlns:p14="http://schemas.microsoft.com/office/powerpoint/2010/main" val="31657931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9452" y="726378"/>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2308324"/>
          </a:xfrm>
          <a:prstGeom prst="rect">
            <a:avLst/>
          </a:prstGeom>
          <a:noFill/>
        </p:spPr>
        <p:txBody>
          <a:bodyPr wrap="square" rtlCol="0">
            <a:spAutoFit/>
          </a:bodyPr>
          <a:lstStyle/>
          <a:p>
            <a:pPr algn="ctr"/>
            <a:r>
              <a:rPr lang="es-MX" sz="1200" dirty="0" smtClean="0">
                <a:latin typeface="Arial" pitchFamily="34" charset="0"/>
                <a:cs typeface="Arial" pitchFamily="34" charset="0"/>
              </a:rPr>
              <a:t>11 DE OCTUBRE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en el evento CARAVANA TLAQUEPAQUE. En Fraccionamiento Revolución.</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con un horario de 10:15 </a:t>
            </a:r>
            <a:r>
              <a:rPr lang="es-MX" sz="1200" dirty="0">
                <a:latin typeface="Arial" pitchFamily="34" charset="0"/>
                <a:cs typeface="Arial" pitchFamily="34" charset="0"/>
              </a:rPr>
              <a:t>a</a:t>
            </a:r>
            <a:r>
              <a:rPr lang="es-MX" sz="1200" dirty="0" smtClean="0">
                <a:latin typeface="Arial" pitchFamily="34" charset="0"/>
                <a:cs typeface="Arial" pitchFamily="34" charset="0"/>
              </a:rPr>
              <a:t>.m. a 1:30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Asisten delegada y Personal de Delegacion.</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APOYO A OTRAS DEPENDENCIAS                                                                                         OCTUBRE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3" y="1052736"/>
            <a:ext cx="2374362" cy="4221088"/>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47" y="1024565"/>
            <a:ext cx="2250251" cy="4509120"/>
          </a:xfrm>
          <a:prstGeom prst="rect">
            <a:avLst/>
          </a:prstGeom>
        </p:spPr>
      </p:pic>
    </p:spTree>
    <p:extLst>
      <p:ext uri="{BB962C8B-B14F-4D97-AF65-F5344CB8AC3E}">
        <p14:creationId xmlns:p14="http://schemas.microsoft.com/office/powerpoint/2010/main" val="15501313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36749" y="765575"/>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3046988"/>
          </a:xfrm>
          <a:prstGeom prst="rect">
            <a:avLst/>
          </a:prstGeom>
          <a:noFill/>
        </p:spPr>
        <p:txBody>
          <a:bodyPr wrap="square" rtlCol="0">
            <a:spAutoFit/>
          </a:bodyPr>
          <a:lstStyle/>
          <a:p>
            <a:pPr algn="ctr"/>
            <a:r>
              <a:rPr lang="es-MX" sz="1200" dirty="0">
                <a:latin typeface="Arial" pitchFamily="34" charset="0"/>
                <a:cs typeface="Arial" pitchFamily="34" charset="0"/>
              </a:rPr>
              <a:t>2</a:t>
            </a:r>
            <a:r>
              <a:rPr lang="es-MX" sz="1200" dirty="0" smtClean="0">
                <a:latin typeface="Arial" pitchFamily="34" charset="0"/>
                <a:cs typeface="Arial" pitchFamily="34" charset="0"/>
              </a:rPr>
              <a:t>1 DE OCTUBRE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Apoyo en Campaña de </a:t>
            </a:r>
            <a:r>
              <a:rPr lang="es-MX" sz="1200" dirty="0" err="1" smtClean="0">
                <a:latin typeface="Arial" pitchFamily="34" charset="0"/>
                <a:cs typeface="Arial" pitchFamily="34" charset="0"/>
              </a:rPr>
              <a:t>Vacunacion</a:t>
            </a:r>
            <a:r>
              <a:rPr lang="es-MX" sz="1200" dirty="0" smtClean="0">
                <a:latin typeface="Arial" pitchFamily="34" charset="0"/>
                <a:cs typeface="Arial" pitchFamily="34" charset="0"/>
              </a:rPr>
              <a:t> </a:t>
            </a:r>
            <a:r>
              <a:rPr lang="es-MX" sz="1200" dirty="0" err="1" smtClean="0">
                <a:latin typeface="Arial" pitchFamily="34" charset="0"/>
                <a:cs typeface="Arial" pitchFamily="34" charset="0"/>
              </a:rPr>
              <a:t>Antirrabica</a:t>
            </a:r>
            <a:r>
              <a:rPr lang="es-MX" sz="1200" dirty="0" smtClean="0">
                <a:latin typeface="Arial" pitchFamily="34" charset="0"/>
                <a:cs typeface="Arial" pitchFamily="34" charset="0"/>
              </a:rPr>
              <a:t>, </a:t>
            </a:r>
            <a:r>
              <a:rPr lang="es-MX" sz="1200" dirty="0" err="1" smtClean="0">
                <a:latin typeface="Arial" pitchFamily="34" charset="0"/>
                <a:cs typeface="Arial" pitchFamily="34" charset="0"/>
              </a:rPr>
              <a:t>Antigarrapata</a:t>
            </a:r>
            <a:r>
              <a:rPr lang="es-MX" sz="1200" dirty="0" smtClean="0">
                <a:latin typeface="Arial" pitchFamily="34" charset="0"/>
                <a:cs typeface="Arial" pitchFamily="34" charset="0"/>
              </a:rPr>
              <a:t> y </a:t>
            </a:r>
            <a:r>
              <a:rPr lang="es-MX" sz="1200" dirty="0" err="1" smtClean="0">
                <a:latin typeface="Arial" pitchFamily="34" charset="0"/>
                <a:cs typeface="Arial" pitchFamily="34" charset="0"/>
              </a:rPr>
              <a:t>Desparasitacion</a:t>
            </a:r>
            <a:r>
              <a:rPr lang="es-MX" sz="1200" dirty="0" smtClean="0">
                <a:latin typeface="Arial" pitchFamily="34" charset="0"/>
                <a:cs typeface="Arial" pitchFamily="34" charset="0"/>
              </a:rPr>
              <a:t> a los perros y gatos en la plaza principal de la Delegacion de las Juntas.</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Se vacunaron a 100 perros y gatos aproximadamente.</a:t>
            </a: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2:30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APOYO A OTRAS DEPENDENCIAS                                                                                         OCTUBRE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4227" y="908720"/>
            <a:ext cx="2139702" cy="2852936"/>
          </a:xfrm>
          <a:prstGeom prst="rect">
            <a:avLst/>
          </a:prstGeom>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r="38188"/>
          <a:stretch/>
        </p:blipFill>
        <p:spPr>
          <a:xfrm>
            <a:off x="3230572" y="1086692"/>
            <a:ext cx="2746931" cy="2499742"/>
          </a:xfrm>
          <a:prstGeom prst="rect">
            <a:avLst/>
          </a:prstGeom>
        </p:spPr>
      </p:pic>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l="21300" r="9400"/>
          <a:stretch/>
        </p:blipFill>
        <p:spPr>
          <a:xfrm>
            <a:off x="5830467" y="3866036"/>
            <a:ext cx="2313462" cy="1877836"/>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5036" y="3621985"/>
            <a:ext cx="2204242" cy="2204864"/>
          </a:xfrm>
          <a:prstGeom prst="rect">
            <a:avLst/>
          </a:prstGeom>
        </p:spPr>
      </p:pic>
    </p:spTree>
    <p:extLst>
      <p:ext uri="{BB962C8B-B14F-4D97-AF65-F5344CB8AC3E}">
        <p14:creationId xmlns:p14="http://schemas.microsoft.com/office/powerpoint/2010/main" val="36728740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89606"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754326"/>
          </a:xfrm>
          <a:prstGeom prst="rect">
            <a:avLst/>
          </a:prstGeom>
          <a:noFill/>
        </p:spPr>
        <p:txBody>
          <a:bodyPr wrap="square" rtlCol="0">
            <a:spAutoFit/>
          </a:bodyPr>
          <a:lstStyle/>
          <a:p>
            <a:pPr algn="ctr"/>
            <a:r>
              <a:rPr lang="es-MX" sz="1200" dirty="0" smtClean="0">
                <a:latin typeface="Arial" pitchFamily="34" charset="0"/>
                <a:cs typeface="Arial" pitchFamily="34" charset="0"/>
              </a:rPr>
              <a:t>24 DE SEPTIEMBRE</a:t>
            </a:r>
          </a:p>
          <a:p>
            <a:pPr algn="ctr"/>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11:20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Asisten 20 personas.</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5467" y="905674"/>
            <a:ext cx="1833605" cy="2444807"/>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004" y="795098"/>
            <a:ext cx="1977684" cy="2636912"/>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5467" y="3469988"/>
            <a:ext cx="2038901" cy="2308964"/>
          </a:xfrm>
          <a:prstGeom prst="rect">
            <a:avLst/>
          </a:prstGeom>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t="14467"/>
          <a:stretch/>
        </p:blipFill>
        <p:spPr>
          <a:xfrm>
            <a:off x="3540875" y="3547082"/>
            <a:ext cx="1957044" cy="2231870"/>
          </a:xfrm>
          <a:prstGeom prst="rect">
            <a:avLst/>
          </a:prstGeom>
        </p:spPr>
      </p:pic>
    </p:spTree>
    <p:extLst>
      <p:ext uri="{BB962C8B-B14F-4D97-AF65-F5344CB8AC3E}">
        <p14:creationId xmlns:p14="http://schemas.microsoft.com/office/powerpoint/2010/main" val="36527084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89606"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2308324"/>
          </a:xfrm>
          <a:prstGeom prst="rect">
            <a:avLst/>
          </a:prstGeom>
          <a:noFill/>
        </p:spPr>
        <p:txBody>
          <a:bodyPr wrap="square" rtlCol="0">
            <a:spAutoFit/>
          </a:bodyPr>
          <a:lstStyle/>
          <a:p>
            <a:pPr algn="ctr"/>
            <a:r>
              <a:rPr lang="es-MX" sz="1200" dirty="0" smtClean="0">
                <a:latin typeface="Arial" pitchFamily="34" charset="0"/>
                <a:cs typeface="Arial" pitchFamily="34" charset="0"/>
              </a:rPr>
              <a:t>19 DE OCTUBRE</a:t>
            </a:r>
          </a:p>
          <a:p>
            <a:pPr algn="ctr"/>
            <a:endParaRPr lang="es-MX" sz="1200" dirty="0">
              <a:latin typeface="Arial" pitchFamily="34" charset="0"/>
              <a:cs typeface="Arial" pitchFamily="34" charset="0"/>
            </a:endParaRPr>
          </a:p>
          <a:p>
            <a:pPr algn="ctr"/>
            <a:r>
              <a:rPr lang="es-MX" sz="1200" dirty="0" smtClean="0">
                <a:latin typeface="Arial" pitchFamily="34" charset="0"/>
                <a:cs typeface="Arial" pitchFamily="34" charset="0"/>
              </a:rPr>
              <a:t>Apoyo a la Delegacion de Toluquilla en poda y limpieza.</a:t>
            </a:r>
          </a:p>
          <a:p>
            <a:pPr algn="ctr"/>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12:20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Asisten 20 personas.</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OCTUBRE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3899" y="851990"/>
            <a:ext cx="4443923" cy="2498491"/>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7892" y="3523314"/>
            <a:ext cx="3995936" cy="2246621"/>
          </a:xfrm>
          <a:prstGeom prst="rect">
            <a:avLst/>
          </a:prstGeom>
        </p:spPr>
      </p:pic>
    </p:spTree>
    <p:extLst>
      <p:ext uri="{BB962C8B-B14F-4D97-AF65-F5344CB8AC3E}">
        <p14:creationId xmlns:p14="http://schemas.microsoft.com/office/powerpoint/2010/main" val="2055463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01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La Guadalupana en la Calle Francisco I. Madero para atención al reporte vecinal por un socavón que se formo a media calle.</a:t>
            </a:r>
          </a:p>
          <a:p>
            <a:pPr algn="just"/>
            <a:endParaRPr lang="es-MX" sz="1100" dirty="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9:00 </a:t>
            </a:r>
            <a:r>
              <a:rPr lang="es-MX" sz="1100" dirty="0">
                <a:latin typeface="Arial" pitchFamily="34" charset="0"/>
                <a:cs typeface="Arial" pitchFamily="34" charset="0"/>
              </a:rPr>
              <a:t>a</a:t>
            </a:r>
            <a:r>
              <a:rPr lang="es-MX" sz="1100" dirty="0" smtClean="0">
                <a:latin typeface="Arial" pitchFamily="34" charset="0"/>
                <a:cs typeface="Arial" pitchFamily="34" charset="0"/>
              </a:rPr>
              <a:t>.m. a 9:20 </a:t>
            </a:r>
            <a:r>
              <a:rPr lang="es-MX" sz="1100" dirty="0">
                <a:latin typeface="Arial" pitchFamily="34" charset="0"/>
                <a:cs typeface="Arial" pitchFamily="34" charset="0"/>
              </a:rPr>
              <a:t>a</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 LA DELEGADA.</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3779" y="1484784"/>
            <a:ext cx="2414867" cy="4293096"/>
          </a:xfrm>
          <a:prstGeom prst="rect">
            <a:avLst/>
          </a:prstGeom>
        </p:spPr>
      </p:pic>
    </p:spTree>
    <p:extLst>
      <p:ext uri="{BB962C8B-B14F-4D97-AF65-F5344CB8AC3E}">
        <p14:creationId xmlns:p14="http://schemas.microsoft.com/office/powerpoint/2010/main" val="2903265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200329"/>
          </a:xfrm>
          <a:prstGeom prst="rect">
            <a:avLst/>
          </a:prstGeom>
          <a:noFill/>
        </p:spPr>
        <p:txBody>
          <a:bodyPr wrap="square" rtlCol="0">
            <a:spAutoFit/>
          </a:bodyPr>
          <a:lstStyle/>
          <a:p>
            <a:pPr algn="ctr"/>
            <a:r>
              <a:rPr lang="es-MX" sz="1200" dirty="0" smtClean="0">
                <a:latin typeface="Arial" pitchFamily="34" charset="0"/>
                <a:cs typeface="Arial" pitchFamily="34" charset="0"/>
              </a:rPr>
              <a:t>28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Atención ciudadana </a:t>
            </a:r>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a:t>
            </a:r>
            <a:r>
              <a:rPr lang="es-MX" sz="1200" dirty="0">
                <a:latin typeface="Arial" pitchFamily="34" charset="0"/>
                <a:cs typeface="Arial" pitchFamily="34" charset="0"/>
              </a:rPr>
              <a:t>2</a:t>
            </a:r>
            <a:r>
              <a:rPr lang="es-MX" sz="1200" dirty="0" smtClean="0">
                <a:latin typeface="Arial" pitchFamily="34" charset="0"/>
                <a:cs typeface="Arial" pitchFamily="34" charset="0"/>
              </a:rPr>
              <a:t>:00 </a:t>
            </a:r>
            <a:r>
              <a:rPr lang="es-MX" sz="1200" dirty="0">
                <a:latin typeface="Arial" pitchFamily="34" charset="0"/>
                <a:cs typeface="Arial" pitchFamily="34" charset="0"/>
              </a:rPr>
              <a:t>P</a:t>
            </a:r>
            <a:r>
              <a:rPr lang="es-MX" sz="1200" dirty="0" smtClean="0">
                <a:latin typeface="Arial" pitchFamily="34" charset="0"/>
                <a:cs typeface="Arial" pitchFamily="34" charset="0"/>
              </a:rPr>
              <a:t>.m. a </a:t>
            </a:r>
            <a:r>
              <a:rPr lang="es-MX" sz="1200" dirty="0">
                <a:latin typeface="Arial" pitchFamily="34" charset="0"/>
                <a:cs typeface="Arial" pitchFamily="34" charset="0"/>
              </a:rPr>
              <a:t>2</a:t>
            </a:r>
            <a:r>
              <a:rPr lang="es-MX" sz="1200" dirty="0" smtClean="0">
                <a:latin typeface="Arial" pitchFamily="34" charset="0"/>
                <a:cs typeface="Arial" pitchFamily="34" charset="0"/>
              </a:rPr>
              <a:t>:30 </a:t>
            </a:r>
            <a:r>
              <a:rPr lang="es-MX" sz="1200" dirty="0">
                <a:latin typeface="Arial" pitchFamily="34" charset="0"/>
                <a:cs typeface="Arial" pitchFamily="34" charset="0"/>
              </a:rPr>
              <a:t>P</a:t>
            </a:r>
            <a:r>
              <a:rPr lang="es-MX" sz="1200" dirty="0" smtClean="0">
                <a:latin typeface="Arial" pitchFamily="34" charset="0"/>
                <a:cs typeface="Arial" pitchFamily="34" charset="0"/>
              </a:rPr>
              <a:t>.m. </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0470" y="980728"/>
            <a:ext cx="2414867" cy="4293096"/>
          </a:xfrm>
          <a:prstGeom prst="rect">
            <a:avLst/>
          </a:prstGeom>
        </p:spPr>
      </p:pic>
    </p:spTree>
    <p:extLst>
      <p:ext uri="{BB962C8B-B14F-4D97-AF65-F5344CB8AC3E}">
        <p14:creationId xmlns:p14="http://schemas.microsoft.com/office/powerpoint/2010/main" val="38770845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1384995"/>
          </a:xfrm>
          <a:prstGeom prst="rect">
            <a:avLst/>
          </a:prstGeom>
          <a:noFill/>
        </p:spPr>
        <p:txBody>
          <a:bodyPr wrap="square" rtlCol="0">
            <a:spAutoFit/>
          </a:bodyPr>
          <a:lstStyle/>
          <a:p>
            <a:pPr algn="ctr"/>
            <a:r>
              <a:rPr lang="es-MX" sz="1200" dirty="0" smtClean="0">
                <a:latin typeface="Arial" pitchFamily="34" charset="0"/>
                <a:cs typeface="Arial" pitchFamily="34" charset="0"/>
              </a:rPr>
              <a:t>30 DE SEPTIEMBRE</a:t>
            </a:r>
          </a:p>
          <a:p>
            <a:pPr algn="ctr"/>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Atención ciudadana </a:t>
            </a:r>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12:30 </a:t>
            </a:r>
            <a:r>
              <a:rPr lang="es-MX" sz="1200" dirty="0">
                <a:latin typeface="Arial" pitchFamily="34" charset="0"/>
                <a:cs typeface="Arial" pitchFamily="34" charset="0"/>
              </a:rPr>
              <a:t>P</a:t>
            </a:r>
            <a:r>
              <a:rPr lang="es-MX" sz="1200" dirty="0" smtClean="0">
                <a:latin typeface="Arial" pitchFamily="34" charset="0"/>
                <a:cs typeface="Arial" pitchFamily="34" charset="0"/>
              </a:rPr>
              <a:t>.m. y de 12:30 p.m. a 2:00 p.m.</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SEPTIEMBRE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t="20250" b="7198"/>
          <a:stretch/>
        </p:blipFill>
        <p:spPr>
          <a:xfrm>
            <a:off x="6156175" y="3141109"/>
            <a:ext cx="2009822" cy="2592288"/>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1942" y="936052"/>
            <a:ext cx="4534433" cy="1995686"/>
          </a:xfrm>
          <a:prstGeom prst="rect">
            <a:avLst/>
          </a:prstGeom>
        </p:spPr>
      </p:pic>
      <p:pic>
        <p:nvPicPr>
          <p:cNvPr id="8" name="Imagen 7"/>
          <p:cNvPicPr>
            <a:picLocks noChangeAspect="1"/>
          </p:cNvPicPr>
          <p:nvPr/>
        </p:nvPicPr>
        <p:blipFill rotWithShape="1">
          <a:blip r:embed="rId4" cstate="print">
            <a:extLst>
              <a:ext uri="{28A0092B-C50C-407E-A947-70E740481C1C}">
                <a14:useLocalDpi xmlns:a14="http://schemas.microsoft.com/office/drawing/2010/main" val="0"/>
              </a:ext>
            </a:extLst>
          </a:blip>
          <a:srcRect t="11128" r="12988"/>
          <a:stretch/>
        </p:blipFill>
        <p:spPr>
          <a:xfrm>
            <a:off x="3421942" y="3579565"/>
            <a:ext cx="2481698" cy="1715375"/>
          </a:xfrm>
          <a:prstGeom prst="rect">
            <a:avLst/>
          </a:prstGeom>
        </p:spPr>
      </p:pic>
    </p:spTree>
    <p:extLst>
      <p:ext uri="{BB962C8B-B14F-4D97-AF65-F5344CB8AC3E}">
        <p14:creationId xmlns:p14="http://schemas.microsoft.com/office/powerpoint/2010/main" val="1442483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474871" cy="2308324"/>
          </a:xfrm>
          <a:prstGeom prst="rect">
            <a:avLst/>
          </a:prstGeom>
          <a:noFill/>
        </p:spPr>
        <p:txBody>
          <a:bodyPr wrap="square" rtlCol="0">
            <a:spAutoFit/>
          </a:bodyPr>
          <a:lstStyle/>
          <a:p>
            <a:pPr algn="ctr"/>
            <a:r>
              <a:rPr lang="es-MX" sz="1200" dirty="0" smtClean="0">
                <a:latin typeface="Arial" pitchFamily="34" charset="0"/>
                <a:cs typeface="Arial" pitchFamily="34" charset="0"/>
              </a:rPr>
              <a:t>04 DE OCTUBRE</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Reunión en Dirección de Delegaciones en conjunto con Participación Ciudadana</a:t>
            </a:r>
          </a:p>
          <a:p>
            <a:pPr algn="just"/>
            <a:r>
              <a:rPr lang="es-MX" sz="1200" dirty="0" smtClean="0">
                <a:latin typeface="Arial" pitchFamily="34" charset="0"/>
                <a:cs typeface="Arial" pitchFamily="34" charset="0"/>
              </a:rPr>
              <a:t>Con sus respectivos Directivos.</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Asisten todos los delegados.</a:t>
            </a: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10:00 </a:t>
            </a:r>
            <a:r>
              <a:rPr lang="es-MX" sz="1200" dirty="0">
                <a:latin typeface="Arial" pitchFamily="34" charset="0"/>
                <a:cs typeface="Arial" pitchFamily="34" charset="0"/>
              </a:rPr>
              <a:t>a</a:t>
            </a:r>
            <a:r>
              <a:rPr lang="es-MX" sz="1200" dirty="0" smtClean="0">
                <a:latin typeface="Arial" pitchFamily="34" charset="0"/>
                <a:cs typeface="Arial" pitchFamily="34" charset="0"/>
              </a:rPr>
              <a:t>.m. a 1:00 p.m.</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OCTUBRE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12296" b="14205"/>
          <a:stretch/>
        </p:blipFill>
        <p:spPr>
          <a:xfrm>
            <a:off x="6300192" y="955627"/>
            <a:ext cx="1872208" cy="2822675"/>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t="25850" b="22700"/>
          <a:stretch/>
        </p:blipFill>
        <p:spPr>
          <a:xfrm>
            <a:off x="3417178" y="1854116"/>
            <a:ext cx="2707375" cy="3528392"/>
          </a:xfrm>
          <a:prstGeom prst="rect">
            <a:avLst/>
          </a:prstGeom>
        </p:spPr>
      </p:pic>
    </p:spTree>
    <p:extLst>
      <p:ext uri="{BB962C8B-B14F-4D97-AF65-F5344CB8AC3E}">
        <p14:creationId xmlns:p14="http://schemas.microsoft.com/office/powerpoint/2010/main" val="16632528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623083" cy="2123658"/>
          </a:xfrm>
          <a:prstGeom prst="rect">
            <a:avLst/>
          </a:prstGeom>
          <a:noFill/>
        </p:spPr>
        <p:txBody>
          <a:bodyPr wrap="square" rtlCol="0">
            <a:spAutoFit/>
          </a:bodyPr>
          <a:lstStyle/>
          <a:p>
            <a:pPr algn="ctr"/>
            <a:r>
              <a:rPr lang="es-MX" sz="1200" dirty="0" smtClean="0">
                <a:latin typeface="Arial" pitchFamily="34" charset="0"/>
                <a:cs typeface="Arial" pitchFamily="34" charset="0"/>
              </a:rPr>
              <a:t>04 DE OCTUBRE</a:t>
            </a:r>
          </a:p>
          <a:p>
            <a:pPr algn="just"/>
            <a:endParaRPr lang="es-MX" sz="1200" dirty="0">
              <a:latin typeface="Arial" pitchFamily="34" charset="0"/>
              <a:cs typeface="Arial" pitchFamily="34" charset="0"/>
            </a:endParaRPr>
          </a:p>
          <a:p>
            <a:pPr algn="just"/>
            <a:r>
              <a:rPr lang="es-MX" sz="1200" dirty="0" smtClean="0">
                <a:latin typeface="Arial" pitchFamily="34" charset="0"/>
                <a:cs typeface="Arial" pitchFamily="34" charset="0"/>
              </a:rPr>
              <a:t>Reunión con Directivos del CONALEP, para tratar temas relacionados al comité del que formo parte.</a:t>
            </a:r>
          </a:p>
          <a:p>
            <a:pPr algn="just"/>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a:t>
            </a:r>
            <a:r>
              <a:rPr lang="es-MX" sz="1200" dirty="0">
                <a:latin typeface="Arial" pitchFamily="34" charset="0"/>
                <a:cs typeface="Arial" pitchFamily="34" charset="0"/>
              </a:rPr>
              <a:t>2</a:t>
            </a:r>
            <a:r>
              <a:rPr lang="es-MX" sz="1200" dirty="0" smtClean="0">
                <a:latin typeface="Arial" pitchFamily="34" charset="0"/>
                <a:cs typeface="Arial" pitchFamily="34" charset="0"/>
              </a:rPr>
              <a:t>:00 </a:t>
            </a:r>
            <a:r>
              <a:rPr lang="es-MX" sz="1200" dirty="0">
                <a:latin typeface="Arial" pitchFamily="34" charset="0"/>
                <a:cs typeface="Arial" pitchFamily="34" charset="0"/>
              </a:rPr>
              <a:t>p</a:t>
            </a:r>
            <a:r>
              <a:rPr lang="es-MX" sz="1200" dirty="0" smtClean="0">
                <a:latin typeface="Arial" pitchFamily="34" charset="0"/>
                <a:cs typeface="Arial" pitchFamily="34" charset="0"/>
              </a:rPr>
              <a:t>.m. a 2:30 p.m.</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OCTUBRE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5347" y="1669450"/>
            <a:ext cx="3801537" cy="2852936"/>
          </a:xfrm>
          <a:prstGeom prst="rect">
            <a:avLst/>
          </a:prstGeom>
        </p:spPr>
      </p:pic>
    </p:spTree>
    <p:extLst>
      <p:ext uri="{BB962C8B-B14F-4D97-AF65-F5344CB8AC3E}">
        <p14:creationId xmlns:p14="http://schemas.microsoft.com/office/powerpoint/2010/main" val="16369160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623083" cy="1569660"/>
          </a:xfrm>
          <a:prstGeom prst="rect">
            <a:avLst/>
          </a:prstGeom>
          <a:noFill/>
        </p:spPr>
        <p:txBody>
          <a:bodyPr wrap="square" rtlCol="0">
            <a:spAutoFit/>
          </a:bodyPr>
          <a:lstStyle/>
          <a:p>
            <a:pPr algn="ctr"/>
            <a:r>
              <a:rPr lang="es-MX" sz="1200" dirty="0" smtClean="0">
                <a:latin typeface="Arial" pitchFamily="34" charset="0"/>
                <a:cs typeface="Arial" pitchFamily="34" charset="0"/>
              </a:rPr>
              <a:t>04 DE OCTUBRE</a:t>
            </a:r>
          </a:p>
          <a:p>
            <a:pPr algn="just"/>
            <a:endParaRPr lang="es-MX" sz="1200" dirty="0">
              <a:latin typeface="Arial" pitchFamily="34" charset="0"/>
              <a:cs typeface="Arial" pitchFamily="34" charset="0"/>
            </a:endParaRPr>
          </a:p>
          <a:p>
            <a:pPr algn="just"/>
            <a:r>
              <a:rPr lang="es-MX" sz="1200" dirty="0">
                <a:latin typeface="Arial" pitchFamily="34" charset="0"/>
                <a:cs typeface="Arial" pitchFamily="34" charset="0"/>
              </a:rPr>
              <a:t>Atención ciudadana </a:t>
            </a:r>
          </a:p>
          <a:p>
            <a:pPr algn="just"/>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3:00 </a:t>
            </a:r>
            <a:r>
              <a:rPr lang="es-MX" sz="1200" dirty="0">
                <a:latin typeface="Arial" pitchFamily="34" charset="0"/>
                <a:cs typeface="Arial" pitchFamily="34" charset="0"/>
              </a:rPr>
              <a:t>p</a:t>
            </a:r>
            <a:r>
              <a:rPr lang="es-MX" sz="1200" dirty="0" smtClean="0">
                <a:latin typeface="Arial" pitchFamily="34" charset="0"/>
                <a:cs typeface="Arial" pitchFamily="34" charset="0"/>
              </a:rPr>
              <a:t>.m. a </a:t>
            </a:r>
            <a:r>
              <a:rPr lang="es-MX" sz="1200" dirty="0">
                <a:latin typeface="Arial" pitchFamily="34" charset="0"/>
                <a:cs typeface="Arial" pitchFamily="34" charset="0"/>
              </a:rPr>
              <a:t>3</a:t>
            </a:r>
            <a:r>
              <a:rPr lang="es-MX" sz="1200" dirty="0" smtClean="0">
                <a:latin typeface="Arial" pitchFamily="34" charset="0"/>
                <a:cs typeface="Arial" pitchFamily="34" charset="0"/>
              </a:rPr>
              <a:t>:30 p.m.</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OCTUBRE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9873" y="1137928"/>
            <a:ext cx="2160240" cy="4293096"/>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6456" y="1137928"/>
            <a:ext cx="2288852" cy="4372285"/>
          </a:xfrm>
          <a:prstGeom prst="rect">
            <a:avLst/>
          </a:prstGeom>
        </p:spPr>
      </p:pic>
    </p:spTree>
    <p:extLst>
      <p:ext uri="{BB962C8B-B14F-4D97-AF65-F5344CB8AC3E}">
        <p14:creationId xmlns:p14="http://schemas.microsoft.com/office/powerpoint/2010/main" val="22880682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623083" cy="1569660"/>
          </a:xfrm>
          <a:prstGeom prst="rect">
            <a:avLst/>
          </a:prstGeom>
          <a:noFill/>
        </p:spPr>
        <p:txBody>
          <a:bodyPr wrap="square" rtlCol="0">
            <a:spAutoFit/>
          </a:bodyPr>
          <a:lstStyle/>
          <a:p>
            <a:pPr algn="ctr"/>
            <a:r>
              <a:rPr lang="es-MX" sz="1200" dirty="0" smtClean="0">
                <a:latin typeface="Arial" pitchFamily="34" charset="0"/>
                <a:cs typeface="Arial" pitchFamily="34" charset="0"/>
              </a:rPr>
              <a:t>04 DE OCTUBRE</a:t>
            </a:r>
          </a:p>
          <a:p>
            <a:pPr algn="just"/>
            <a:endParaRPr lang="es-MX" sz="1200" dirty="0">
              <a:latin typeface="Arial" pitchFamily="34" charset="0"/>
              <a:cs typeface="Arial" pitchFamily="34" charset="0"/>
            </a:endParaRPr>
          </a:p>
          <a:p>
            <a:pPr algn="just"/>
            <a:r>
              <a:rPr lang="es-MX" sz="1200" dirty="0">
                <a:latin typeface="Arial" pitchFamily="34" charset="0"/>
                <a:cs typeface="Arial" pitchFamily="34" charset="0"/>
              </a:rPr>
              <a:t>Atención ciudadana </a:t>
            </a:r>
          </a:p>
          <a:p>
            <a:pPr algn="just"/>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12:20 </a:t>
            </a:r>
            <a:r>
              <a:rPr lang="es-MX" sz="1200" dirty="0">
                <a:latin typeface="Arial" pitchFamily="34" charset="0"/>
                <a:cs typeface="Arial" pitchFamily="34" charset="0"/>
              </a:rPr>
              <a:t>p</a:t>
            </a:r>
            <a:r>
              <a:rPr lang="es-MX" sz="1200" dirty="0" smtClean="0">
                <a:latin typeface="Arial" pitchFamily="34" charset="0"/>
                <a:cs typeface="Arial" pitchFamily="34" charset="0"/>
              </a:rPr>
              <a:t>.m. a 12:45 p.m.</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OCTUBRE </a:t>
            </a:r>
            <a:r>
              <a:rPr lang="es-MX" sz="1200" dirty="0">
                <a:latin typeface="Arial" panose="020B0604020202020204" pitchFamily="34" charset="0"/>
                <a:cs typeface="Arial" panose="020B0604020202020204" pitchFamily="34" charset="0"/>
              </a:rPr>
              <a:t>2021</a:t>
            </a:r>
            <a:endParaRPr lang="es-MX" sz="1200"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t="13625"/>
          <a:stretch/>
        </p:blipFill>
        <p:spPr>
          <a:xfrm>
            <a:off x="3419872" y="971498"/>
            <a:ext cx="4700077" cy="2282467"/>
          </a:xfrm>
          <a:prstGeom prst="rect">
            <a:avLst/>
          </a:prstGeom>
        </p:spPr>
      </p:pic>
      <p:pic>
        <p:nvPicPr>
          <p:cNvPr id="8" name="Imagen 7"/>
          <p:cNvPicPr>
            <a:picLocks noChangeAspect="1"/>
          </p:cNvPicPr>
          <p:nvPr/>
        </p:nvPicPr>
        <p:blipFill rotWithShape="1">
          <a:blip r:embed="rId3" cstate="print">
            <a:extLst>
              <a:ext uri="{28A0092B-C50C-407E-A947-70E740481C1C}">
                <a14:useLocalDpi xmlns:a14="http://schemas.microsoft.com/office/drawing/2010/main" val="0"/>
              </a:ext>
            </a:extLst>
          </a:blip>
          <a:srcRect l="8263" r="18500"/>
          <a:stretch/>
        </p:blipFill>
        <p:spPr>
          <a:xfrm>
            <a:off x="3671900" y="3433744"/>
            <a:ext cx="4176464" cy="2210459"/>
          </a:xfrm>
          <a:prstGeom prst="rect">
            <a:avLst/>
          </a:prstGeom>
        </p:spPr>
      </p:pic>
    </p:spTree>
    <p:extLst>
      <p:ext uri="{BB962C8B-B14F-4D97-AF65-F5344CB8AC3E}">
        <p14:creationId xmlns:p14="http://schemas.microsoft.com/office/powerpoint/2010/main" val="22805215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623083" cy="1569660"/>
          </a:xfrm>
          <a:prstGeom prst="rect">
            <a:avLst/>
          </a:prstGeom>
          <a:noFill/>
        </p:spPr>
        <p:txBody>
          <a:bodyPr wrap="square" rtlCol="0">
            <a:spAutoFit/>
          </a:bodyPr>
          <a:lstStyle/>
          <a:p>
            <a:pPr algn="ctr"/>
            <a:r>
              <a:rPr lang="es-MX" sz="1200" dirty="0" smtClean="0">
                <a:latin typeface="Arial" pitchFamily="34" charset="0"/>
                <a:cs typeface="Arial" pitchFamily="34" charset="0"/>
              </a:rPr>
              <a:t>15 DE OCTUBRE</a:t>
            </a:r>
          </a:p>
          <a:p>
            <a:pPr algn="just"/>
            <a:endParaRPr lang="es-MX" sz="1200" dirty="0">
              <a:latin typeface="Arial" pitchFamily="34" charset="0"/>
              <a:cs typeface="Arial" pitchFamily="34" charset="0"/>
            </a:endParaRPr>
          </a:p>
          <a:p>
            <a:pPr algn="just"/>
            <a:r>
              <a:rPr lang="es-MX" sz="1200" dirty="0">
                <a:latin typeface="Arial" pitchFamily="34" charset="0"/>
                <a:cs typeface="Arial" pitchFamily="34" charset="0"/>
              </a:rPr>
              <a:t>Atención ciudadana </a:t>
            </a:r>
          </a:p>
          <a:p>
            <a:pPr algn="just"/>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1:50 </a:t>
            </a:r>
            <a:r>
              <a:rPr lang="es-MX" sz="1200" dirty="0">
                <a:latin typeface="Arial" pitchFamily="34" charset="0"/>
                <a:cs typeface="Arial" pitchFamily="34" charset="0"/>
              </a:rPr>
              <a:t>p</a:t>
            </a:r>
            <a:r>
              <a:rPr lang="es-MX" sz="1200" dirty="0" smtClean="0">
                <a:latin typeface="Arial" pitchFamily="34" charset="0"/>
                <a:cs typeface="Arial" pitchFamily="34" charset="0"/>
              </a:rPr>
              <a:t>.m. a 2:00 p.m.</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OCTUBRE </a:t>
            </a:r>
            <a:r>
              <a:rPr lang="es-MX" sz="1200" dirty="0">
                <a:latin typeface="Arial" panose="020B0604020202020204" pitchFamily="34" charset="0"/>
                <a:cs typeface="Arial" panose="020B0604020202020204" pitchFamily="34" charset="0"/>
              </a:rPr>
              <a:t>2021</a:t>
            </a:r>
            <a:endParaRPr lang="es-MX" sz="12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2110" y="1854116"/>
            <a:ext cx="4956043" cy="2787774"/>
          </a:xfrm>
          <a:prstGeom prst="rect">
            <a:avLst/>
          </a:prstGeom>
        </p:spPr>
      </p:pic>
    </p:spTree>
    <p:extLst>
      <p:ext uri="{BB962C8B-B14F-4D97-AF65-F5344CB8AC3E}">
        <p14:creationId xmlns:p14="http://schemas.microsoft.com/office/powerpoint/2010/main" val="15824779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562074"/>
          </a:xfrm>
        </p:spPr>
        <p:style>
          <a:lnRef idx="2">
            <a:schemeClr val="dk1"/>
          </a:lnRef>
          <a:fillRef idx="1">
            <a:schemeClr val="lt1"/>
          </a:fillRef>
          <a:effectRef idx="0">
            <a:schemeClr val="dk1"/>
          </a:effectRef>
          <a:fontRef idx="minor">
            <a:schemeClr val="dk1"/>
          </a:fontRef>
        </p:style>
        <p:txBody>
          <a:bodyPr>
            <a:normAutofit/>
          </a:bodyPr>
          <a:lstStyle/>
          <a:p>
            <a:pPr algn="just"/>
            <a:r>
              <a:rPr lang="es-MX" sz="1200" dirty="0">
                <a:latin typeface="Arial" panose="020B0604020202020204" pitchFamily="34" charset="0"/>
                <a:cs typeface="Arial" panose="020B0604020202020204" pitchFamily="34" charset="0"/>
              </a:rPr>
              <a:t>ACTIVIDADES COMPLEMENTARIAS                                                                                       OCTUBRE </a:t>
            </a:r>
            <a:r>
              <a:rPr lang="es-MX" sz="1200" dirty="0" smtClean="0">
                <a:latin typeface="Arial" panose="020B0604020202020204" pitchFamily="34" charset="0"/>
                <a:cs typeface="Arial" panose="020B0604020202020204" pitchFamily="34" charset="0"/>
              </a:rPr>
              <a:t>2021</a:t>
            </a:r>
            <a:endParaRPr lang="es-MX" sz="1200" dirty="0">
              <a:latin typeface="Arial" panose="020B0604020202020204" pitchFamily="34" charset="0"/>
              <a:cs typeface="Arial" panose="020B0604020202020204" pitchFamily="34" charset="0"/>
            </a:endParaRPr>
          </a:p>
        </p:txBody>
      </p:sp>
      <p:sp>
        <p:nvSpPr>
          <p:cNvPr id="4" name="1 Rectángulo"/>
          <p:cNvSpPr>
            <a:spLocks noGrp="1"/>
          </p:cNvSpPr>
          <p:nvPr>
            <p:ph sz="half" idx="1"/>
          </p:nvPr>
        </p:nvSpPr>
        <p:spPr>
          <a:xfrm>
            <a:off x="457200" y="1052736"/>
            <a:ext cx="3106688" cy="5073427"/>
          </a:xfrm>
          <a:prstGeom prst="rect">
            <a:avLst/>
          </a:prstGeom>
        </p:spPr>
        <p:style>
          <a:lnRef idx="2">
            <a:schemeClr val="accent6"/>
          </a:lnRef>
          <a:fillRef idx="1">
            <a:schemeClr val="lt1"/>
          </a:fillRef>
          <a:effectRef idx="0">
            <a:schemeClr val="accent6"/>
          </a:effectRef>
          <a:fontRef idx="minor">
            <a:schemeClr val="dk1"/>
          </a:fontRef>
        </p:style>
        <p:txBody>
          <a:bodyPr rtlCol="0" anchor="ctr">
            <a:normAutofit/>
          </a:bodyPr>
          <a:lstStyle/>
          <a:p>
            <a:pPr marL="0" indent="0">
              <a:buNone/>
            </a:pPr>
            <a:r>
              <a:rPr lang="es-MX" sz="1200" dirty="0" smtClean="0">
                <a:latin typeface="Arial" panose="020B0604020202020204" pitchFamily="34" charset="0"/>
                <a:cs typeface="Arial" panose="020B0604020202020204" pitchFamily="34" charset="0"/>
              </a:rPr>
              <a:t> </a:t>
            </a:r>
            <a:endParaRPr lang="es-MX" sz="1200" dirty="0">
              <a:latin typeface="Arial" panose="020B0604020202020204" pitchFamily="34" charset="0"/>
              <a:cs typeface="Arial" panose="020B0604020202020204" pitchFamily="34" charset="0"/>
            </a:endParaRPr>
          </a:p>
        </p:txBody>
      </p:sp>
      <p:sp>
        <p:nvSpPr>
          <p:cNvPr id="9" name="9 CuadroTexto"/>
          <p:cNvSpPr txBox="1"/>
          <p:nvPr/>
        </p:nvSpPr>
        <p:spPr>
          <a:xfrm>
            <a:off x="712920" y="2420888"/>
            <a:ext cx="2623083" cy="1938992"/>
          </a:xfrm>
          <a:prstGeom prst="rect">
            <a:avLst/>
          </a:prstGeom>
          <a:noFill/>
        </p:spPr>
        <p:txBody>
          <a:bodyPr wrap="square" rtlCol="0">
            <a:spAutoFit/>
          </a:bodyPr>
          <a:lstStyle/>
          <a:p>
            <a:pPr algn="ctr"/>
            <a:r>
              <a:rPr lang="es-MX" sz="1200" dirty="0" smtClean="0">
                <a:latin typeface="Arial" pitchFamily="34" charset="0"/>
                <a:cs typeface="Arial" pitchFamily="34" charset="0"/>
              </a:rPr>
              <a:t>15 DE OCTUBRE</a:t>
            </a:r>
          </a:p>
          <a:p>
            <a:pPr algn="just"/>
            <a:r>
              <a:rPr lang="es-MX" sz="1200" dirty="0" smtClean="0">
                <a:latin typeface="Arial" pitchFamily="34" charset="0"/>
                <a:cs typeface="Arial" pitchFamily="34" charset="0"/>
              </a:rPr>
              <a:t>Visita a la colonia Miravalle, se en donde se colocó una banca que soltaron los vecinos de la zona. Acudieron, Norma y Pau</a:t>
            </a:r>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2:40 </a:t>
            </a:r>
            <a:r>
              <a:rPr lang="es-MX" sz="1200" dirty="0">
                <a:latin typeface="Arial" pitchFamily="34" charset="0"/>
                <a:cs typeface="Arial" pitchFamily="34" charset="0"/>
              </a:rPr>
              <a:t>p</a:t>
            </a:r>
            <a:r>
              <a:rPr lang="es-MX" sz="1200" dirty="0" smtClean="0">
                <a:latin typeface="Arial" pitchFamily="34" charset="0"/>
                <a:cs typeface="Arial" pitchFamily="34" charset="0"/>
              </a:rPr>
              <a:t>.m. a 2:50 p.m.</a:t>
            </a:r>
            <a:endParaRPr lang="es-MX" sz="1200" dirty="0">
              <a:latin typeface="Arial" pitchFamily="34" charset="0"/>
              <a:cs typeface="Arial" pitchFamily="34" charset="0"/>
            </a:endParaRPr>
          </a:p>
        </p:txBody>
      </p:sp>
      <p:sp>
        <p:nvSpPr>
          <p:cNvPr id="7" name="1 Rectángulo"/>
          <p:cNvSpPr txBox="1">
            <a:spLocks/>
          </p:cNvSpPr>
          <p:nvPr/>
        </p:nvSpPr>
        <p:spPr>
          <a:xfrm>
            <a:off x="3595820" y="1052736"/>
            <a:ext cx="5090980" cy="5073427"/>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dk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s-MX" sz="1200" smtClean="0">
                <a:latin typeface="Arial" panose="020B0604020202020204" pitchFamily="34" charset="0"/>
                <a:cs typeface="Arial" panose="020B0604020202020204" pitchFamily="34" charset="0"/>
              </a:rPr>
              <a:t> </a:t>
            </a:r>
            <a:endParaRPr lang="es-MX" sz="12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7846" y="1340768"/>
            <a:ext cx="1888308" cy="3356992"/>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6154" y="3034770"/>
            <a:ext cx="1678762" cy="2996952"/>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8391" y="1165803"/>
            <a:ext cx="1562901" cy="3212976"/>
          </a:xfrm>
          <a:prstGeom prst="rect">
            <a:avLst/>
          </a:prstGeom>
        </p:spPr>
      </p:pic>
    </p:spTree>
    <p:extLst>
      <p:ext uri="{BB962C8B-B14F-4D97-AF65-F5344CB8AC3E}">
        <p14:creationId xmlns:p14="http://schemas.microsoft.com/office/powerpoint/2010/main" val="8491887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758193"/>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cxnSp>
        <p:nvCxnSpPr>
          <p:cNvPr id="4" name="3 Conector recto"/>
          <p:cNvCxnSpPr/>
          <p:nvPr/>
        </p:nvCxnSpPr>
        <p:spPr>
          <a:xfrm>
            <a:off x="3203847" y="758193"/>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436749" y="1714816"/>
            <a:ext cx="2623083" cy="1569660"/>
          </a:xfrm>
          <a:prstGeom prst="rect">
            <a:avLst/>
          </a:prstGeom>
          <a:noFill/>
        </p:spPr>
        <p:txBody>
          <a:bodyPr wrap="square" rtlCol="0">
            <a:spAutoFit/>
          </a:bodyPr>
          <a:lstStyle/>
          <a:p>
            <a:pPr algn="ctr"/>
            <a:r>
              <a:rPr lang="es-MX" sz="1200" dirty="0" smtClean="0">
                <a:latin typeface="Arial" pitchFamily="34" charset="0"/>
                <a:cs typeface="Arial" pitchFamily="34" charset="0"/>
              </a:rPr>
              <a:t>20 DE OCTUBRE</a:t>
            </a:r>
          </a:p>
          <a:p>
            <a:pPr algn="just"/>
            <a:endParaRPr lang="es-MX" sz="1200" dirty="0">
              <a:latin typeface="Arial" pitchFamily="34" charset="0"/>
              <a:cs typeface="Arial" pitchFamily="34" charset="0"/>
            </a:endParaRPr>
          </a:p>
          <a:p>
            <a:pPr algn="just"/>
            <a:r>
              <a:rPr lang="es-MX" sz="1200" dirty="0">
                <a:latin typeface="Arial" pitchFamily="34" charset="0"/>
                <a:cs typeface="Arial" pitchFamily="34" charset="0"/>
              </a:rPr>
              <a:t>Atención ciudadana </a:t>
            </a:r>
          </a:p>
          <a:p>
            <a:pPr algn="just"/>
            <a:endParaRPr lang="es-MX" sz="1200" dirty="0">
              <a:latin typeface="Arial" pitchFamily="34" charset="0"/>
              <a:cs typeface="Arial" pitchFamily="34" charset="0"/>
            </a:endParaRPr>
          </a:p>
          <a:p>
            <a:pPr algn="just"/>
            <a:endParaRPr lang="es-MX" sz="1200" dirty="0">
              <a:latin typeface="Arial" pitchFamily="34" charset="0"/>
              <a:cs typeface="Arial" pitchFamily="34" charset="0"/>
            </a:endParaRPr>
          </a:p>
          <a:p>
            <a:pPr algn="just"/>
            <a:endParaRPr lang="es-MX" sz="1200" dirty="0" smtClean="0">
              <a:latin typeface="Arial" pitchFamily="34" charset="0"/>
              <a:cs typeface="Arial" pitchFamily="34" charset="0"/>
            </a:endParaRPr>
          </a:p>
          <a:p>
            <a:pPr algn="just"/>
            <a:r>
              <a:rPr lang="es-MX" sz="1200" dirty="0" smtClean="0">
                <a:latin typeface="Arial" pitchFamily="34" charset="0"/>
                <a:cs typeface="Arial" pitchFamily="34" charset="0"/>
              </a:rPr>
              <a:t>con un horario de 2:20 </a:t>
            </a:r>
            <a:r>
              <a:rPr lang="es-MX" sz="1200" dirty="0">
                <a:latin typeface="Arial" pitchFamily="34" charset="0"/>
                <a:cs typeface="Arial" pitchFamily="34" charset="0"/>
              </a:rPr>
              <a:t>p</a:t>
            </a:r>
            <a:r>
              <a:rPr lang="es-MX" sz="1200" dirty="0" smtClean="0">
                <a:latin typeface="Arial" pitchFamily="34" charset="0"/>
                <a:cs typeface="Arial" pitchFamily="34" charset="0"/>
              </a:rPr>
              <a:t>.m. a 2:45 p.m.</a:t>
            </a:r>
            <a:endParaRPr lang="es-MX" sz="1200" dirty="0">
              <a:latin typeface="Arial" pitchFamily="34" charset="0"/>
              <a:cs typeface="Arial" pitchFamily="34" charset="0"/>
            </a:endParaRPr>
          </a:p>
        </p:txBody>
      </p:sp>
      <p:sp>
        <p:nvSpPr>
          <p:cNvPr id="14" name="2 Rectángulo"/>
          <p:cNvSpPr/>
          <p:nvPr/>
        </p:nvSpPr>
        <p:spPr>
          <a:xfrm>
            <a:off x="259452" y="1390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 ACTIVIDADES COMPLEMENTARIAS                                                                                       OCTUBRE </a:t>
            </a:r>
            <a:r>
              <a:rPr lang="es-MX" sz="1200" dirty="0">
                <a:latin typeface="Arial" panose="020B0604020202020204" pitchFamily="34" charset="0"/>
                <a:cs typeface="Arial" panose="020B0604020202020204" pitchFamily="34" charset="0"/>
              </a:rPr>
              <a:t>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8627" y="1484784"/>
            <a:ext cx="4864540" cy="2736304"/>
          </a:xfrm>
          <a:prstGeom prst="rect">
            <a:avLst/>
          </a:prstGeom>
        </p:spPr>
      </p:pic>
    </p:spTree>
    <p:extLst>
      <p:ext uri="{BB962C8B-B14F-4D97-AF65-F5344CB8AC3E}">
        <p14:creationId xmlns:p14="http://schemas.microsoft.com/office/powerpoint/2010/main" val="14679439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06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La Guadalupana en la Calle Guadalupe  para atención al reporte vecinal por un socavón que se formo a media calle.</a:t>
            </a:r>
          </a:p>
          <a:p>
            <a:pPr algn="just"/>
            <a:endParaRPr lang="es-MX" sz="1100" dirty="0" smtClean="0">
              <a:latin typeface="Arial" pitchFamily="34" charset="0"/>
              <a:cs typeface="Arial" pitchFamily="34" charset="0"/>
            </a:endParaRP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9:30 </a:t>
            </a:r>
            <a:r>
              <a:rPr lang="es-MX" sz="1100" dirty="0">
                <a:latin typeface="Arial" pitchFamily="34" charset="0"/>
                <a:cs typeface="Arial" pitchFamily="34" charset="0"/>
              </a:rPr>
              <a:t>a</a:t>
            </a:r>
            <a:r>
              <a:rPr lang="es-MX" sz="1100" dirty="0" smtClean="0">
                <a:latin typeface="Arial" pitchFamily="34" charset="0"/>
                <a:cs typeface="Arial" pitchFamily="34" charset="0"/>
              </a:rPr>
              <a:t>.m. a 10:00 </a:t>
            </a:r>
            <a:r>
              <a:rPr lang="es-MX" sz="1100" dirty="0">
                <a:latin typeface="Arial" pitchFamily="34" charset="0"/>
                <a:cs typeface="Arial" pitchFamily="34" charset="0"/>
              </a:rPr>
              <a:t>a</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 LA DELEGADA.</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0292" y="1381455"/>
            <a:ext cx="3381840" cy="4509120"/>
          </a:xfrm>
          <a:prstGeom prst="rect">
            <a:avLst/>
          </a:prstGeom>
        </p:spPr>
      </p:pic>
    </p:spTree>
    <p:extLst>
      <p:ext uri="{BB962C8B-B14F-4D97-AF65-F5344CB8AC3E}">
        <p14:creationId xmlns:p14="http://schemas.microsoft.com/office/powerpoint/2010/main" val="6768640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06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La Guadalupana en la Calle Av. De las Rosas  para verificar estado de la calle, realizar reportes vecinales y atender peticiones correspondientes.</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10:20 </a:t>
            </a:r>
            <a:r>
              <a:rPr lang="es-MX" sz="1100" dirty="0">
                <a:latin typeface="Arial" pitchFamily="34" charset="0"/>
                <a:cs typeface="Arial" pitchFamily="34" charset="0"/>
              </a:rPr>
              <a:t>a</a:t>
            </a:r>
            <a:r>
              <a:rPr lang="es-MX" sz="1100" dirty="0" smtClean="0">
                <a:latin typeface="Arial" pitchFamily="34" charset="0"/>
                <a:cs typeface="Arial" pitchFamily="34" charset="0"/>
              </a:rPr>
              <a:t>.m. a 11:00 </a:t>
            </a:r>
            <a:r>
              <a:rPr lang="es-MX" sz="1100" dirty="0">
                <a:latin typeface="Arial" pitchFamily="34" charset="0"/>
                <a:cs typeface="Arial" pitchFamily="34" charset="0"/>
              </a:rPr>
              <a:t>a</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 LA DELEGADA.</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3912" y="1169224"/>
            <a:ext cx="2621337" cy="3495116"/>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9266" y="2348880"/>
            <a:ext cx="2555181" cy="3406908"/>
          </a:xfrm>
          <a:prstGeom prst="rect">
            <a:avLst/>
          </a:prstGeom>
        </p:spPr>
      </p:pic>
    </p:spTree>
    <p:extLst>
      <p:ext uri="{BB962C8B-B14F-4D97-AF65-F5344CB8AC3E}">
        <p14:creationId xmlns:p14="http://schemas.microsoft.com/office/powerpoint/2010/main" val="405542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646878"/>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06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Campesino calle Matamoros para atender reporte de los vecinos correspondientes al SIAPA que quedo inconcluso.</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11:10 </a:t>
            </a:r>
            <a:r>
              <a:rPr lang="es-MX" sz="1100" dirty="0">
                <a:latin typeface="Arial" pitchFamily="34" charset="0"/>
                <a:cs typeface="Arial" pitchFamily="34" charset="0"/>
              </a:rPr>
              <a:t>a</a:t>
            </a:r>
            <a:r>
              <a:rPr lang="es-MX" sz="1100" dirty="0" smtClean="0">
                <a:latin typeface="Arial" pitchFamily="34" charset="0"/>
                <a:cs typeface="Arial" pitchFamily="34" charset="0"/>
              </a:rPr>
              <a:t>.m. a 11:30 </a:t>
            </a:r>
            <a:r>
              <a:rPr lang="es-MX" sz="1100" dirty="0">
                <a:latin typeface="Arial" pitchFamily="34" charset="0"/>
                <a:cs typeface="Arial" pitchFamily="34" charset="0"/>
              </a:rPr>
              <a:t>a</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 LA DELEGADA.</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3791" y="1234668"/>
            <a:ext cx="2472192" cy="3706499"/>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1669450"/>
            <a:ext cx="2333858" cy="4149080"/>
          </a:xfrm>
          <a:prstGeom prst="rect">
            <a:avLst/>
          </a:prstGeom>
        </p:spPr>
      </p:pic>
    </p:spTree>
    <p:extLst>
      <p:ext uri="{BB962C8B-B14F-4D97-AF65-F5344CB8AC3E}">
        <p14:creationId xmlns:p14="http://schemas.microsoft.com/office/powerpoint/2010/main" val="28040050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41714" y="1139731"/>
            <a:ext cx="8064896" cy="51845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MX" sz="3200" dirty="0">
              <a:solidFill>
                <a:schemeClr val="tx1"/>
              </a:solidFill>
            </a:endParaRPr>
          </a:p>
        </p:txBody>
      </p:sp>
      <p:sp>
        <p:nvSpPr>
          <p:cNvPr id="3" name="2 Rectángulo"/>
          <p:cNvSpPr/>
          <p:nvPr/>
        </p:nvSpPr>
        <p:spPr>
          <a:xfrm>
            <a:off x="611560" y="476672"/>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2020</a:t>
            </a:r>
            <a:endParaRPr lang="es-MX" sz="1200" dirty="0"/>
          </a:p>
        </p:txBody>
      </p:sp>
      <p:cxnSp>
        <p:nvCxnSpPr>
          <p:cNvPr id="4" name="3 Conector recto"/>
          <p:cNvCxnSpPr/>
          <p:nvPr/>
        </p:nvCxnSpPr>
        <p:spPr>
          <a:xfrm>
            <a:off x="3203848" y="1139731"/>
            <a:ext cx="0" cy="5184576"/>
          </a:xfrm>
          <a:prstGeom prst="line">
            <a:avLst/>
          </a:prstGeom>
          <a:ln/>
        </p:spPr>
        <p:style>
          <a:lnRef idx="2">
            <a:schemeClr val="accent6"/>
          </a:lnRef>
          <a:fillRef idx="0">
            <a:schemeClr val="accent6"/>
          </a:fillRef>
          <a:effectRef idx="1">
            <a:schemeClr val="accent6"/>
          </a:effectRef>
          <a:fontRef idx="minor">
            <a:schemeClr val="tx1"/>
          </a:fontRef>
        </p:style>
      </p:cxnSp>
      <p:sp>
        <p:nvSpPr>
          <p:cNvPr id="5" name="4 CuadroTexto"/>
          <p:cNvSpPr txBox="1"/>
          <p:nvPr/>
        </p:nvSpPr>
        <p:spPr>
          <a:xfrm>
            <a:off x="611560" y="1484784"/>
            <a:ext cx="2448272" cy="369332"/>
          </a:xfrm>
          <a:prstGeom prst="rect">
            <a:avLst/>
          </a:prstGeom>
          <a:noFill/>
        </p:spPr>
        <p:txBody>
          <a:bodyPr wrap="square" rtlCol="0">
            <a:spAutoFit/>
          </a:bodyPr>
          <a:lstStyle/>
          <a:p>
            <a:endParaRPr lang="es-MX" dirty="0"/>
          </a:p>
        </p:txBody>
      </p:sp>
      <p:sp>
        <p:nvSpPr>
          <p:cNvPr id="10" name="9 CuadroTexto"/>
          <p:cNvSpPr txBox="1"/>
          <p:nvPr/>
        </p:nvSpPr>
        <p:spPr>
          <a:xfrm>
            <a:off x="732532" y="1358804"/>
            <a:ext cx="2357454" cy="2816156"/>
          </a:xfrm>
          <a:prstGeom prst="rect">
            <a:avLst/>
          </a:prstGeom>
          <a:noFill/>
        </p:spPr>
        <p:txBody>
          <a:bodyPr wrap="square" rtlCol="0">
            <a:spAutoFit/>
          </a:bodyPr>
          <a:lstStyle/>
          <a:p>
            <a:pPr algn="ctr"/>
            <a:endParaRPr lang="es-MX" sz="1100" dirty="0" smtClean="0">
              <a:latin typeface="Arial" pitchFamily="34" charset="0"/>
              <a:cs typeface="Arial" pitchFamily="34" charset="0"/>
            </a:endParaRPr>
          </a:p>
          <a:p>
            <a:pPr algn="ctr"/>
            <a:endParaRPr lang="es-MX" sz="1100" dirty="0">
              <a:latin typeface="Arial" pitchFamily="34" charset="0"/>
              <a:cs typeface="Arial" pitchFamily="34" charset="0"/>
            </a:endParaRPr>
          </a:p>
          <a:p>
            <a:pPr algn="ctr"/>
            <a:r>
              <a:rPr lang="es-MX" sz="1100" dirty="0" smtClean="0">
                <a:latin typeface="Arial" pitchFamily="34" charset="0"/>
                <a:cs typeface="Arial" pitchFamily="34" charset="0"/>
              </a:rPr>
              <a:t>06 DE OCTUBRE</a:t>
            </a:r>
          </a:p>
          <a:p>
            <a:pPr algn="ctr"/>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Visita en la Colonia El Campesino calle Francisco Corona  para atender reporte de los vecinos correspondientes al SIAPA en donde se trabaja en el desagüe de la línea de agua potable.</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con un horario de 11:40 </a:t>
            </a:r>
            <a:r>
              <a:rPr lang="es-MX" sz="1100" dirty="0">
                <a:latin typeface="Arial" pitchFamily="34" charset="0"/>
                <a:cs typeface="Arial" pitchFamily="34" charset="0"/>
              </a:rPr>
              <a:t>a</a:t>
            </a:r>
            <a:r>
              <a:rPr lang="es-MX" sz="1100" dirty="0" smtClean="0">
                <a:latin typeface="Arial" pitchFamily="34" charset="0"/>
                <a:cs typeface="Arial" pitchFamily="34" charset="0"/>
              </a:rPr>
              <a:t>.m. a 12:00 </a:t>
            </a:r>
            <a:r>
              <a:rPr lang="es-MX" sz="1100" dirty="0">
                <a:latin typeface="Arial" pitchFamily="34" charset="0"/>
                <a:cs typeface="Arial" pitchFamily="34" charset="0"/>
              </a:rPr>
              <a:t>p</a:t>
            </a:r>
            <a:r>
              <a:rPr lang="es-MX" sz="1100" dirty="0" smtClean="0">
                <a:latin typeface="Arial" pitchFamily="34" charset="0"/>
                <a:cs typeface="Arial" pitchFamily="34" charset="0"/>
              </a:rPr>
              <a:t>.m.</a:t>
            </a:r>
          </a:p>
          <a:p>
            <a:pPr algn="just"/>
            <a:endParaRPr lang="es-MX" sz="1100" dirty="0">
              <a:latin typeface="Arial" pitchFamily="34" charset="0"/>
              <a:cs typeface="Arial" pitchFamily="34" charset="0"/>
            </a:endParaRPr>
          </a:p>
          <a:p>
            <a:pPr algn="just"/>
            <a:r>
              <a:rPr lang="es-MX" sz="1100" dirty="0" smtClean="0">
                <a:latin typeface="Arial" pitchFamily="34" charset="0"/>
                <a:cs typeface="Arial" pitchFamily="34" charset="0"/>
              </a:rPr>
              <a:t>ASISTE LA DELEGADA.</a:t>
            </a:r>
            <a:endParaRPr lang="es-MX" sz="1100" dirty="0">
              <a:latin typeface="Arial" pitchFamily="34" charset="0"/>
              <a:cs typeface="Arial" pitchFamily="34" charset="0"/>
            </a:endParaRPr>
          </a:p>
          <a:p>
            <a:pPr algn="just"/>
            <a:endParaRPr lang="es-MX" sz="1200" dirty="0">
              <a:latin typeface="Arial" pitchFamily="34" charset="0"/>
              <a:cs typeface="Arial" pitchFamily="34" charset="0"/>
            </a:endParaRPr>
          </a:p>
        </p:txBody>
      </p:sp>
      <p:sp>
        <p:nvSpPr>
          <p:cNvPr id="14" name="2 Rectángulo"/>
          <p:cNvSpPr/>
          <p:nvPr/>
        </p:nvSpPr>
        <p:spPr>
          <a:xfrm>
            <a:off x="611560" y="506165"/>
            <a:ext cx="8064896" cy="5040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s-MX" sz="1200" dirty="0" smtClean="0">
                <a:latin typeface="Arial" panose="020B0604020202020204" pitchFamily="34" charset="0"/>
                <a:cs typeface="Arial" panose="020B0604020202020204" pitchFamily="34" charset="0"/>
              </a:rPr>
              <a:t>3.-   VISITA  COLONIAS                                                                                                                      OCTUBRE 2021</a:t>
            </a:r>
            <a:endParaRPr lang="es-MX" sz="1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1969" y="1988840"/>
            <a:ext cx="4828028" cy="2715766"/>
          </a:xfrm>
          <a:prstGeom prst="rect">
            <a:avLst/>
          </a:prstGeom>
        </p:spPr>
      </p:pic>
    </p:spTree>
    <p:extLst>
      <p:ext uri="{BB962C8B-B14F-4D97-AF65-F5344CB8AC3E}">
        <p14:creationId xmlns:p14="http://schemas.microsoft.com/office/powerpoint/2010/main" val="395677420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25602</TotalTime>
  <Words>2827</Words>
  <Application>Microsoft Office PowerPoint</Application>
  <PresentationFormat>Presentación en pantalla (4:3)</PresentationFormat>
  <Paragraphs>590</Paragraphs>
  <Slides>58</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58</vt:i4>
      </vt:variant>
    </vt:vector>
  </HeadingPairs>
  <TitlesOfParts>
    <vt:vector size="66" baseType="lpstr">
      <vt:lpstr>Arial Unicode MS</vt:lpstr>
      <vt:lpstr>Arial</vt:lpstr>
      <vt:lpstr>Arial Black</vt:lpstr>
      <vt:lpstr>Arial Narrow</vt:lpstr>
      <vt:lpstr>Calibri</vt:lpstr>
      <vt:lpstr>Calisto MT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ACTIVIDADES COMPLEMENTARIAS                                                                                       OCTUBRE 2021</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San_Sebastianito</dc:creator>
  <cp:lastModifiedBy>Cesar Ignacio Bocanegra Alvarado</cp:lastModifiedBy>
  <cp:revision>416</cp:revision>
  <cp:lastPrinted>2021-09-24T19:06:06Z</cp:lastPrinted>
  <dcterms:created xsi:type="dcterms:W3CDTF">2019-04-04T16:38:12Z</dcterms:created>
  <dcterms:modified xsi:type="dcterms:W3CDTF">2021-11-08T17:06:18Z</dcterms:modified>
</cp:coreProperties>
</file>